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5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90" r:id="rId34"/>
    <p:sldId id="295" r:id="rId35"/>
    <p:sldId id="291" r:id="rId36"/>
    <p:sldId id="296" r:id="rId37"/>
    <p:sldId id="293" r:id="rId38"/>
    <p:sldId id="294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8" r:id="rId60"/>
    <p:sldId id="317" r:id="rId6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72" d="100"/>
          <a:sy n="72" d="100"/>
        </p:scale>
        <p:origin x="64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4/7/2021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4/7/2021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4/7/2021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4/7/2021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4/7/2021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0.xml"/><Relationship Id="rId18" Type="http://schemas.openxmlformats.org/officeDocument/2006/relationships/slide" Target="slide11.xml"/><Relationship Id="rId26" Type="http://schemas.openxmlformats.org/officeDocument/2006/relationships/slide" Target="slide27.xml"/><Relationship Id="rId3" Type="http://schemas.openxmlformats.org/officeDocument/2006/relationships/slide" Target="slide8.xml"/><Relationship Id="rId21" Type="http://schemas.openxmlformats.org/officeDocument/2006/relationships/slide" Target="slide26.xml"/><Relationship Id="rId7" Type="http://schemas.openxmlformats.org/officeDocument/2006/relationships/slide" Target="slide4.xml"/><Relationship Id="rId12" Type="http://schemas.openxmlformats.org/officeDocument/2006/relationships/slide" Target="slide5.xml"/><Relationship Id="rId17" Type="http://schemas.openxmlformats.org/officeDocument/2006/relationships/slide" Target="slide6.xml"/><Relationship Id="rId25" Type="http://schemas.openxmlformats.org/officeDocument/2006/relationships/slide" Target="slide7.xml"/><Relationship Id="rId2" Type="http://schemas.openxmlformats.org/officeDocument/2006/relationships/slide" Target="slide3.xml"/><Relationship Id="rId16" Type="http://schemas.openxmlformats.org/officeDocument/2006/relationships/slide" Target="slide25.xml"/><Relationship Id="rId20" Type="http://schemas.openxmlformats.org/officeDocument/2006/relationships/slide" Target="slide2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.xml"/><Relationship Id="rId11" Type="http://schemas.openxmlformats.org/officeDocument/2006/relationships/slide" Target="slide24.xml"/><Relationship Id="rId24" Type="http://schemas.openxmlformats.org/officeDocument/2006/relationships/slide" Target="slide17.xml"/><Relationship Id="rId5" Type="http://schemas.openxmlformats.org/officeDocument/2006/relationships/slide" Target="slide18.xml"/><Relationship Id="rId15" Type="http://schemas.openxmlformats.org/officeDocument/2006/relationships/slide" Target="slide20.xml"/><Relationship Id="rId23" Type="http://schemas.openxmlformats.org/officeDocument/2006/relationships/slide" Target="slide12.xml"/><Relationship Id="rId10" Type="http://schemas.openxmlformats.org/officeDocument/2006/relationships/slide" Target="slide19.xml"/><Relationship Id="rId19" Type="http://schemas.openxmlformats.org/officeDocument/2006/relationships/slide" Target="slide16.xml"/><Relationship Id="rId4" Type="http://schemas.openxmlformats.org/officeDocument/2006/relationships/slide" Target="slide13.xml"/><Relationship Id="rId9" Type="http://schemas.openxmlformats.org/officeDocument/2006/relationships/slide" Target="slide14.xml"/><Relationship Id="rId14" Type="http://schemas.openxmlformats.org/officeDocument/2006/relationships/slide" Target="slide15.xml"/><Relationship Id="rId22" Type="http://schemas.openxmlformats.org/officeDocument/2006/relationships/slide" Target="slide2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13" Type="http://schemas.openxmlformats.org/officeDocument/2006/relationships/slide" Target="slide37.xml"/><Relationship Id="rId18" Type="http://schemas.openxmlformats.org/officeDocument/2006/relationships/slide" Target="slide42.xml"/><Relationship Id="rId26" Type="http://schemas.openxmlformats.org/officeDocument/2006/relationships/slide" Target="slide58.xml"/><Relationship Id="rId3" Type="http://schemas.openxmlformats.org/officeDocument/2006/relationships/slide" Target="slide39.xml"/><Relationship Id="rId21" Type="http://schemas.openxmlformats.org/officeDocument/2006/relationships/slide" Target="slide57.xml"/><Relationship Id="rId7" Type="http://schemas.openxmlformats.org/officeDocument/2006/relationships/slide" Target="slide36.xml"/><Relationship Id="rId12" Type="http://schemas.openxmlformats.org/officeDocument/2006/relationships/slide" Target="slide55.xml"/><Relationship Id="rId17" Type="http://schemas.openxmlformats.org/officeDocument/2006/relationships/slide" Target="slide38.xml"/><Relationship Id="rId25" Type="http://schemas.openxmlformats.org/officeDocument/2006/relationships/slide" Target="slide34.xml"/><Relationship Id="rId2" Type="http://schemas.openxmlformats.org/officeDocument/2006/relationships/slide" Target="slide35.xml"/><Relationship Id="rId16" Type="http://schemas.openxmlformats.org/officeDocument/2006/relationships/slide" Target="slide56.xml"/><Relationship Id="rId20" Type="http://schemas.openxmlformats.org/officeDocument/2006/relationships/slide" Target="slide5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11" Type="http://schemas.openxmlformats.org/officeDocument/2006/relationships/slide" Target="slide50.xml"/><Relationship Id="rId24" Type="http://schemas.openxmlformats.org/officeDocument/2006/relationships/slide" Target="slide48.xml"/><Relationship Id="rId5" Type="http://schemas.openxmlformats.org/officeDocument/2006/relationships/slide" Target="slide49.xml"/><Relationship Id="rId15" Type="http://schemas.openxmlformats.org/officeDocument/2006/relationships/slide" Target="slide46.xml"/><Relationship Id="rId23" Type="http://schemas.openxmlformats.org/officeDocument/2006/relationships/slide" Target="slide43.xml"/><Relationship Id="rId10" Type="http://schemas.openxmlformats.org/officeDocument/2006/relationships/slide" Target="slide51.xml"/><Relationship Id="rId19" Type="http://schemas.openxmlformats.org/officeDocument/2006/relationships/slide" Target="slide47.xml"/><Relationship Id="rId4" Type="http://schemas.openxmlformats.org/officeDocument/2006/relationships/slide" Target="slide44.xml"/><Relationship Id="rId9" Type="http://schemas.openxmlformats.org/officeDocument/2006/relationships/slide" Target="slide45.xml"/><Relationship Id="rId14" Type="http://schemas.openxmlformats.org/officeDocument/2006/relationships/slide" Target="slide41.xml"/><Relationship Id="rId22" Type="http://schemas.openxmlformats.org/officeDocument/2006/relationships/slide" Target="slide5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F11EB5-7BA6-478F-A914-57368D3005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4313" y="2404534"/>
            <a:ext cx="10300620" cy="1646302"/>
          </a:xfrm>
        </p:spPr>
        <p:txBody>
          <a:bodyPr/>
          <a:lstStyle/>
          <a:p>
            <a:pPr algn="ctr"/>
            <a:r>
              <a:rPr lang="ru-RU" sz="9600" b="1" dirty="0">
                <a:latin typeface="Gabriola" panose="04040605051002020D02" pitchFamily="82" charset="0"/>
              </a:rPr>
              <a:t>Своя игра </a:t>
            </a:r>
            <a:br>
              <a:rPr lang="ru-RU" dirty="0"/>
            </a:br>
            <a:r>
              <a:rPr lang="ru-RU" dirty="0"/>
              <a:t>«Мы за здоровый образ жизни»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8DD2CF4-F143-4F6C-957F-F7519B20AC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12532" y="4325536"/>
            <a:ext cx="7766936" cy="109689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Составил: учитель физической культуры,</a:t>
            </a:r>
          </a:p>
          <a:p>
            <a:pPr>
              <a:spcBef>
                <a:spcPts val="0"/>
              </a:spcBef>
            </a:pP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Абдуллаева Марина Вячеславовна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946E43-CA94-4E6B-9E1A-531667309713}"/>
              </a:ext>
            </a:extLst>
          </p:cNvPr>
          <p:cNvSpPr txBox="1"/>
          <p:nvPr/>
        </p:nvSpPr>
        <p:spPr>
          <a:xfrm>
            <a:off x="4678018" y="6127707"/>
            <a:ext cx="31903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п. Большой Исток, 2021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2DA672-682D-43AE-AEA5-D1A347A02422}"/>
              </a:ext>
            </a:extLst>
          </p:cNvPr>
          <p:cNvSpPr txBox="1"/>
          <p:nvPr/>
        </p:nvSpPr>
        <p:spPr>
          <a:xfrm>
            <a:off x="2769704" y="267331"/>
            <a:ext cx="637760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212529"/>
                </a:solidFill>
              </a:rPr>
              <a:t>М</a:t>
            </a:r>
            <a:r>
              <a:rPr lang="ru-RU" sz="2000" b="0" i="0" dirty="0">
                <a:solidFill>
                  <a:srgbClr val="212529"/>
                </a:solidFill>
                <a:effectLst/>
              </a:rPr>
              <a:t>униципальное общеобразовательное учреждение «Основная общеобразовательная школа № 11»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39880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396B2B-73BA-4B62-ADB4-9620A9B2B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Правильное питание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30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B1E885-81F0-4A81-84D2-519391B9D0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91963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Сколько раз полагается пить во время похода?</a:t>
            </a:r>
          </a:p>
          <a:p>
            <a:pPr algn="just"/>
            <a:r>
              <a:rPr lang="ru-RU" sz="2800" dirty="0"/>
              <a:t>Ответ: 3 раза – за час до начала похода, во время привала и при остановке на ночлег.</a:t>
            </a:r>
          </a:p>
        </p:txBody>
      </p:sp>
      <p:sp>
        <p:nvSpPr>
          <p:cNvPr id="4" name="Облачко с текстом: овальное 3">
            <a:extLst>
              <a:ext uri="{FF2B5EF4-FFF2-40B4-BE49-F238E27FC236}">
                <a16:creationId xmlns:a16="http://schemas.microsoft.com/office/drawing/2014/main" id="{FAB1E23D-0DE9-48B8-BBDF-AF377E6AE46B}"/>
              </a:ext>
            </a:extLst>
          </p:cNvPr>
          <p:cNvSpPr/>
          <p:nvPr/>
        </p:nvSpPr>
        <p:spPr>
          <a:xfrm>
            <a:off x="6824868" y="2869385"/>
            <a:ext cx="4134680" cy="148424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Comic Sans MS" panose="030F0702030302020204" pitchFamily="66" charset="0"/>
              </a:rPr>
              <a:t>Не счастливый случай</a:t>
            </a:r>
          </a:p>
        </p:txBody>
      </p:sp>
    </p:spTree>
    <p:extLst>
      <p:ext uri="{BB962C8B-B14F-4D97-AF65-F5344CB8AC3E}">
        <p14:creationId xmlns:p14="http://schemas.microsoft.com/office/powerpoint/2010/main" val="3025351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2FFD4A-3A85-4B8C-9559-30B80C33A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Правильное питание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40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522934-A539-4DBF-98F2-C4DD263756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78711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Назовите по 3 продукта в которых содержатся витамины </a:t>
            </a:r>
            <a:r>
              <a:rPr lang="en-US" sz="2800" dirty="0"/>
              <a:t>C</a:t>
            </a:r>
            <a:r>
              <a:rPr lang="ru-RU" sz="2800" dirty="0"/>
              <a:t> и</a:t>
            </a:r>
            <a:r>
              <a:rPr lang="en-US" sz="2800" dirty="0"/>
              <a:t> D</a:t>
            </a:r>
            <a:r>
              <a:rPr lang="ru-RU" sz="2800" dirty="0"/>
              <a:t>?</a:t>
            </a:r>
          </a:p>
          <a:p>
            <a:pPr algn="just"/>
            <a:r>
              <a:rPr lang="ru-RU" sz="2800" dirty="0"/>
              <a:t>Ответ: витамин содержится в следующих продуктах – апельсин, лимон, клубника, помидор, вишня, черная смородина, клубника. Витамин содержится в следующих продуктах – мясо, сыр, творог, печень, масло, яйца, скумбрия, тунец.</a:t>
            </a:r>
          </a:p>
        </p:txBody>
      </p:sp>
    </p:spTree>
    <p:extLst>
      <p:ext uri="{BB962C8B-B14F-4D97-AF65-F5344CB8AC3E}">
        <p14:creationId xmlns:p14="http://schemas.microsoft.com/office/powerpoint/2010/main" val="60057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A5AAFD-5F65-4E99-9660-0B52D9B6A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Правильное питание               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50</a:t>
            </a:r>
            <a:endParaRPr lang="ru-RU" sz="4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23BD74-32BA-441C-AE71-747B13549E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91963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Что такое завтрак? И что полезно есть в этот приём пищи?</a:t>
            </a:r>
          </a:p>
          <a:p>
            <a:pPr algn="just"/>
            <a:r>
              <a:rPr lang="ru-RU" sz="2800" dirty="0"/>
              <a:t>Ответ: </a:t>
            </a:r>
            <a:r>
              <a:rPr lang="ru-RU" sz="2800" b="1" dirty="0"/>
              <a:t>Завтрак</a:t>
            </a:r>
            <a:r>
              <a:rPr lang="ru-RU" sz="2800" dirty="0"/>
              <a:t> – это первый дневной приём пищи. Завтрак должен состоять из злаков, фруктов, молочных продуктов.</a:t>
            </a:r>
          </a:p>
        </p:txBody>
      </p:sp>
    </p:spTree>
    <p:extLst>
      <p:ext uri="{BB962C8B-B14F-4D97-AF65-F5344CB8AC3E}">
        <p14:creationId xmlns:p14="http://schemas.microsoft.com/office/powerpoint/2010/main" val="413539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F4C1D3-05F4-4895-88A2-54EA803C3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Личная гигиена     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B87BA89-6071-4BBC-A147-959F1EB414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78711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Что такое личная гигиена?</a:t>
            </a:r>
          </a:p>
          <a:p>
            <a:pPr algn="just"/>
            <a:r>
              <a:rPr lang="ru-RU" sz="2800" dirty="0"/>
              <a:t>Ответ: </a:t>
            </a:r>
            <a:r>
              <a:rPr lang="ru-RU" sz="2800" b="1" dirty="0"/>
              <a:t>Личная гигиена</a:t>
            </a:r>
            <a:r>
              <a:rPr lang="ru-RU" sz="2800" dirty="0"/>
              <a:t> – это уход за своим телом, содержание его в частоте, направленный на сохранение и укрепление своего здоровья, и профилактику заболеваний.</a:t>
            </a:r>
          </a:p>
        </p:txBody>
      </p:sp>
    </p:spTree>
    <p:extLst>
      <p:ext uri="{BB962C8B-B14F-4D97-AF65-F5344CB8AC3E}">
        <p14:creationId xmlns:p14="http://schemas.microsoft.com/office/powerpoint/2010/main" val="24628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7B0B1D-0C61-4908-A5E6-B2D2E87A5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Личная гигиена     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A01707-26F8-442A-97C1-C33BF5F692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5458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Что является основной гигиенической процедурой для поддержания чистоты тела?</a:t>
            </a:r>
          </a:p>
          <a:p>
            <a:pPr algn="just"/>
            <a:r>
              <a:rPr lang="ru-RU" sz="2800" dirty="0"/>
              <a:t>Ответ: мытьё.</a:t>
            </a:r>
          </a:p>
        </p:txBody>
      </p:sp>
    </p:spTree>
    <p:extLst>
      <p:ext uri="{BB962C8B-B14F-4D97-AF65-F5344CB8AC3E}">
        <p14:creationId xmlns:p14="http://schemas.microsoft.com/office/powerpoint/2010/main" val="332563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50AFE2-4B47-45EC-85FE-2E480293D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Личная гигиена     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30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928348-3885-4AAF-B983-511CB3C02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8613"/>
            <a:ext cx="8596668" cy="3880773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800" dirty="0"/>
              <a:t>Назовите разделы личной гигиены?</a:t>
            </a:r>
          </a:p>
          <a:p>
            <a:pPr algn="just"/>
            <a:r>
              <a:rPr lang="ru-RU" sz="2800" dirty="0"/>
              <a:t>Ответ: личная гигиена рассматривает такие разделы, как гигиены:</a:t>
            </a:r>
          </a:p>
          <a:p>
            <a:pPr algn="just">
              <a:buFontTx/>
              <a:buChar char="-"/>
            </a:pPr>
            <a:r>
              <a:rPr lang="ru-RU" sz="2800" dirty="0"/>
              <a:t>тела и кожи человека;</a:t>
            </a:r>
          </a:p>
          <a:p>
            <a:pPr algn="just">
              <a:buFontTx/>
              <a:buChar char="-"/>
            </a:pPr>
            <a:r>
              <a:rPr lang="ru-RU" sz="2800" dirty="0"/>
              <a:t>полости рта;</a:t>
            </a:r>
          </a:p>
          <a:p>
            <a:pPr algn="just">
              <a:buFontTx/>
              <a:buChar char="-"/>
            </a:pPr>
            <a:r>
              <a:rPr lang="ru-RU" sz="2800" dirty="0"/>
              <a:t>сна и отдыха;</a:t>
            </a:r>
          </a:p>
          <a:p>
            <a:pPr algn="just">
              <a:buFontTx/>
              <a:buChar char="-"/>
            </a:pPr>
            <a:r>
              <a:rPr lang="ru-RU" sz="2800" dirty="0"/>
              <a:t>Питания;</a:t>
            </a:r>
          </a:p>
          <a:p>
            <a:pPr algn="just">
              <a:buFontTx/>
              <a:buChar char="-"/>
            </a:pPr>
            <a:r>
              <a:rPr lang="ru-RU" sz="2800" dirty="0"/>
              <a:t>обуви и одежды.</a:t>
            </a:r>
          </a:p>
          <a:p>
            <a:pPr>
              <a:buFontTx/>
              <a:buChar char="-"/>
            </a:pPr>
            <a:endParaRPr lang="ru-RU" sz="2800" dirty="0"/>
          </a:p>
          <a:p>
            <a:pPr>
              <a:buFontTx/>
              <a:buChar char="-"/>
            </a:pPr>
            <a:endParaRPr lang="ru-RU" sz="2800" dirty="0"/>
          </a:p>
          <a:p>
            <a:pPr>
              <a:buFontTx/>
              <a:buChar char="-"/>
            </a:pPr>
            <a:endParaRPr lang="ru-RU" sz="2800" dirty="0"/>
          </a:p>
        </p:txBody>
      </p:sp>
      <p:sp>
        <p:nvSpPr>
          <p:cNvPr id="4" name="Облачко с текстом: овальное 3">
            <a:extLst>
              <a:ext uri="{FF2B5EF4-FFF2-40B4-BE49-F238E27FC236}">
                <a16:creationId xmlns:a16="http://schemas.microsoft.com/office/drawing/2014/main" id="{8D05C55B-A7E0-43C6-B5B0-60D1E2584A34}"/>
              </a:ext>
            </a:extLst>
          </p:cNvPr>
          <p:cNvSpPr/>
          <p:nvPr/>
        </p:nvSpPr>
        <p:spPr>
          <a:xfrm>
            <a:off x="6758607" y="2528958"/>
            <a:ext cx="3419062" cy="148424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Comic Sans MS" panose="030F0702030302020204" pitchFamily="66" charset="0"/>
              </a:rPr>
              <a:t>Кот в мешке!</a:t>
            </a:r>
          </a:p>
        </p:txBody>
      </p:sp>
    </p:spTree>
    <p:extLst>
      <p:ext uri="{BB962C8B-B14F-4D97-AF65-F5344CB8AC3E}">
        <p14:creationId xmlns:p14="http://schemas.microsoft.com/office/powerpoint/2010/main" val="311359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42E0A0-5C80-4251-AA6D-E0927FF64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Личная гигиена     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40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032F0A-7947-4F23-A334-182DDCFE98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78711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Как часто стоить мыть ноги? И почему?</a:t>
            </a:r>
          </a:p>
          <a:p>
            <a:pPr algn="just"/>
            <a:r>
              <a:rPr lang="ru-RU" sz="2800" dirty="0"/>
              <a:t>Ответ: ноги надо мыть ежедневно. Это не только гигиеническая, но и закаливающая процедура.</a:t>
            </a:r>
          </a:p>
        </p:txBody>
      </p:sp>
    </p:spTree>
    <p:extLst>
      <p:ext uri="{BB962C8B-B14F-4D97-AF65-F5344CB8AC3E}">
        <p14:creationId xmlns:p14="http://schemas.microsoft.com/office/powerpoint/2010/main" val="159791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2FA76F-7374-451B-A8BE-14ECF2B38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Личная гигиена     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50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434DCC-1AB1-441B-8631-F4F2AE7078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78710"/>
            <a:ext cx="8596668" cy="3880773"/>
          </a:xfrm>
        </p:spPr>
        <p:txBody>
          <a:bodyPr/>
          <a:lstStyle/>
          <a:p>
            <a:pPr algn="just"/>
            <a:r>
              <a:rPr lang="ru-RU" sz="2800" dirty="0"/>
              <a:t>Что нужно делать, чтобы зубы были здоровы?</a:t>
            </a:r>
          </a:p>
          <a:p>
            <a:pPr algn="just"/>
            <a:r>
              <a:rPr lang="ru-RU" sz="2800" dirty="0"/>
              <a:t>Ответ: </a:t>
            </a:r>
          </a:p>
          <a:p>
            <a:pPr algn="just">
              <a:buFontTx/>
              <a:buChar char="-"/>
            </a:pPr>
            <a:r>
              <a:rPr lang="ru-RU" sz="2800" dirty="0"/>
              <a:t>чистить зубы 2 раза в день – утром и вечером;</a:t>
            </a:r>
          </a:p>
          <a:p>
            <a:pPr algn="just">
              <a:buFontTx/>
              <a:buChar char="-"/>
            </a:pPr>
            <a:r>
              <a:rPr lang="ru-RU" sz="2800" dirty="0"/>
              <a:t>не есть много сладкого;</a:t>
            </a:r>
          </a:p>
          <a:p>
            <a:pPr algn="just">
              <a:buFontTx/>
              <a:buChar char="-"/>
            </a:pPr>
            <a:r>
              <a:rPr lang="ru-RU" sz="2800" dirty="0"/>
              <a:t>не перекусывать зубами нитки и грызть орехи;</a:t>
            </a:r>
          </a:p>
          <a:p>
            <a:pPr algn="just">
              <a:buFontTx/>
              <a:buChar char="-"/>
            </a:pPr>
            <a:r>
              <a:rPr lang="ru-RU" sz="2800" dirty="0"/>
              <a:t>раз в полгода посещать зубного врача.</a:t>
            </a:r>
          </a:p>
          <a:p>
            <a:pPr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636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A31354-CB6D-4ABC-8D6A-6514BF406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Двигательная активность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88D8A1-672C-4BBF-9706-4EA47340E1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8613"/>
            <a:ext cx="8596668" cy="3880773"/>
          </a:xfrm>
        </p:spPr>
        <p:txBody>
          <a:bodyPr/>
          <a:lstStyle/>
          <a:p>
            <a:pPr algn="just"/>
            <a:r>
              <a:rPr lang="ru-RU" sz="2800" dirty="0"/>
              <a:t>Что такое утренняя гигиеническая гимнастика? И какова е продолжительность?</a:t>
            </a:r>
          </a:p>
          <a:p>
            <a:pPr algn="just"/>
            <a:r>
              <a:rPr lang="ru-RU" sz="2800" dirty="0"/>
              <a:t>Ответ: </a:t>
            </a:r>
            <a:r>
              <a:rPr lang="ru-RU" sz="2800" b="0" i="0" dirty="0" err="1">
                <a:solidFill>
                  <a:srgbClr val="333333"/>
                </a:solidFill>
                <a:effectLst/>
              </a:rPr>
              <a:t>Заря́дка</a:t>
            </a:r>
            <a:r>
              <a:rPr lang="ru-RU" sz="2800" b="0" i="0" dirty="0">
                <a:solidFill>
                  <a:srgbClr val="333333"/>
                </a:solidFill>
                <a:effectLst/>
              </a:rPr>
              <a:t> или </a:t>
            </a:r>
            <a:r>
              <a:rPr lang="ru-RU" sz="2800" b="1" i="0" dirty="0">
                <a:solidFill>
                  <a:srgbClr val="333333"/>
                </a:solidFill>
                <a:effectLst/>
              </a:rPr>
              <a:t>гигиеническая</a:t>
            </a:r>
            <a:r>
              <a:rPr lang="ru-RU" sz="2800" b="0" i="0" dirty="0">
                <a:solidFill>
                  <a:srgbClr val="333333"/>
                </a:solidFill>
                <a:effectLst/>
              </a:rPr>
              <a:t> </a:t>
            </a:r>
            <a:r>
              <a:rPr lang="ru-RU" sz="2800" b="1" i="0" dirty="0">
                <a:solidFill>
                  <a:srgbClr val="333333"/>
                </a:solidFill>
                <a:effectLst/>
              </a:rPr>
              <a:t>утренняя</a:t>
            </a:r>
            <a:r>
              <a:rPr lang="ru-RU" sz="2800" b="0" i="0" dirty="0">
                <a:solidFill>
                  <a:srgbClr val="333333"/>
                </a:solidFill>
                <a:effectLst/>
              </a:rPr>
              <a:t> </a:t>
            </a:r>
            <a:r>
              <a:rPr lang="ru-RU" sz="2800" b="1" i="0" dirty="0">
                <a:solidFill>
                  <a:srgbClr val="333333"/>
                </a:solidFill>
                <a:effectLst/>
              </a:rPr>
              <a:t>гимнастика</a:t>
            </a:r>
            <a:r>
              <a:rPr lang="ru-RU" sz="2800" b="0" i="0" dirty="0">
                <a:solidFill>
                  <a:srgbClr val="333333"/>
                </a:solidFill>
                <a:effectLst/>
              </a:rPr>
              <a:t> — комплекс физических упражнений, выполняемых утром после сна с целью повышения общего тонуса организма. Её продолжительность составляет 10-12 минут.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9096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56E21A-3F00-4342-8CAF-80646F578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Двигательная активность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DFC820-76B9-4012-8E1B-6FEA82A5AD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97981"/>
            <a:ext cx="8596668" cy="430647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dirty="0"/>
              <a:t>Что такое физкультминутка?</a:t>
            </a:r>
          </a:p>
          <a:p>
            <a:pPr algn="just"/>
            <a:r>
              <a:rPr lang="ru-RU" sz="2800" dirty="0"/>
              <a:t>Ответ: </a:t>
            </a:r>
            <a:r>
              <a:rPr lang="ru-RU" sz="2800" b="1" i="0" dirty="0">
                <a:solidFill>
                  <a:srgbClr val="333333"/>
                </a:solidFill>
                <a:effectLst/>
              </a:rPr>
              <a:t>Физкультминутка</a:t>
            </a:r>
            <a:r>
              <a:rPr lang="ru-RU" sz="2800" b="0" i="0" dirty="0">
                <a:solidFill>
                  <a:srgbClr val="333333"/>
                </a:solidFill>
                <a:effectLst/>
              </a:rPr>
              <a:t> – </a:t>
            </a:r>
            <a:r>
              <a:rPr lang="ru-RU" sz="2800" b="1" i="0" dirty="0">
                <a:solidFill>
                  <a:srgbClr val="333333"/>
                </a:solidFill>
                <a:effectLst/>
              </a:rPr>
              <a:t>это</a:t>
            </a:r>
            <a:r>
              <a:rPr lang="ru-RU" sz="2800" b="0" i="0" dirty="0">
                <a:solidFill>
                  <a:srgbClr val="333333"/>
                </a:solidFill>
                <a:effectLst/>
              </a:rPr>
              <a:t> кратковременные физические упражнения, проводимые во избежание утомления детей, для восстановления умственной деятельности. Физкультминутки улучшают кровообращение, снимают утомление мышц, нервной системы, активизируют мышление, создают положительные эмоции и повышают интерес к занятиям</a:t>
            </a:r>
            <a:r>
              <a:rPr lang="ru-RU" sz="2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97168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1C1AC6-5BF2-4FA6-9042-F60D5ECB31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49033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82E584-48E5-4EE9-B7A0-035DDFC6D50A}"/>
              </a:ext>
            </a:extLst>
          </p:cNvPr>
          <p:cNvSpPr txBox="1"/>
          <p:nvPr/>
        </p:nvSpPr>
        <p:spPr>
          <a:xfrm>
            <a:off x="557271" y="1320104"/>
            <a:ext cx="457132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Режим дня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4AE509-3B09-4F2C-BDE4-20D9361F296A}"/>
              </a:ext>
            </a:extLst>
          </p:cNvPr>
          <p:cNvSpPr txBox="1"/>
          <p:nvPr/>
        </p:nvSpPr>
        <p:spPr>
          <a:xfrm>
            <a:off x="557271" y="2019156"/>
            <a:ext cx="457132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Правильное питание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5F7936-ECC1-4082-92A3-B7CE171F4C06}"/>
              </a:ext>
            </a:extLst>
          </p:cNvPr>
          <p:cNvSpPr txBox="1"/>
          <p:nvPr/>
        </p:nvSpPr>
        <p:spPr>
          <a:xfrm>
            <a:off x="527101" y="2720824"/>
            <a:ext cx="45653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Личная гигиена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362170-ED29-4D69-ADAB-2DACDFA70C08}"/>
              </a:ext>
            </a:extLst>
          </p:cNvPr>
          <p:cNvSpPr txBox="1"/>
          <p:nvPr/>
        </p:nvSpPr>
        <p:spPr>
          <a:xfrm>
            <a:off x="527101" y="3405563"/>
            <a:ext cx="470384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Двигательная активность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B41570A-758E-4D55-927E-599AD1049E86}"/>
              </a:ext>
            </a:extLst>
          </p:cNvPr>
          <p:cNvSpPr txBox="1"/>
          <p:nvPr/>
        </p:nvSpPr>
        <p:spPr>
          <a:xfrm>
            <a:off x="495924" y="4116312"/>
            <a:ext cx="457132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Вредные привычки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F65AD84-2939-4967-830F-B75F525926ED}"/>
              </a:ext>
            </a:extLst>
          </p:cNvPr>
          <p:cNvSpPr txBox="1"/>
          <p:nvPr/>
        </p:nvSpPr>
        <p:spPr>
          <a:xfrm>
            <a:off x="5122645" y="1320103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10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7492252-7439-47D3-92FF-39A7707999D0}"/>
              </a:ext>
            </a:extLst>
          </p:cNvPr>
          <p:cNvSpPr txBox="1"/>
          <p:nvPr/>
        </p:nvSpPr>
        <p:spPr>
          <a:xfrm>
            <a:off x="5122645" y="2019156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10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18CF644-274B-4C01-8ABB-F207C70BC863}"/>
              </a:ext>
            </a:extLst>
          </p:cNvPr>
          <p:cNvSpPr txBox="1"/>
          <p:nvPr/>
        </p:nvSpPr>
        <p:spPr>
          <a:xfrm>
            <a:off x="5122645" y="2718207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10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B06C419-6BB7-4A2B-B498-94614A6CE70E}"/>
              </a:ext>
            </a:extLst>
          </p:cNvPr>
          <p:cNvSpPr txBox="1"/>
          <p:nvPr/>
        </p:nvSpPr>
        <p:spPr>
          <a:xfrm>
            <a:off x="5122645" y="3417258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10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B55B9D2-6D43-422C-A400-67972AE89AD9}"/>
              </a:ext>
            </a:extLst>
          </p:cNvPr>
          <p:cNvSpPr txBox="1"/>
          <p:nvPr/>
        </p:nvSpPr>
        <p:spPr>
          <a:xfrm>
            <a:off x="5122645" y="4126561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10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014476F-076B-43C2-A8FB-1BC1C2B4585B}"/>
              </a:ext>
            </a:extLst>
          </p:cNvPr>
          <p:cNvSpPr txBox="1"/>
          <p:nvPr/>
        </p:nvSpPr>
        <p:spPr>
          <a:xfrm>
            <a:off x="6042991" y="1320102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sldjump"/>
              </a:rPr>
              <a:t>20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FAEF68D-E1D7-437C-BD19-5FEF43A4AA32}"/>
              </a:ext>
            </a:extLst>
          </p:cNvPr>
          <p:cNvSpPr txBox="1"/>
          <p:nvPr/>
        </p:nvSpPr>
        <p:spPr>
          <a:xfrm>
            <a:off x="6042991" y="2019156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8" action="ppaction://hlinksldjump"/>
              </a:rPr>
              <a:t>20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91FE1AE-4DBE-4357-BB0F-76C43D3F035C}"/>
              </a:ext>
            </a:extLst>
          </p:cNvPr>
          <p:cNvSpPr txBox="1"/>
          <p:nvPr/>
        </p:nvSpPr>
        <p:spPr>
          <a:xfrm>
            <a:off x="6026086" y="2700459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9" action="ppaction://hlinksldjump"/>
              </a:rPr>
              <a:t>20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DA1C97D-A798-4A19-A3B7-E925603A7A56}"/>
              </a:ext>
            </a:extLst>
          </p:cNvPr>
          <p:cNvSpPr txBox="1"/>
          <p:nvPr/>
        </p:nvSpPr>
        <p:spPr>
          <a:xfrm>
            <a:off x="6056245" y="3405686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10" action="ppaction://hlinksldjump"/>
              </a:rPr>
              <a:t>20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7F29512-408C-458E-92C7-D12FB16AE20E}"/>
              </a:ext>
            </a:extLst>
          </p:cNvPr>
          <p:cNvSpPr txBox="1"/>
          <p:nvPr/>
        </p:nvSpPr>
        <p:spPr>
          <a:xfrm>
            <a:off x="6070658" y="4128238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11" action="ppaction://hlinksldjump"/>
              </a:rPr>
              <a:t>20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33C7342-645A-4A1A-B7B9-4D8CC7D70F71}"/>
              </a:ext>
            </a:extLst>
          </p:cNvPr>
          <p:cNvSpPr txBox="1"/>
          <p:nvPr/>
        </p:nvSpPr>
        <p:spPr>
          <a:xfrm>
            <a:off x="6923582" y="1322791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12" action="ppaction://hlinksldjump"/>
              </a:rPr>
              <a:t>30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0773DD9-E055-4B92-9328-295A131BB98C}"/>
              </a:ext>
            </a:extLst>
          </p:cNvPr>
          <p:cNvSpPr txBox="1"/>
          <p:nvPr/>
        </p:nvSpPr>
        <p:spPr>
          <a:xfrm>
            <a:off x="6929528" y="2019156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13" action="ppaction://hlinksldjump"/>
              </a:rPr>
              <a:t>30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5A3E2A4-5754-474E-9F83-C197A749554C}"/>
              </a:ext>
            </a:extLst>
          </p:cNvPr>
          <p:cNvSpPr txBox="1"/>
          <p:nvPr/>
        </p:nvSpPr>
        <p:spPr>
          <a:xfrm>
            <a:off x="6929528" y="2715521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14" action="ppaction://hlinksldjump"/>
              </a:rPr>
              <a:t>30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CB31426-9585-4297-BF13-B86A4BB72FBC}"/>
              </a:ext>
            </a:extLst>
          </p:cNvPr>
          <p:cNvSpPr txBox="1"/>
          <p:nvPr/>
        </p:nvSpPr>
        <p:spPr>
          <a:xfrm>
            <a:off x="6923582" y="3371094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15" action="ppaction://hlinksldjump"/>
              </a:rPr>
              <a:t>30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48071D4-2265-45C3-B2BA-0D83CFA1F81F}"/>
              </a:ext>
            </a:extLst>
          </p:cNvPr>
          <p:cNvSpPr txBox="1"/>
          <p:nvPr/>
        </p:nvSpPr>
        <p:spPr>
          <a:xfrm>
            <a:off x="6923582" y="4116312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16" action="ppaction://hlinksldjump"/>
              </a:rPr>
              <a:t>30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32516E8-5F09-40EF-BCD0-37459AE364A6}"/>
              </a:ext>
            </a:extLst>
          </p:cNvPr>
          <p:cNvSpPr txBox="1"/>
          <p:nvPr/>
        </p:nvSpPr>
        <p:spPr>
          <a:xfrm>
            <a:off x="7796867" y="1297630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17" action="ppaction://hlinksldjump"/>
              </a:rPr>
              <a:t>40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7DEBFBC-BD07-4577-B159-03C0D64DF9BB}"/>
              </a:ext>
            </a:extLst>
          </p:cNvPr>
          <p:cNvSpPr txBox="1"/>
          <p:nvPr/>
        </p:nvSpPr>
        <p:spPr>
          <a:xfrm>
            <a:off x="7796867" y="2019156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18" action="ppaction://hlinksldjump"/>
              </a:rPr>
              <a:t>40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32C6864-6845-481A-BE4B-5374DE78910B}"/>
              </a:ext>
            </a:extLst>
          </p:cNvPr>
          <p:cNvSpPr txBox="1"/>
          <p:nvPr/>
        </p:nvSpPr>
        <p:spPr>
          <a:xfrm>
            <a:off x="7796867" y="2714346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19" action="ppaction://hlinksldjump"/>
              </a:rPr>
              <a:t>40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8B24424-3B68-4F04-BEF3-E1DC51194632}"/>
              </a:ext>
            </a:extLst>
          </p:cNvPr>
          <p:cNvSpPr txBox="1"/>
          <p:nvPr/>
        </p:nvSpPr>
        <p:spPr>
          <a:xfrm>
            <a:off x="7796867" y="3429000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20" action="ppaction://hlinksldjump"/>
              </a:rPr>
              <a:t>40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A0EDD14-BD30-427B-995E-B46A6920F120}"/>
              </a:ext>
            </a:extLst>
          </p:cNvPr>
          <p:cNvSpPr txBox="1"/>
          <p:nvPr/>
        </p:nvSpPr>
        <p:spPr>
          <a:xfrm>
            <a:off x="7796867" y="4126561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21" action="ppaction://hlinksldjump"/>
              </a:rPr>
              <a:t>40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3A570FF-37DA-4E5D-BC84-3A369C01DD5F}"/>
              </a:ext>
            </a:extLst>
          </p:cNvPr>
          <p:cNvSpPr txBox="1"/>
          <p:nvPr/>
        </p:nvSpPr>
        <p:spPr>
          <a:xfrm>
            <a:off x="8664204" y="3384223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22" action="ppaction://hlinksldjump"/>
              </a:rPr>
              <a:t>50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C2233FC-92D0-454E-AF9D-F4A03F2BF455}"/>
              </a:ext>
            </a:extLst>
          </p:cNvPr>
          <p:cNvSpPr txBox="1"/>
          <p:nvPr/>
        </p:nvSpPr>
        <p:spPr>
          <a:xfrm>
            <a:off x="8649793" y="2019156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23" action="ppaction://hlinksldjump"/>
              </a:rPr>
              <a:t>50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9C5E5F1-9A00-4D70-A9F0-2F24F81D9F8C}"/>
              </a:ext>
            </a:extLst>
          </p:cNvPr>
          <p:cNvSpPr txBox="1"/>
          <p:nvPr/>
        </p:nvSpPr>
        <p:spPr>
          <a:xfrm>
            <a:off x="8649793" y="2714345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24" action="ppaction://hlinksldjump"/>
              </a:rPr>
              <a:t>50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05B38C0-720F-47EA-A999-87788AA57564}"/>
              </a:ext>
            </a:extLst>
          </p:cNvPr>
          <p:cNvSpPr txBox="1"/>
          <p:nvPr/>
        </p:nvSpPr>
        <p:spPr>
          <a:xfrm>
            <a:off x="8657552" y="1267155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25" action="ppaction://hlinksldjump"/>
              </a:rPr>
              <a:t>50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352BC53-A5BE-4032-A89A-EB171CE0D936}"/>
              </a:ext>
            </a:extLst>
          </p:cNvPr>
          <p:cNvSpPr txBox="1"/>
          <p:nvPr/>
        </p:nvSpPr>
        <p:spPr>
          <a:xfrm>
            <a:off x="8664204" y="4116311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26" action="ppaction://hlinksldjump"/>
              </a:rPr>
              <a:t>50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28F5509-D3C5-4ECC-B451-AE9BE4455765}"/>
              </a:ext>
            </a:extLst>
          </p:cNvPr>
          <p:cNvSpPr txBox="1"/>
          <p:nvPr/>
        </p:nvSpPr>
        <p:spPr>
          <a:xfrm>
            <a:off x="527101" y="4812746"/>
            <a:ext cx="45653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Закаливание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EA25584-7A00-4935-818E-60B9EF6FA624}"/>
              </a:ext>
            </a:extLst>
          </p:cNvPr>
          <p:cNvSpPr txBox="1"/>
          <p:nvPr/>
        </p:nvSpPr>
        <p:spPr>
          <a:xfrm>
            <a:off x="5122645" y="4812746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10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E795CEF-AA9E-4D6C-BDFC-3FB52D30C563}"/>
              </a:ext>
            </a:extLst>
          </p:cNvPr>
          <p:cNvSpPr txBox="1"/>
          <p:nvPr/>
        </p:nvSpPr>
        <p:spPr>
          <a:xfrm>
            <a:off x="6026086" y="4812746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11" action="ppaction://hlinksldjump"/>
              </a:rPr>
              <a:t>20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64C5567-16CA-4916-BA82-8498E1B74C13}"/>
              </a:ext>
            </a:extLst>
          </p:cNvPr>
          <p:cNvSpPr txBox="1"/>
          <p:nvPr/>
        </p:nvSpPr>
        <p:spPr>
          <a:xfrm>
            <a:off x="6935475" y="4812745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16" action="ppaction://hlinksldjump"/>
              </a:rPr>
              <a:t>30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B8CFDE6-7215-4233-A9C0-95F8A7B4AB47}"/>
              </a:ext>
            </a:extLst>
          </p:cNvPr>
          <p:cNvSpPr txBox="1"/>
          <p:nvPr/>
        </p:nvSpPr>
        <p:spPr>
          <a:xfrm>
            <a:off x="7838916" y="4812744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21" action="ppaction://hlinksldjump"/>
              </a:rPr>
              <a:t>40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157601C-9B43-43CC-B674-3AE4234D05BE}"/>
              </a:ext>
            </a:extLst>
          </p:cNvPr>
          <p:cNvSpPr txBox="1"/>
          <p:nvPr/>
        </p:nvSpPr>
        <p:spPr>
          <a:xfrm>
            <a:off x="8664204" y="4812743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26" action="ppaction://hlinksldjump"/>
              </a:rPr>
              <a:t>50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6324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F1EDB9-7217-4305-81BA-FFB423092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Двигательная активность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30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D1D300-B2A5-4A84-BB92-5E5D1FD519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8613"/>
            <a:ext cx="8596668" cy="4759787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Какой должна быть одежда для занятий в зале и на улице в теплое время года?</a:t>
            </a:r>
          </a:p>
          <a:p>
            <a:pPr algn="just"/>
            <a:r>
              <a:rPr lang="ru-RU" sz="2800" dirty="0"/>
              <a:t>Ответ: одежда должна:</a:t>
            </a:r>
          </a:p>
          <a:p>
            <a:pPr algn="just">
              <a:buFontTx/>
              <a:buChar char="-"/>
            </a:pPr>
            <a:r>
              <a:rPr lang="ru-RU" sz="2800" dirty="0"/>
              <a:t>быть по размеру;</a:t>
            </a:r>
          </a:p>
          <a:p>
            <a:pPr algn="just">
              <a:buFontTx/>
              <a:buChar char="-"/>
            </a:pPr>
            <a:r>
              <a:rPr lang="ru-RU" sz="2800" dirty="0"/>
              <a:t>быть лёгкой;</a:t>
            </a:r>
          </a:p>
          <a:p>
            <a:pPr algn="just">
              <a:buFontTx/>
              <a:buChar char="-"/>
            </a:pPr>
            <a:r>
              <a:rPr lang="ru-RU" sz="2800" dirty="0"/>
              <a:t>быть удобной, чтобы не мешать движениям;</a:t>
            </a:r>
          </a:p>
          <a:p>
            <a:pPr algn="just">
              <a:buFontTx/>
              <a:buChar char="-"/>
            </a:pPr>
            <a:r>
              <a:rPr lang="ru-RU" sz="2800" dirty="0"/>
              <a:t>быть красивой;</a:t>
            </a:r>
          </a:p>
          <a:p>
            <a:pPr algn="just">
              <a:buFontTx/>
              <a:buChar char="-"/>
            </a:pPr>
            <a:r>
              <a:rPr lang="ru-RU" sz="2800" dirty="0"/>
              <a:t>нравиться тебе самому.</a:t>
            </a:r>
          </a:p>
        </p:txBody>
      </p:sp>
    </p:spTree>
    <p:extLst>
      <p:ext uri="{BB962C8B-B14F-4D97-AF65-F5344CB8AC3E}">
        <p14:creationId xmlns:p14="http://schemas.microsoft.com/office/powerpoint/2010/main" val="2278743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958C7B-F8FC-4AE1-B32A-E3D0BE200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Двигательная активность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40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7CF49C-E5EF-4F48-BC49-054765D322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31719"/>
            <a:ext cx="8596668" cy="5181116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600" dirty="0"/>
              <a:t>Из чего складывается двигательный режим школьника?</a:t>
            </a:r>
          </a:p>
          <a:p>
            <a:pPr algn="just"/>
            <a:r>
              <a:rPr lang="ru-RU" sz="2600" dirty="0"/>
              <a:t>Ответ: в основном двигательный режим школьника складывается из:</a:t>
            </a:r>
          </a:p>
          <a:p>
            <a:pPr algn="just">
              <a:buFontTx/>
              <a:buChar char="-"/>
            </a:pPr>
            <a:r>
              <a:rPr lang="ru-RU" sz="2600" dirty="0"/>
              <a:t>утренней физической зарядки;</a:t>
            </a:r>
          </a:p>
          <a:p>
            <a:pPr algn="just">
              <a:buFontTx/>
              <a:buChar char="-"/>
            </a:pPr>
            <a:r>
              <a:rPr lang="ru-RU" sz="2600" dirty="0"/>
              <a:t>подвижных игра на школьных переменах и уроках физической культуры;</a:t>
            </a:r>
          </a:p>
          <a:p>
            <a:pPr algn="just">
              <a:buFontTx/>
              <a:buChar char="-"/>
            </a:pPr>
            <a:r>
              <a:rPr lang="ru-RU" sz="2600" dirty="0"/>
              <a:t>занятий в кружках и спортивных секциях;</a:t>
            </a:r>
          </a:p>
          <a:p>
            <a:pPr algn="just">
              <a:buFontTx/>
              <a:buChar char="-"/>
            </a:pPr>
            <a:r>
              <a:rPr lang="ru-RU" sz="2600" dirty="0"/>
              <a:t>прогулок перед сном;</a:t>
            </a:r>
          </a:p>
          <a:p>
            <a:pPr algn="just">
              <a:buFontTx/>
              <a:buChar char="-"/>
            </a:pPr>
            <a:r>
              <a:rPr lang="ru-RU" sz="2600" dirty="0"/>
              <a:t>активного отдыха в выходные дни;</a:t>
            </a:r>
          </a:p>
          <a:p>
            <a:pPr algn="just">
              <a:buFontTx/>
              <a:buChar char="-"/>
            </a:pPr>
            <a:r>
              <a:rPr lang="ru-RU" sz="2600" dirty="0"/>
              <a:t>занятий физической культурой и спортом.</a:t>
            </a:r>
          </a:p>
          <a:p>
            <a:pPr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14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FF9D0C-61FD-4DCE-BDDD-71D6FF629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Двигательная активность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50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68DD4A1-FAB9-4369-BC94-AEE5A1A67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8613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Что такое ГТО? И нормативы какой ступени может выполнить школьник твоего возраста?</a:t>
            </a:r>
          </a:p>
          <a:p>
            <a:pPr algn="just"/>
            <a:r>
              <a:rPr lang="ru-RU" sz="2800" dirty="0"/>
              <a:t>Ответ: </a:t>
            </a:r>
            <a:r>
              <a:rPr lang="ru-RU" sz="2800" b="1" dirty="0"/>
              <a:t>ВФСК ГТО </a:t>
            </a:r>
            <a:r>
              <a:rPr lang="ru-RU" sz="2800" dirty="0"/>
              <a:t>– Всероссийский физкультурно-спортивный комплекс «Готов к труду и обороне». </a:t>
            </a:r>
          </a:p>
          <a:p>
            <a:pPr marL="0" indent="0" algn="just">
              <a:buNone/>
            </a:pPr>
            <a:r>
              <a:rPr lang="ru-RU" sz="2800" dirty="0"/>
              <a:t>   2 ступень – школьники 9-10 лет;</a:t>
            </a:r>
          </a:p>
          <a:p>
            <a:pPr marL="0" indent="0" algn="just">
              <a:buNone/>
            </a:pPr>
            <a:r>
              <a:rPr lang="ru-RU" sz="2800" dirty="0"/>
              <a:t>   3 ступень – школьники 11-12 лет.</a:t>
            </a:r>
          </a:p>
        </p:txBody>
      </p:sp>
      <p:sp>
        <p:nvSpPr>
          <p:cNvPr id="4" name="Облачко с текстом: овальное 3">
            <a:extLst>
              <a:ext uri="{FF2B5EF4-FFF2-40B4-BE49-F238E27FC236}">
                <a16:creationId xmlns:a16="http://schemas.microsoft.com/office/drawing/2014/main" id="{A1CC55B3-C718-4977-897A-85278AF19468}"/>
              </a:ext>
            </a:extLst>
          </p:cNvPr>
          <p:cNvSpPr/>
          <p:nvPr/>
        </p:nvSpPr>
        <p:spPr>
          <a:xfrm>
            <a:off x="6970642" y="3443358"/>
            <a:ext cx="3338075" cy="148424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Comic Sans MS" panose="030F0702030302020204" pitchFamily="66" charset="0"/>
              </a:rPr>
              <a:t>Счастливый случай</a:t>
            </a:r>
          </a:p>
        </p:txBody>
      </p:sp>
    </p:spTree>
    <p:extLst>
      <p:ext uri="{BB962C8B-B14F-4D97-AF65-F5344CB8AC3E}">
        <p14:creationId xmlns:p14="http://schemas.microsoft.com/office/powerpoint/2010/main" val="109578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D72036-BEDB-43BD-BC38-096134890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Вредные привычки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D91236-2266-41C5-BA03-F1D4D9BBD0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78710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Что такое вредные привычки?</a:t>
            </a:r>
          </a:p>
          <a:p>
            <a:pPr algn="just"/>
            <a:r>
              <a:rPr lang="ru-RU" sz="2800" dirty="0"/>
              <a:t>Ответ: </a:t>
            </a:r>
            <a:r>
              <a:rPr lang="ru-RU" sz="2800" b="1" i="0" dirty="0">
                <a:solidFill>
                  <a:srgbClr val="333333"/>
                </a:solidFill>
                <a:effectLst/>
              </a:rPr>
              <a:t>Вредные</a:t>
            </a:r>
            <a:r>
              <a:rPr lang="ru-RU" sz="2800" b="0" i="0" dirty="0">
                <a:solidFill>
                  <a:srgbClr val="333333"/>
                </a:solidFill>
                <a:effectLst/>
              </a:rPr>
              <a:t> </a:t>
            </a:r>
            <a:r>
              <a:rPr lang="ru-RU" sz="2800" b="1" i="0" dirty="0">
                <a:solidFill>
                  <a:srgbClr val="333333"/>
                </a:solidFill>
                <a:effectLst/>
              </a:rPr>
              <a:t>привычки</a:t>
            </a:r>
            <a:r>
              <a:rPr lang="ru-RU" sz="2800" b="0" i="0" dirty="0">
                <a:solidFill>
                  <a:srgbClr val="333333"/>
                </a:solidFill>
                <a:effectLst/>
              </a:rPr>
              <a:t> — это действия человека, которые вредят ему или окружающим.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9123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854F73-A0E4-4FCF-AB52-8B2E59325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Вредные привычки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3ADF55-9013-4207-995A-D734A656AA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9343"/>
            <a:ext cx="8596668" cy="3880773"/>
          </a:xfrm>
        </p:spPr>
        <p:txBody>
          <a:bodyPr/>
          <a:lstStyle/>
          <a:p>
            <a:pPr algn="just"/>
            <a:r>
              <a:rPr lang="ru-RU" sz="2800" dirty="0"/>
              <a:t>Назовите 5 вредных привычек?</a:t>
            </a:r>
          </a:p>
          <a:p>
            <a:pPr algn="just"/>
            <a:r>
              <a:rPr lang="ru-RU" sz="2800" dirty="0"/>
              <a:t>Ответ: к вредным привычкам относятся: алкоголизм, курение, наркомания, игромания, переедание,  ковыряние в носу, компьютерная зависимость, грызть ногти, грызть ручку или карандаш и т.п.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841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B8E27F-2366-476D-B012-B3BC9344C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Вредные привычки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30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8AAD7D-A2E5-4315-B5CA-BFC1FDAE27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44487"/>
            <a:ext cx="9394318" cy="5168348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sz="3200" dirty="0"/>
              <a:t>Какое влияние на организм человека оказывают вредные привычки?</a:t>
            </a:r>
          </a:p>
          <a:p>
            <a:pPr algn="just"/>
            <a:r>
              <a:rPr lang="ru-RU" sz="3200" dirty="0"/>
              <a:t>Ответ: вредные привычки вызывают ряд проблем для организма человека:</a:t>
            </a:r>
          </a:p>
          <a:p>
            <a:pPr algn="just">
              <a:buFontTx/>
              <a:buChar char="-"/>
            </a:pPr>
            <a:r>
              <a:rPr lang="ru-RU" sz="3200" b="0" i="0" dirty="0">
                <a:solidFill>
                  <a:srgbClr val="000000"/>
                </a:solidFill>
                <a:effectLst/>
                <a:latin typeface="Helvetica Neue"/>
              </a:rPr>
              <a:t>устойчивые заболевания нервной и дыхательной системы;</a:t>
            </a:r>
          </a:p>
          <a:p>
            <a:pPr algn="just">
              <a:buFontTx/>
              <a:buChar char="-"/>
            </a:pPr>
            <a:r>
              <a:rPr lang="ru-RU" sz="3200" b="0" i="0" dirty="0">
                <a:solidFill>
                  <a:srgbClr val="000000"/>
                </a:solidFill>
                <a:effectLst/>
                <a:latin typeface="Helvetica Neue"/>
              </a:rPr>
              <a:t>патологии сердца, кровеносной системы;</a:t>
            </a:r>
          </a:p>
          <a:p>
            <a:pPr algn="just">
              <a:buFontTx/>
              <a:buChar char="-"/>
            </a:pPr>
            <a:r>
              <a:rPr lang="ru-RU" sz="3200" b="0" i="0" dirty="0">
                <a:solidFill>
                  <a:srgbClr val="000000"/>
                </a:solidFill>
                <a:effectLst/>
                <a:latin typeface="Helvetica Neue"/>
              </a:rPr>
              <a:t>отрицательное влияние на мозг;</a:t>
            </a:r>
          </a:p>
          <a:p>
            <a:pPr algn="just">
              <a:buFontTx/>
              <a:buChar char="-"/>
            </a:pPr>
            <a:r>
              <a:rPr lang="ru-RU" sz="3200" b="0" i="0" dirty="0">
                <a:solidFill>
                  <a:srgbClr val="000000"/>
                </a:solidFill>
                <a:effectLst/>
                <a:latin typeface="Helvetica Neue"/>
              </a:rPr>
              <a:t>онкология;</a:t>
            </a:r>
          </a:p>
          <a:p>
            <a:pPr algn="just">
              <a:buFontTx/>
              <a:buChar char="-"/>
            </a:pPr>
            <a:r>
              <a:rPr lang="ru-RU" sz="3200" b="0" i="0" dirty="0">
                <a:solidFill>
                  <a:srgbClr val="000000"/>
                </a:solidFill>
                <a:effectLst/>
                <a:latin typeface="Helvetica Neue"/>
              </a:rPr>
              <a:t>проблемы с функционированием желудочно-кишечного тракта;</a:t>
            </a:r>
          </a:p>
          <a:p>
            <a:pPr algn="just">
              <a:buFontTx/>
              <a:buChar char="-"/>
            </a:pPr>
            <a:r>
              <a:rPr lang="ru-RU" sz="3200" b="0" i="0" dirty="0">
                <a:solidFill>
                  <a:srgbClr val="000000"/>
                </a:solidFill>
                <a:effectLst/>
                <a:latin typeface="Helvetica Neue"/>
              </a:rPr>
              <a:t>плохая память;</a:t>
            </a:r>
          </a:p>
          <a:p>
            <a:pPr algn="just">
              <a:buFontTx/>
              <a:buChar char="-"/>
            </a:pPr>
            <a:r>
              <a:rPr lang="ru-RU" sz="3200" b="0" i="0" dirty="0">
                <a:solidFill>
                  <a:srgbClr val="000000"/>
                </a:solidFill>
                <a:effectLst/>
                <a:latin typeface="Helvetica Neue"/>
              </a:rPr>
              <a:t>ухудшение зрения, слуха, обоняния, цвета кожи лица и зубов;</a:t>
            </a:r>
          </a:p>
          <a:p>
            <a:pPr algn="just">
              <a:buFontTx/>
              <a:buChar char="-"/>
            </a:pPr>
            <a:r>
              <a:rPr lang="ru-RU" sz="3200" b="0" i="0" dirty="0">
                <a:solidFill>
                  <a:srgbClr val="000000"/>
                </a:solidFill>
                <a:effectLst/>
                <a:latin typeface="Helvetica Neue"/>
              </a:rPr>
              <a:t>заболевание печение, мочеполовой системы;</a:t>
            </a:r>
          </a:p>
          <a:p>
            <a:pPr algn="just">
              <a:buFontTx/>
              <a:buChar char="-"/>
            </a:pPr>
            <a:r>
              <a:rPr lang="ru-RU" sz="3200" b="0" i="0" dirty="0">
                <a:solidFill>
                  <a:srgbClr val="000000"/>
                </a:solidFill>
                <a:effectLst/>
                <a:latin typeface="Helvetica Neue"/>
              </a:rPr>
              <a:t>интоксикация организма, отравление токсинами и ядами, снижение иммунитета.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24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F84BA9-676C-4FAC-A175-4110A7897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Вредные привычки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40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69D7C2-0F1F-444A-88F8-4F9A2A6CFE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78711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Что такое никотин?</a:t>
            </a:r>
          </a:p>
          <a:p>
            <a:pPr algn="just"/>
            <a:r>
              <a:rPr lang="ru-RU" sz="2800" dirty="0"/>
              <a:t>Ответ: </a:t>
            </a:r>
            <a:r>
              <a:rPr lang="ru-RU" sz="2800" b="1" dirty="0"/>
              <a:t>Никотин</a:t>
            </a:r>
            <a:r>
              <a:rPr lang="ru-RU" sz="2800" dirty="0"/>
              <a:t> – это яд, который содержится в табаке и вызывает привыкание.</a:t>
            </a:r>
          </a:p>
        </p:txBody>
      </p:sp>
      <p:sp>
        <p:nvSpPr>
          <p:cNvPr id="4" name="Облачко с текстом: овальное 3">
            <a:extLst>
              <a:ext uri="{FF2B5EF4-FFF2-40B4-BE49-F238E27FC236}">
                <a16:creationId xmlns:a16="http://schemas.microsoft.com/office/drawing/2014/main" id="{0833DAE0-5441-4755-BA5A-A76AE54B2399}"/>
              </a:ext>
            </a:extLst>
          </p:cNvPr>
          <p:cNvSpPr/>
          <p:nvPr/>
        </p:nvSpPr>
        <p:spPr>
          <a:xfrm>
            <a:off x="6599581" y="2576975"/>
            <a:ext cx="3338075" cy="148424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Comic Sans MS" panose="030F0702030302020204" pitchFamily="66" charset="0"/>
              </a:rPr>
              <a:t>Счастливый случай</a:t>
            </a:r>
          </a:p>
        </p:txBody>
      </p:sp>
    </p:spTree>
    <p:extLst>
      <p:ext uri="{BB962C8B-B14F-4D97-AF65-F5344CB8AC3E}">
        <p14:creationId xmlns:p14="http://schemas.microsoft.com/office/powerpoint/2010/main" val="3992916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82F5C3-122D-429A-AE40-C28DE6260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Вредные привычки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50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ED9ACB-4A48-4F03-8495-DEE14FC9E1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71475"/>
            <a:ext cx="8596668" cy="4372733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3000" dirty="0"/>
              <a:t>Продолжите пословицы, вставив пропущенное слово: </a:t>
            </a:r>
          </a:p>
          <a:p>
            <a:pPr marL="0" indent="0" algn="just">
              <a:buNone/>
            </a:pPr>
            <a:r>
              <a:rPr lang="ru-RU" sz="3000" dirty="0"/>
              <a:t>«Кто курит табак, тот сам себе ……», </a:t>
            </a:r>
          </a:p>
          <a:p>
            <a:pPr marL="0" indent="0" algn="just">
              <a:buNone/>
            </a:pPr>
            <a:r>
              <a:rPr lang="ru-RU" sz="3000" dirty="0"/>
              <a:t>«Сам себя губит, кто …… любит»,</a:t>
            </a:r>
          </a:p>
          <a:p>
            <a:pPr marL="0" indent="0" algn="just">
              <a:buNone/>
            </a:pPr>
            <a:r>
              <a:rPr lang="ru-RU" sz="3000" dirty="0"/>
              <a:t>« ……. до дна – не видать добра».</a:t>
            </a:r>
          </a:p>
          <a:p>
            <a:pPr algn="just"/>
            <a:r>
              <a:rPr lang="ru-RU" sz="3000" dirty="0"/>
              <a:t>Ответ:</a:t>
            </a:r>
          </a:p>
          <a:p>
            <a:pPr marL="0" indent="0" algn="just">
              <a:buNone/>
            </a:pPr>
            <a:r>
              <a:rPr lang="ru-RU" sz="3000" dirty="0"/>
              <a:t>«Кто курит табак, тот сам себе </a:t>
            </a:r>
            <a:r>
              <a:rPr lang="ru-RU" sz="3000" i="1" dirty="0"/>
              <a:t>враг</a:t>
            </a:r>
            <a:r>
              <a:rPr lang="ru-RU" sz="3000" dirty="0"/>
              <a:t>», </a:t>
            </a:r>
          </a:p>
          <a:p>
            <a:pPr marL="0" indent="0" algn="just">
              <a:buNone/>
            </a:pPr>
            <a:r>
              <a:rPr lang="ru-RU" sz="3000" dirty="0"/>
              <a:t>«Сам себя губит, кто </a:t>
            </a:r>
            <a:r>
              <a:rPr lang="ru-RU" sz="3000" i="1" dirty="0"/>
              <a:t>наркотики</a:t>
            </a:r>
            <a:r>
              <a:rPr lang="ru-RU" sz="3000" dirty="0"/>
              <a:t> любит»,</a:t>
            </a:r>
          </a:p>
          <a:p>
            <a:pPr marL="0" indent="0" algn="just">
              <a:buNone/>
            </a:pPr>
            <a:r>
              <a:rPr lang="ru-RU" sz="3000" dirty="0"/>
              <a:t>«</a:t>
            </a:r>
            <a:r>
              <a:rPr lang="ru-RU" sz="3000" i="1" dirty="0"/>
              <a:t>Пить</a:t>
            </a:r>
            <a:r>
              <a:rPr lang="ru-RU" sz="3000" dirty="0"/>
              <a:t> до дна – не видать добра».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4349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E675F8-99C2-4AD5-817E-727F5C186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Закаливание                           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</a:t>
            </a:r>
            <a:endParaRPr lang="ru-RU" sz="4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A33D74-1A39-4E7D-B0BB-ED27A32758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5458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Что такое закаливание?</a:t>
            </a:r>
          </a:p>
          <a:p>
            <a:pPr algn="just"/>
            <a:r>
              <a:rPr lang="ru-RU" sz="2800" dirty="0"/>
              <a:t>Ответ: </a:t>
            </a:r>
            <a:r>
              <a:rPr lang="ru-RU" sz="2800" b="1" dirty="0"/>
              <a:t>Закаливание</a:t>
            </a:r>
            <a:r>
              <a:rPr lang="ru-RU" sz="2800" dirty="0"/>
              <a:t> – это система процедур, которые улучшают сопротивляемость организма неблагоприятным воздействиям организма.</a:t>
            </a:r>
          </a:p>
        </p:txBody>
      </p:sp>
    </p:spTree>
    <p:extLst>
      <p:ext uri="{BB962C8B-B14F-4D97-AF65-F5344CB8AC3E}">
        <p14:creationId xmlns:p14="http://schemas.microsoft.com/office/powerpoint/2010/main" val="70522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D90D2A-999C-4654-9697-13CDA3949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Закаливание         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9CE663-36A1-41B5-ADCC-FA8D17DFAA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294296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Что относится к закаливающим процедурам?</a:t>
            </a:r>
          </a:p>
          <a:p>
            <a:pPr algn="just"/>
            <a:r>
              <a:rPr lang="ru-RU" sz="2800" dirty="0"/>
              <a:t>Ответ: к закаливающим процедурам относятся воздушные и солнечные ванны, а также водные процедуры: ножные ванны, обтирание, обливание, душ, купание в естественных водоемах, хождение босиком.</a:t>
            </a:r>
          </a:p>
        </p:txBody>
      </p:sp>
    </p:spTree>
    <p:extLst>
      <p:ext uri="{BB962C8B-B14F-4D97-AF65-F5344CB8AC3E}">
        <p14:creationId xmlns:p14="http://schemas.microsoft.com/office/powerpoint/2010/main" val="429106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A95B45-D414-40DF-B627-D62FA0069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Режим дня                              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</a:t>
            </a:r>
            <a:endParaRPr lang="ru-RU" sz="4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8EF990-D446-4DBA-B460-6125ED8E1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8613"/>
            <a:ext cx="8596668" cy="3880773"/>
          </a:xfrm>
        </p:spPr>
        <p:txBody>
          <a:bodyPr/>
          <a:lstStyle/>
          <a:p>
            <a:pPr algn="just"/>
            <a:r>
              <a:rPr lang="ru-RU" sz="2800" dirty="0"/>
              <a:t>Что такое режим дня?</a:t>
            </a:r>
          </a:p>
          <a:p>
            <a:pPr algn="just"/>
            <a:r>
              <a:rPr lang="ru-RU" sz="2800" dirty="0"/>
              <a:t>Ответ: </a:t>
            </a:r>
            <a:r>
              <a:rPr lang="ru-RU" sz="2800" b="1" i="0" dirty="0">
                <a:solidFill>
                  <a:srgbClr val="333333"/>
                </a:solidFill>
                <a:effectLst/>
              </a:rPr>
              <a:t>Режим</a:t>
            </a:r>
            <a:r>
              <a:rPr lang="ru-RU" sz="2800" b="0" i="0" dirty="0">
                <a:solidFill>
                  <a:srgbClr val="333333"/>
                </a:solidFill>
                <a:effectLst/>
              </a:rPr>
              <a:t> </a:t>
            </a:r>
            <a:r>
              <a:rPr lang="ru-RU" sz="2800" b="1" i="0" dirty="0">
                <a:solidFill>
                  <a:srgbClr val="333333"/>
                </a:solidFill>
                <a:effectLst/>
              </a:rPr>
              <a:t>дня</a:t>
            </a:r>
            <a:r>
              <a:rPr lang="ru-RU" sz="2800" b="0" i="0" dirty="0">
                <a:solidFill>
                  <a:srgbClr val="333333"/>
                </a:solidFill>
                <a:effectLst/>
              </a:rPr>
              <a:t> — это </a:t>
            </a:r>
            <a:r>
              <a:rPr lang="ru-RU" sz="2800" i="0" dirty="0">
                <a:solidFill>
                  <a:srgbClr val="333333"/>
                </a:solidFill>
                <a:effectLst/>
              </a:rPr>
              <a:t>определенный принятый человеком распорядок основных активностей в течение дня</a:t>
            </a:r>
            <a:r>
              <a:rPr lang="ru-RU" sz="2800" b="0" i="0" dirty="0">
                <a:solidFill>
                  <a:srgbClr val="333333"/>
                </a:solidFill>
                <a:effectLst/>
              </a:rPr>
              <a:t>: труда, отдыха, питания, спорта.</a:t>
            </a:r>
            <a:endParaRPr lang="ru-RU" sz="28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7988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ED996C-C03A-498F-99C9-828E0594A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Закаливание         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30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9742CA-DA28-40BB-AF1A-D2AABD83FD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5458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Назовите 2 самых главных правила закаливания?</a:t>
            </a:r>
          </a:p>
          <a:p>
            <a:pPr algn="just"/>
            <a:r>
              <a:rPr lang="ru-RU" sz="2800" dirty="0"/>
              <a:t>Ответ: «регулярно» и «постепенно».</a:t>
            </a:r>
          </a:p>
        </p:txBody>
      </p:sp>
      <p:sp>
        <p:nvSpPr>
          <p:cNvPr id="4" name="Облачко с текстом: овальное 3">
            <a:extLst>
              <a:ext uri="{FF2B5EF4-FFF2-40B4-BE49-F238E27FC236}">
                <a16:creationId xmlns:a16="http://schemas.microsoft.com/office/drawing/2014/main" id="{967AAB7F-3B91-43B3-902D-7EF596D8B312}"/>
              </a:ext>
            </a:extLst>
          </p:cNvPr>
          <p:cNvSpPr/>
          <p:nvPr/>
        </p:nvSpPr>
        <p:spPr>
          <a:xfrm>
            <a:off x="6718851" y="2846194"/>
            <a:ext cx="4041915" cy="148424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Comic Sans MS" panose="030F0702030302020204" pitchFamily="66" charset="0"/>
              </a:rPr>
              <a:t>Не счастливый случай</a:t>
            </a:r>
          </a:p>
        </p:txBody>
      </p:sp>
    </p:spTree>
    <p:extLst>
      <p:ext uri="{BB962C8B-B14F-4D97-AF65-F5344CB8AC3E}">
        <p14:creationId xmlns:p14="http://schemas.microsoft.com/office/powerpoint/2010/main" val="1110737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11F34B-8E9A-4BA7-8D0A-1475687FB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Закаливание         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40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4954A3-5EDB-40BE-9CCF-B300C464C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37252"/>
            <a:ext cx="5418666" cy="5093457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400" dirty="0"/>
              <a:t>Сравни, как ведут себя мальчики в воде, на пляже, как они одеты. Кто из  них заболел, а кто пошел в поход?</a:t>
            </a:r>
          </a:p>
          <a:p>
            <a:pPr algn="just"/>
            <a:r>
              <a:rPr lang="ru-RU" sz="2400" dirty="0"/>
              <a:t>Ответ: один мальчик мерзнет в воде, другой плавает и играет в мяч. Первый мальчик спит на пляже под палящим солнцем без головного убора. Он получит ожоги и солнечный удар. Второй спит под зонтиком в головном уборе. Заболел первый мальчик, потому что не соблюдал правила закаливания.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8E94266-E684-439E-A9DB-5F7C304039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54" t="14686" r="1885"/>
          <a:stretch/>
        </p:blipFill>
        <p:spPr bwMode="auto">
          <a:xfrm>
            <a:off x="6096000" y="1498494"/>
            <a:ext cx="4426226" cy="511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4764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35A17F-D2C8-47EE-84FF-B8FEC7113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Закаливание         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50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9CF99C-700A-4318-90CA-9B6607128A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57740"/>
            <a:ext cx="8596668" cy="4371588"/>
          </a:xfrm>
        </p:spPr>
        <p:txBody>
          <a:bodyPr>
            <a:normAutofit fontScale="92500" lnSpcReduction="20000"/>
          </a:bodyPr>
          <a:lstStyle/>
          <a:p>
            <a:r>
              <a:rPr lang="ru-RU" sz="3000" dirty="0"/>
              <a:t>Продолжите пословицы, вставив пропущенное слово:</a:t>
            </a:r>
          </a:p>
          <a:p>
            <a:pPr marL="0" indent="0">
              <a:buNone/>
            </a:pPr>
            <a:r>
              <a:rPr lang="ru-RU" sz="3000" dirty="0"/>
              <a:t>«Не зная броду, не суйся в ……»,</a:t>
            </a:r>
          </a:p>
          <a:p>
            <a:pPr marL="0" indent="0">
              <a:buNone/>
            </a:pPr>
            <a:r>
              <a:rPr lang="ru-RU" sz="3000" dirty="0"/>
              <a:t>«Солнце, воздух и вода – наши ….. …..»,</a:t>
            </a:r>
          </a:p>
          <a:p>
            <a:pPr marL="0" indent="0">
              <a:buNone/>
            </a:pPr>
            <a:r>
              <a:rPr lang="ru-RU" sz="3000" dirty="0"/>
              <a:t>«Закаляй своё тело, с пользой для …..».</a:t>
            </a:r>
          </a:p>
          <a:p>
            <a:r>
              <a:rPr lang="ru-RU" sz="3000" dirty="0"/>
              <a:t>Ответ:</a:t>
            </a:r>
          </a:p>
          <a:p>
            <a:pPr marL="0" indent="0">
              <a:buNone/>
            </a:pPr>
            <a:r>
              <a:rPr lang="ru-RU" sz="3000" dirty="0"/>
              <a:t>«Не зная броду, не суйся в </a:t>
            </a:r>
            <a:r>
              <a:rPr lang="ru-RU" sz="3000" i="1" dirty="0"/>
              <a:t>воду</a:t>
            </a:r>
            <a:r>
              <a:rPr lang="ru-RU" sz="3000" dirty="0"/>
              <a:t>»,</a:t>
            </a:r>
          </a:p>
          <a:p>
            <a:pPr marL="0" indent="0">
              <a:buNone/>
            </a:pPr>
            <a:r>
              <a:rPr lang="ru-RU" sz="3000" dirty="0"/>
              <a:t>«Солнце, воздух и вода – наши </a:t>
            </a:r>
            <a:r>
              <a:rPr lang="ru-RU" sz="3000" i="1" dirty="0"/>
              <a:t>лучшие друзья</a:t>
            </a:r>
            <a:r>
              <a:rPr lang="ru-RU" sz="3000" dirty="0"/>
              <a:t>»,</a:t>
            </a:r>
          </a:p>
          <a:p>
            <a:pPr marL="0" indent="0">
              <a:buNone/>
            </a:pPr>
            <a:r>
              <a:rPr lang="ru-RU" sz="3000" dirty="0"/>
              <a:t>«Закаляй своё тело, с пользой для </a:t>
            </a:r>
            <a:r>
              <a:rPr lang="ru-RU" sz="3000" i="1" dirty="0"/>
              <a:t>дела</a:t>
            </a:r>
            <a:r>
              <a:rPr lang="ru-RU" sz="3000" dirty="0"/>
              <a:t>».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239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1C1AC6-5BF2-4FA6-9042-F60D5ECB31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49033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82E584-48E5-4EE9-B7A0-035DDFC6D50A}"/>
              </a:ext>
            </a:extLst>
          </p:cNvPr>
          <p:cNvSpPr txBox="1"/>
          <p:nvPr/>
        </p:nvSpPr>
        <p:spPr>
          <a:xfrm>
            <a:off x="557271" y="1320104"/>
            <a:ext cx="457132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Твой организм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4AE509-3B09-4F2C-BDE4-20D9361F296A}"/>
              </a:ext>
            </a:extLst>
          </p:cNvPr>
          <p:cNvSpPr txBox="1"/>
          <p:nvPr/>
        </p:nvSpPr>
        <p:spPr>
          <a:xfrm>
            <a:off x="557952" y="1952596"/>
            <a:ext cx="457132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Сердце и кровеносные сосуды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362170-ED29-4D69-ADAB-2DACDFA70C08}"/>
              </a:ext>
            </a:extLst>
          </p:cNvPr>
          <p:cNvSpPr txBox="1"/>
          <p:nvPr/>
        </p:nvSpPr>
        <p:spPr>
          <a:xfrm>
            <a:off x="560329" y="3139475"/>
            <a:ext cx="470384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чувств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B41570A-758E-4D55-927E-599AD1049E86}"/>
              </a:ext>
            </a:extLst>
          </p:cNvPr>
          <p:cNvSpPr txBox="1"/>
          <p:nvPr/>
        </p:nvSpPr>
        <p:spPr>
          <a:xfrm>
            <a:off x="557271" y="3852230"/>
            <a:ext cx="457132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Мозг и нервная система</a:t>
            </a:r>
          </a:p>
        </p:txBody>
      </p:sp>
      <p:sp>
        <p:nvSpPr>
          <p:cNvPr id="14" name="TextBox 13">
            <a:hlinkClick r:id="rId2" action="ppaction://hlinksldjump"/>
            <a:extLst>
              <a:ext uri="{FF2B5EF4-FFF2-40B4-BE49-F238E27FC236}">
                <a16:creationId xmlns:a16="http://schemas.microsoft.com/office/drawing/2014/main" id="{9F65AD84-2939-4967-830F-B75F525926ED}"/>
              </a:ext>
            </a:extLst>
          </p:cNvPr>
          <p:cNvSpPr txBox="1"/>
          <p:nvPr/>
        </p:nvSpPr>
        <p:spPr>
          <a:xfrm>
            <a:off x="5122645" y="1348914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20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7492252-7439-47D3-92FF-39A7707999D0}"/>
              </a:ext>
            </a:extLst>
          </p:cNvPr>
          <p:cNvSpPr txBox="1"/>
          <p:nvPr/>
        </p:nvSpPr>
        <p:spPr>
          <a:xfrm>
            <a:off x="5122645" y="2019156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20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18CF644-274B-4C01-8ABB-F207C70BC863}"/>
              </a:ext>
            </a:extLst>
          </p:cNvPr>
          <p:cNvSpPr txBox="1"/>
          <p:nvPr/>
        </p:nvSpPr>
        <p:spPr>
          <a:xfrm>
            <a:off x="5122645" y="3071204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20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B06C419-6BB7-4A2B-B498-94614A6CE70E}"/>
              </a:ext>
            </a:extLst>
          </p:cNvPr>
          <p:cNvSpPr txBox="1"/>
          <p:nvPr/>
        </p:nvSpPr>
        <p:spPr>
          <a:xfrm>
            <a:off x="5122645" y="3856263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20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B55B9D2-6D43-422C-A400-67972AE89AD9}"/>
              </a:ext>
            </a:extLst>
          </p:cNvPr>
          <p:cNvSpPr txBox="1"/>
          <p:nvPr/>
        </p:nvSpPr>
        <p:spPr>
          <a:xfrm>
            <a:off x="5102767" y="4501394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20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014476F-076B-43C2-A8FB-1BC1C2B4585B}"/>
              </a:ext>
            </a:extLst>
          </p:cNvPr>
          <p:cNvSpPr txBox="1"/>
          <p:nvPr/>
        </p:nvSpPr>
        <p:spPr>
          <a:xfrm>
            <a:off x="6042991" y="1320102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sldjump"/>
              </a:rPr>
              <a:t>40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FAEF68D-E1D7-437C-BD19-5FEF43A4AA32}"/>
              </a:ext>
            </a:extLst>
          </p:cNvPr>
          <p:cNvSpPr txBox="1"/>
          <p:nvPr/>
        </p:nvSpPr>
        <p:spPr>
          <a:xfrm>
            <a:off x="6042991" y="2019156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8" action="ppaction://hlinksldjump"/>
              </a:rPr>
              <a:t>40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91FE1AE-4DBE-4357-BB0F-76C43D3F035C}"/>
              </a:ext>
            </a:extLst>
          </p:cNvPr>
          <p:cNvSpPr txBox="1"/>
          <p:nvPr/>
        </p:nvSpPr>
        <p:spPr>
          <a:xfrm>
            <a:off x="6056146" y="3082096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9" action="ppaction://hlinksldjump"/>
              </a:rPr>
              <a:t>40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hlinkClick r:id="rId10" action="ppaction://hlinksldjump"/>
            <a:extLst>
              <a:ext uri="{FF2B5EF4-FFF2-40B4-BE49-F238E27FC236}">
                <a16:creationId xmlns:a16="http://schemas.microsoft.com/office/drawing/2014/main" id="{FDA1C97D-A798-4A19-A3B7-E925603A7A56}"/>
              </a:ext>
            </a:extLst>
          </p:cNvPr>
          <p:cNvSpPr txBox="1"/>
          <p:nvPr/>
        </p:nvSpPr>
        <p:spPr>
          <a:xfrm>
            <a:off x="6042992" y="3865814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11" action="ppaction://hlinksldjump"/>
              </a:rPr>
              <a:t>40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7F29512-408C-458E-92C7-D12FB16AE20E}"/>
              </a:ext>
            </a:extLst>
          </p:cNvPr>
          <p:cNvSpPr txBox="1"/>
          <p:nvPr/>
        </p:nvSpPr>
        <p:spPr>
          <a:xfrm>
            <a:off x="6058639" y="4501396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12" action="ppaction://hlinksldjump"/>
              </a:rPr>
              <a:t>40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33C7342-645A-4A1A-B7B9-4D8CC7D70F71}"/>
              </a:ext>
            </a:extLst>
          </p:cNvPr>
          <p:cNvSpPr txBox="1"/>
          <p:nvPr/>
        </p:nvSpPr>
        <p:spPr>
          <a:xfrm>
            <a:off x="6923582" y="1322791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13" action="ppaction://hlinksldjump"/>
              </a:rPr>
              <a:t>60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0773DD9-E055-4B92-9328-295A131BB98C}"/>
              </a:ext>
            </a:extLst>
          </p:cNvPr>
          <p:cNvSpPr txBox="1"/>
          <p:nvPr/>
        </p:nvSpPr>
        <p:spPr>
          <a:xfrm>
            <a:off x="6929528" y="2019156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14" action="ppaction://hlinksldjump"/>
              </a:rPr>
              <a:t>60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5A3E2A4-5754-474E-9F83-C197A749554C}"/>
              </a:ext>
            </a:extLst>
          </p:cNvPr>
          <p:cNvSpPr txBox="1"/>
          <p:nvPr/>
        </p:nvSpPr>
        <p:spPr>
          <a:xfrm>
            <a:off x="6959588" y="3052705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15" action="ppaction://hlinksldjump"/>
              </a:rPr>
              <a:t>60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CB31426-9585-4297-BF13-B86A4BB72FBC}"/>
              </a:ext>
            </a:extLst>
          </p:cNvPr>
          <p:cNvSpPr txBox="1"/>
          <p:nvPr/>
        </p:nvSpPr>
        <p:spPr>
          <a:xfrm>
            <a:off x="6957393" y="3864436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10" action="ppaction://hlinksldjump"/>
              </a:rPr>
              <a:t>60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48071D4-2265-45C3-B2BA-0D83CFA1F81F}"/>
              </a:ext>
            </a:extLst>
          </p:cNvPr>
          <p:cNvSpPr txBox="1"/>
          <p:nvPr/>
        </p:nvSpPr>
        <p:spPr>
          <a:xfrm>
            <a:off x="6961980" y="4501394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16" action="ppaction://hlinksldjump"/>
              </a:rPr>
              <a:t>60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32516E8-5F09-40EF-BCD0-37459AE364A6}"/>
              </a:ext>
            </a:extLst>
          </p:cNvPr>
          <p:cNvSpPr txBox="1"/>
          <p:nvPr/>
        </p:nvSpPr>
        <p:spPr>
          <a:xfrm>
            <a:off x="7796867" y="1297630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17" action="ppaction://hlinksldjump"/>
              </a:rPr>
              <a:t>80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7DEBFBC-BD07-4577-B159-03C0D64DF9BB}"/>
              </a:ext>
            </a:extLst>
          </p:cNvPr>
          <p:cNvSpPr txBox="1"/>
          <p:nvPr/>
        </p:nvSpPr>
        <p:spPr>
          <a:xfrm>
            <a:off x="7796867" y="2019156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18" action="ppaction://hlinksldjump"/>
              </a:rPr>
              <a:t>80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32C6864-6845-481A-BE4B-5374DE78910B}"/>
              </a:ext>
            </a:extLst>
          </p:cNvPr>
          <p:cNvSpPr txBox="1"/>
          <p:nvPr/>
        </p:nvSpPr>
        <p:spPr>
          <a:xfrm>
            <a:off x="7829418" y="3052705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19" action="ppaction://hlinksldjump"/>
              </a:rPr>
              <a:t>80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8B24424-3B68-4F04-BEF3-E1DC51194632}"/>
              </a:ext>
            </a:extLst>
          </p:cNvPr>
          <p:cNvSpPr txBox="1"/>
          <p:nvPr/>
        </p:nvSpPr>
        <p:spPr>
          <a:xfrm>
            <a:off x="7829418" y="3864436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20" action="ppaction://hlinksldjump"/>
              </a:rPr>
              <a:t>80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A0EDD14-BD30-427B-995E-B46A6920F120}"/>
              </a:ext>
            </a:extLst>
          </p:cNvPr>
          <p:cNvSpPr txBox="1"/>
          <p:nvPr/>
        </p:nvSpPr>
        <p:spPr>
          <a:xfrm>
            <a:off x="7829418" y="4516789"/>
            <a:ext cx="615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21" action="ppaction://hlinksldjump"/>
              </a:rPr>
              <a:t>80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3A570FF-37DA-4E5D-BC84-3A369C01DD5F}"/>
              </a:ext>
            </a:extLst>
          </p:cNvPr>
          <p:cNvSpPr txBox="1"/>
          <p:nvPr/>
        </p:nvSpPr>
        <p:spPr>
          <a:xfrm>
            <a:off x="8664203" y="3847045"/>
            <a:ext cx="102976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22" action="ppaction://hlinksldjump"/>
              </a:rPr>
              <a:t>100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C2233FC-92D0-454E-AF9D-F4A03F2BF455}"/>
              </a:ext>
            </a:extLst>
          </p:cNvPr>
          <p:cNvSpPr txBox="1"/>
          <p:nvPr/>
        </p:nvSpPr>
        <p:spPr>
          <a:xfrm>
            <a:off x="8649792" y="2019156"/>
            <a:ext cx="8203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3" action="ppaction://hlinksldjump"/>
              </a:rPr>
              <a:t>100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9C5E5F1-9A00-4D70-A9F0-2F24F81D9F8C}"/>
              </a:ext>
            </a:extLst>
          </p:cNvPr>
          <p:cNvSpPr txBox="1"/>
          <p:nvPr/>
        </p:nvSpPr>
        <p:spPr>
          <a:xfrm>
            <a:off x="8649792" y="3059089"/>
            <a:ext cx="8529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24" action="ppaction://hlinksldjump"/>
              </a:rPr>
              <a:t>100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05B38C0-720F-47EA-A999-87788AA57564}"/>
              </a:ext>
            </a:extLst>
          </p:cNvPr>
          <p:cNvSpPr txBox="1"/>
          <p:nvPr/>
        </p:nvSpPr>
        <p:spPr>
          <a:xfrm>
            <a:off x="8657551" y="1267155"/>
            <a:ext cx="84516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25" action="ppaction://hlinksldjump"/>
              </a:rPr>
              <a:t>100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352BC53-A5BE-4032-A89A-EB171CE0D936}"/>
              </a:ext>
            </a:extLst>
          </p:cNvPr>
          <p:cNvSpPr txBox="1"/>
          <p:nvPr/>
        </p:nvSpPr>
        <p:spPr>
          <a:xfrm>
            <a:off x="8649793" y="4501394"/>
            <a:ext cx="8529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26" action="ppaction://hlinksldjump"/>
              </a:rPr>
              <a:t>100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28F5509-D3C5-4ECC-B451-AE9BE4455765}"/>
              </a:ext>
            </a:extLst>
          </p:cNvPr>
          <p:cNvSpPr txBox="1"/>
          <p:nvPr/>
        </p:nvSpPr>
        <p:spPr>
          <a:xfrm>
            <a:off x="563898" y="4535394"/>
            <a:ext cx="456537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дыхания и 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пищеварения</a:t>
            </a:r>
          </a:p>
        </p:txBody>
      </p:sp>
    </p:spTree>
    <p:extLst>
      <p:ext uri="{BB962C8B-B14F-4D97-AF65-F5344CB8AC3E}">
        <p14:creationId xmlns:p14="http://schemas.microsoft.com/office/powerpoint/2010/main" val="306582084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B3575E-3A38-482A-A6E8-2F3306A33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Твой организм      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42FAD5-F7D7-42B5-B81F-A9294E3C13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78710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Что такое правильная осанка, и как её определить ? </a:t>
            </a:r>
          </a:p>
          <a:p>
            <a:pPr algn="just"/>
            <a:r>
              <a:rPr lang="ru-RU" sz="2800" dirty="0"/>
              <a:t>Ответ: Осанка – это привычное положение тела, когда человек сиди, стоит или передвигается.</a:t>
            </a:r>
          </a:p>
          <a:p>
            <a:pPr marL="0" indent="0" algn="just">
              <a:buNone/>
            </a:pPr>
            <a:r>
              <a:rPr lang="ru-RU" sz="2800" dirty="0"/>
              <a:t>Человек с правильной осанкой голову держит прямо, спина у него прямая, плечи на одном уровне и слегка отведены назад, живот втянут, а грудь немного выдвинута вперед.</a:t>
            </a:r>
          </a:p>
        </p:txBody>
      </p:sp>
    </p:spTree>
    <p:extLst>
      <p:ext uri="{BB962C8B-B14F-4D97-AF65-F5344CB8AC3E}">
        <p14:creationId xmlns:p14="http://schemas.microsoft.com/office/powerpoint/2010/main" val="92731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2E802C-5E73-4170-B587-3BA0DF6269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Твой организм      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40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F5F75D-E761-409E-9E3B-681230DF4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78711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Назови основные части тела человека?</a:t>
            </a:r>
          </a:p>
          <a:p>
            <a:pPr algn="just"/>
            <a:r>
              <a:rPr lang="ru-RU" sz="2800" dirty="0"/>
              <a:t>Ответ: голова, шея, руки, грудь, живот, спина, туловище, ноги.</a:t>
            </a:r>
          </a:p>
        </p:txBody>
      </p:sp>
    </p:spTree>
    <p:extLst>
      <p:ext uri="{BB962C8B-B14F-4D97-AF65-F5344CB8AC3E}">
        <p14:creationId xmlns:p14="http://schemas.microsoft.com/office/powerpoint/2010/main" val="132433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8D5720-E3F3-467D-947A-C1DA7D721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Твой организм      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60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6C0391-F11D-477D-B5E2-959A957D4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91963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Назови основные внутренние органы человека?</a:t>
            </a:r>
          </a:p>
          <a:p>
            <a:pPr algn="just"/>
            <a:r>
              <a:rPr lang="ru-RU" sz="2800" dirty="0"/>
              <a:t>Ответ: головной мозг, легкие, печень, желудок, кишечник.</a:t>
            </a:r>
          </a:p>
        </p:txBody>
      </p:sp>
    </p:spTree>
    <p:extLst>
      <p:ext uri="{BB962C8B-B14F-4D97-AF65-F5344CB8AC3E}">
        <p14:creationId xmlns:p14="http://schemas.microsoft.com/office/powerpoint/2010/main" val="93436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8D5720-E3F3-467D-947A-C1DA7D721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Твой организм      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80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6C0391-F11D-477D-B5E2-959A957D4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5458"/>
            <a:ext cx="8596668" cy="3880773"/>
          </a:xfrm>
        </p:spPr>
        <p:txBody>
          <a:bodyPr/>
          <a:lstStyle/>
          <a:p>
            <a:pPr algn="just"/>
            <a:r>
              <a:rPr lang="ru-RU" sz="2800" dirty="0"/>
              <a:t>Назови основные части скелета человека?</a:t>
            </a:r>
          </a:p>
          <a:p>
            <a:pPr algn="just"/>
            <a:r>
              <a:rPr lang="ru-RU" sz="2800" dirty="0"/>
              <a:t>Ответ: череп, ключица, грудная клетка, позвоночник, лопатка, ребра, плечо, предплечье, кисть, таз, бедро, голень, стопа.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739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D0D41D-B2D3-4333-A1A6-99050790AF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Твой организм     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969C358-5A3B-4780-85FF-E16B93A32F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91963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Каково значение мышц?</a:t>
            </a:r>
          </a:p>
          <a:p>
            <a:pPr algn="just"/>
            <a:r>
              <a:rPr lang="ru-RU" sz="2800" dirty="0"/>
              <a:t>Ответ: мышцы приводят в движение наше тело.</a:t>
            </a:r>
          </a:p>
        </p:txBody>
      </p:sp>
    </p:spTree>
    <p:extLst>
      <p:ext uri="{BB962C8B-B14F-4D97-AF65-F5344CB8AC3E}">
        <p14:creationId xmlns:p14="http://schemas.microsoft.com/office/powerpoint/2010/main" val="97925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EE22B8-7920-4B15-AC56-C533DE15A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9182283" cy="1320800"/>
          </a:xfrm>
        </p:spPr>
        <p:txBody>
          <a:bodyPr>
            <a:no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Сердце и кровеносные сосуды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F59968-04B7-4290-87A9-00FF24ED83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389270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Что такое сердце?</a:t>
            </a:r>
          </a:p>
          <a:p>
            <a:pPr algn="just"/>
            <a:r>
              <a:rPr lang="ru-RU" sz="2800" dirty="0"/>
              <a:t>Ответ: </a:t>
            </a:r>
            <a:r>
              <a:rPr lang="ru-RU" sz="2800" b="1" dirty="0"/>
              <a:t>Сердце</a:t>
            </a:r>
            <a:r>
              <a:rPr lang="ru-RU" sz="2800" dirty="0"/>
              <a:t> – мышечный орган, который постоянно перекачивает кровь по организму.</a:t>
            </a:r>
          </a:p>
        </p:txBody>
      </p:sp>
    </p:spTree>
    <p:extLst>
      <p:ext uri="{BB962C8B-B14F-4D97-AF65-F5344CB8AC3E}">
        <p14:creationId xmlns:p14="http://schemas.microsoft.com/office/powerpoint/2010/main" val="1179609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BF3B82-A336-4D91-9546-40A27F102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784718" cy="1320800"/>
          </a:xfrm>
        </p:spPr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Режим дня             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0546F9-08D3-46F9-9097-5B7924BC3D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8613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Что происходит с человеком, если он не соблюдает режим дня и недосыпает?</a:t>
            </a:r>
          </a:p>
          <a:p>
            <a:pPr algn="just"/>
            <a:r>
              <a:rPr lang="ru-RU" sz="2800" dirty="0"/>
              <a:t>Ответ: ухудшается настроение, не может хорошо работать и учиться, здоровье становится более хрупким.</a:t>
            </a:r>
          </a:p>
        </p:txBody>
      </p:sp>
    </p:spTree>
    <p:extLst>
      <p:ext uri="{BB962C8B-B14F-4D97-AF65-F5344CB8AC3E}">
        <p14:creationId xmlns:p14="http://schemas.microsoft.com/office/powerpoint/2010/main" val="96560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729E12-3A31-482D-8DA2-75E9A1397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9195537" cy="1320800"/>
          </a:xfrm>
        </p:spPr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Сердце и кровеносные сосуды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40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304B01-F8AF-4CF8-B64C-21C1A8A1DF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488613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В какой части грудной клетки находится сердце?</a:t>
            </a:r>
          </a:p>
          <a:p>
            <a:pPr algn="just"/>
            <a:r>
              <a:rPr lang="ru-RU" sz="2800" dirty="0"/>
              <a:t>Ответ: в левой.</a:t>
            </a:r>
          </a:p>
        </p:txBody>
      </p:sp>
    </p:spTree>
    <p:extLst>
      <p:ext uri="{BB962C8B-B14F-4D97-AF65-F5344CB8AC3E}">
        <p14:creationId xmlns:p14="http://schemas.microsoft.com/office/powerpoint/2010/main" val="75306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655BE4-A4E1-4761-8932-7B4F6C4DD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8983501" cy="1320800"/>
          </a:xfrm>
        </p:spPr>
        <p:txBody>
          <a:bodyPr>
            <a:no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Сердце и кровеносные сосуды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60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1B3EE2C-FF55-4E33-B9EE-4A110C5497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391963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Как определить размер сердца?</a:t>
            </a:r>
          </a:p>
          <a:p>
            <a:pPr algn="just"/>
            <a:r>
              <a:rPr lang="ru-RU" sz="2800" dirty="0"/>
              <a:t>Ответ: сжать руку в кулак: считается, что сердце будет именно такой величины.</a:t>
            </a:r>
          </a:p>
        </p:txBody>
      </p:sp>
    </p:spTree>
    <p:extLst>
      <p:ext uri="{BB962C8B-B14F-4D97-AF65-F5344CB8AC3E}">
        <p14:creationId xmlns:p14="http://schemas.microsoft.com/office/powerpoint/2010/main" val="381832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1657BE-3EB0-471B-8F92-F6ADD731B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9129275" cy="1320800"/>
          </a:xfrm>
        </p:spPr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Сердце и кровеносные сосуды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80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3C2B33-2D14-40B7-9635-7F0C6B0537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391963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Что может разрушить сердце человека?</a:t>
            </a:r>
          </a:p>
          <a:p>
            <a:pPr algn="just"/>
            <a:r>
              <a:rPr lang="ru-RU" sz="2800" dirty="0"/>
              <a:t>Ответ: вредные привычки.</a:t>
            </a:r>
          </a:p>
        </p:txBody>
      </p:sp>
    </p:spTree>
    <p:extLst>
      <p:ext uri="{BB962C8B-B14F-4D97-AF65-F5344CB8AC3E}">
        <p14:creationId xmlns:p14="http://schemas.microsoft.com/office/powerpoint/2010/main" val="383177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40A01A-860D-4CFA-9148-B67215160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2" y="609600"/>
            <a:ext cx="9367815" cy="1320800"/>
          </a:xfrm>
        </p:spPr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Сердце и кровеносные сосуды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B29D05-EE93-4855-90F1-598D29AA9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2" y="1378710"/>
            <a:ext cx="8596668" cy="3880773"/>
          </a:xfrm>
        </p:spPr>
        <p:txBody>
          <a:bodyPr/>
          <a:lstStyle/>
          <a:p>
            <a:pPr algn="just"/>
            <a:r>
              <a:rPr lang="ru-RU" sz="2800" dirty="0"/>
              <a:t>Верен ли факт о сердце: «</a:t>
            </a:r>
            <a:r>
              <a:rPr lang="ru-RU" sz="2800" b="0" i="0" dirty="0">
                <a:solidFill>
                  <a:srgbClr val="494949"/>
                </a:solidFill>
                <a:effectLst/>
              </a:rPr>
              <a:t>За 10 минут этот орган выполняет работу, достаточную для того, чтобы поднять 65-килограммового человека на высоту 10 метров»?</a:t>
            </a:r>
          </a:p>
          <a:p>
            <a:pPr algn="just"/>
            <a:r>
              <a:rPr lang="ru-RU" sz="2800" dirty="0">
                <a:solidFill>
                  <a:srgbClr val="494949"/>
                </a:solidFill>
              </a:rPr>
              <a:t>Ответ: верно.</a:t>
            </a:r>
            <a:endParaRPr lang="ru-RU" sz="2800" b="0" i="0" dirty="0">
              <a:solidFill>
                <a:srgbClr val="494949"/>
              </a:solidFill>
              <a:effectLst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0029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DFA449-0171-4CA2-96D1-B2DEE22EA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Органы чувств       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E5EF80-F187-49FE-80B1-6E0EFD8C2B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8613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С помощью чего организм человека воспринимает свет, звуки, изменение температуры, запахи, вкус?</a:t>
            </a:r>
          </a:p>
          <a:p>
            <a:pPr algn="just"/>
            <a:r>
              <a:rPr lang="ru-RU" sz="2800" dirty="0"/>
              <a:t>Ответ: с помощью органов чувств.</a:t>
            </a:r>
          </a:p>
        </p:txBody>
      </p:sp>
    </p:spTree>
    <p:extLst>
      <p:ext uri="{BB962C8B-B14F-4D97-AF65-F5344CB8AC3E}">
        <p14:creationId xmlns:p14="http://schemas.microsoft.com/office/powerpoint/2010/main" val="124462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574B77-F385-4C76-96F2-CC29BF7B1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Органы чувств       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40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37FB2C-CFC3-4322-8DB5-8143C9D9AD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91962"/>
            <a:ext cx="8596668" cy="3880773"/>
          </a:xfrm>
        </p:spPr>
        <p:txBody>
          <a:bodyPr/>
          <a:lstStyle/>
          <a:p>
            <a:pPr algn="just"/>
            <a:r>
              <a:rPr lang="ru-RU" sz="2800" dirty="0"/>
              <a:t>Сколько у человека органов чувств? И какие?</a:t>
            </a:r>
          </a:p>
          <a:p>
            <a:pPr algn="just"/>
            <a:r>
              <a:rPr lang="ru-RU" sz="2800" dirty="0"/>
              <a:t>Ответ: пять – это глаза, уши, кожа, нос, язык.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3100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D92DAE-62F1-45B1-A210-288F56BD2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Органы чувств       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60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475624-9E1C-4B55-B78A-BF32C18A0C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5458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Что защищает глаза?</a:t>
            </a:r>
          </a:p>
          <a:p>
            <a:pPr algn="just"/>
            <a:r>
              <a:rPr lang="ru-RU" sz="2800" dirty="0"/>
              <a:t>Ответ: верхнее и нижнее веко, ресницы, брови.</a:t>
            </a:r>
          </a:p>
        </p:txBody>
      </p:sp>
    </p:spTree>
    <p:extLst>
      <p:ext uri="{BB962C8B-B14F-4D97-AF65-F5344CB8AC3E}">
        <p14:creationId xmlns:p14="http://schemas.microsoft.com/office/powerpoint/2010/main" val="2364933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340DEF-6EAE-495C-B031-6E442EA703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Органы чувств       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80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677A65-51C5-4D01-9A4C-5F0515ECE0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8613"/>
            <a:ext cx="8596668" cy="3880773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dirty="0"/>
              <a:t>Какие функции выполняет кожа?</a:t>
            </a:r>
          </a:p>
          <a:p>
            <a:pPr algn="just"/>
            <a:r>
              <a:rPr lang="ru-RU" sz="2800" dirty="0"/>
              <a:t>Ответ: защитную – защищает внутренние органы от травм и проникновения микробов; терморегуляция - регулирует температуру тела, защищает организм от перегрева и переохлаждения; выделительная – выделяет тепло, и продукты азотистого обмены, соли; рецепторная – кожная чувствительность.</a:t>
            </a:r>
          </a:p>
          <a:p>
            <a:pPr marL="0" indent="0" algn="just">
              <a:buNone/>
            </a:pPr>
            <a:r>
              <a:rPr lang="ru-RU" sz="2800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89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F5E6DD-761C-4C77-B219-6AD504EAE6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Органы чувств     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4182F2C-27B3-4C71-9DF4-E59E261CB2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8613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Найдите на рисунке зоны языка, которые чувствуют горький, кислый, солёный и сладкий вкус. Укажи, какого они цвета.</a:t>
            </a:r>
          </a:p>
          <a:p>
            <a:pPr algn="just"/>
            <a:r>
              <a:rPr lang="ru-RU" sz="2800" dirty="0"/>
              <a:t>Ответ:</a:t>
            </a:r>
          </a:p>
        </p:txBody>
      </p:sp>
      <p:sp>
        <p:nvSpPr>
          <p:cNvPr id="6" name="AutoShape 2">
            <a:extLst>
              <a:ext uri="{FF2B5EF4-FFF2-40B4-BE49-F238E27FC236}">
                <a16:creationId xmlns:a16="http://schemas.microsoft.com/office/drawing/2014/main" id="{B9FA0A9D-D500-4E6F-ADD2-4A68CFB757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F36FA823-07C2-434F-A9D1-FBEB292B85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409" y="3428999"/>
            <a:ext cx="4198662" cy="3040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451DAE26-F927-468D-8630-6EAE4B9E27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55"/>
          <a:stretch/>
        </p:blipFill>
        <p:spPr bwMode="auto">
          <a:xfrm>
            <a:off x="6757171" y="2425559"/>
            <a:ext cx="2151603" cy="3040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73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4DD31F-976D-4724-8114-233E4FDCD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Мозг и нервная система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9F0BA6-D44B-4CFE-A181-57E856170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91962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Где находится головной и спинной мозг человека?</a:t>
            </a:r>
          </a:p>
          <a:p>
            <a:pPr algn="just"/>
            <a:r>
              <a:rPr lang="ru-RU" sz="2800" dirty="0"/>
              <a:t>Ответ: головной – в полости черепа, спинной – в позвоночнике.</a:t>
            </a:r>
          </a:p>
        </p:txBody>
      </p:sp>
    </p:spTree>
    <p:extLst>
      <p:ext uri="{BB962C8B-B14F-4D97-AF65-F5344CB8AC3E}">
        <p14:creationId xmlns:p14="http://schemas.microsoft.com/office/powerpoint/2010/main" val="310467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FFC192-E12B-4F8B-9E65-71D917269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Режим дня            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30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380AEA-907B-4BB3-918F-49ED6DB936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8613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Сколько часов ежедневно нужно спать школьнику твоего возраста?</a:t>
            </a:r>
          </a:p>
          <a:p>
            <a:pPr algn="just"/>
            <a:r>
              <a:rPr lang="ru-RU" sz="2800" dirty="0"/>
              <a:t>Ответ: 10-11 часов.</a:t>
            </a:r>
          </a:p>
        </p:txBody>
      </p:sp>
      <p:sp>
        <p:nvSpPr>
          <p:cNvPr id="4" name="Облачко с текстом: овальное 3">
            <a:extLst>
              <a:ext uri="{FF2B5EF4-FFF2-40B4-BE49-F238E27FC236}">
                <a16:creationId xmlns:a16="http://schemas.microsoft.com/office/drawing/2014/main" id="{129E1441-A89E-43B2-8624-01F02F9B63B2}"/>
              </a:ext>
            </a:extLst>
          </p:cNvPr>
          <p:cNvSpPr/>
          <p:nvPr/>
        </p:nvSpPr>
        <p:spPr>
          <a:xfrm>
            <a:off x="6096000" y="2303671"/>
            <a:ext cx="3379306" cy="148424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Comic Sans MS" panose="030F0702030302020204" pitchFamily="66" charset="0"/>
              </a:rPr>
              <a:t>Кот в мешке!</a:t>
            </a:r>
          </a:p>
        </p:txBody>
      </p:sp>
    </p:spTree>
    <p:extLst>
      <p:ext uri="{BB962C8B-B14F-4D97-AF65-F5344CB8AC3E}">
        <p14:creationId xmlns:p14="http://schemas.microsoft.com/office/powerpoint/2010/main" val="2549049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2CD2E9-6001-446C-942A-6F60198AE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Мозг и нервная система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40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664531-7379-4967-9E53-1590741FEE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95847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Какую систему образуют головной и спиной мозг?</a:t>
            </a:r>
          </a:p>
          <a:p>
            <a:pPr algn="just"/>
            <a:r>
              <a:rPr lang="ru-RU" sz="2800" dirty="0"/>
              <a:t>Ответ: центральную нервную систему.</a:t>
            </a:r>
          </a:p>
        </p:txBody>
      </p:sp>
    </p:spTree>
    <p:extLst>
      <p:ext uri="{BB962C8B-B14F-4D97-AF65-F5344CB8AC3E}">
        <p14:creationId xmlns:p14="http://schemas.microsoft.com/office/powerpoint/2010/main" val="344492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11B40B-4EA8-41C4-A567-644765AFF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Мозг и нервная система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60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6F5013-549F-41AB-A5C3-EAF4873C05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5459"/>
            <a:ext cx="8596668" cy="3880773"/>
          </a:xfrm>
        </p:spPr>
        <p:txBody>
          <a:bodyPr/>
          <a:lstStyle/>
          <a:p>
            <a:pPr algn="just"/>
            <a:r>
              <a:rPr lang="ru-RU" sz="2800" dirty="0"/>
              <a:t>К чему приводят нервную систему постоянные волнения, напряженная умственная деятельность, однообразная физическая работа?</a:t>
            </a:r>
          </a:p>
          <a:p>
            <a:pPr algn="just"/>
            <a:r>
              <a:rPr lang="ru-RU" sz="2800" dirty="0"/>
              <a:t>Ответ: к утомлению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08603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96DFFA-2E9B-42C7-9404-1A600977D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Мозг и нервная система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80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935F1C-9E8E-47E9-9BDA-9DAD82F6D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78711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К чему приводит утомление нервной системы?</a:t>
            </a:r>
          </a:p>
          <a:p>
            <a:pPr algn="just"/>
            <a:r>
              <a:rPr lang="ru-RU" sz="2800" dirty="0"/>
              <a:t>Ответ: ослабевает внимание, ухудшается память, снижается работоспособность, могут возникнуть головные боли, вялость и др.</a:t>
            </a:r>
          </a:p>
        </p:txBody>
      </p:sp>
    </p:spTree>
    <p:extLst>
      <p:ext uri="{BB962C8B-B14F-4D97-AF65-F5344CB8AC3E}">
        <p14:creationId xmlns:p14="http://schemas.microsoft.com/office/powerpoint/2010/main" val="2435049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C8A764-F3E4-4248-BDC2-1700A4E22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771466" cy="1320800"/>
          </a:xfrm>
        </p:spPr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Мозг и нервная система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68864E-5193-4141-8F7F-E8FB1191E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78711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Верен ли факт, что тело человека наполняют миллиарды нервных клеток?</a:t>
            </a:r>
          </a:p>
          <a:p>
            <a:pPr algn="just"/>
            <a:r>
              <a:rPr lang="ru-RU" sz="2800" dirty="0"/>
              <a:t>Ответ: верно.</a:t>
            </a:r>
          </a:p>
        </p:txBody>
      </p:sp>
    </p:spTree>
    <p:extLst>
      <p:ext uri="{BB962C8B-B14F-4D97-AF65-F5344CB8AC3E}">
        <p14:creationId xmlns:p14="http://schemas.microsoft.com/office/powerpoint/2010/main" val="880252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B5BF96-5732-44FC-8BB3-AA1785538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930492" cy="1320800"/>
          </a:xfrm>
        </p:spPr>
        <p:txBody>
          <a:bodyPr>
            <a:normAutofit fontScale="90000"/>
          </a:bodyPr>
          <a:lstStyle/>
          <a:p>
            <a:r>
              <a:rPr lang="ru-RU" sz="4400" dirty="0">
                <a:solidFill>
                  <a:schemeClr val="accent2">
                    <a:lumMod val="75000"/>
                  </a:schemeClr>
                </a:solidFill>
              </a:rPr>
              <a:t>Органы дыхания и пищеварения   </a:t>
            </a:r>
            <a:r>
              <a:rPr lang="ru-RU" sz="44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CAF551-DB55-44ED-9652-12290E2FE2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91962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Что при вдохе поступает в организм? Что при выдохе из него удаляется?</a:t>
            </a:r>
          </a:p>
          <a:p>
            <a:pPr algn="just"/>
            <a:r>
              <a:rPr lang="ru-RU" sz="2800" dirty="0"/>
              <a:t> Ответ: при вдохе – кислород, при выдохе – углекислый газ.</a:t>
            </a:r>
          </a:p>
        </p:txBody>
      </p:sp>
    </p:spTree>
    <p:extLst>
      <p:ext uri="{BB962C8B-B14F-4D97-AF65-F5344CB8AC3E}">
        <p14:creationId xmlns:p14="http://schemas.microsoft.com/office/powerpoint/2010/main" val="4001007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255A4E-8740-4711-8948-7A3FEE6A4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930492" cy="1320800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accent2">
                    <a:lumMod val="75000"/>
                  </a:schemeClr>
                </a:solidFill>
              </a:rPr>
              <a:t>Органы дыхания и пищеварения   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40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335D85-C6DA-4F8F-9EA8-7425A2417E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89270"/>
            <a:ext cx="8596668" cy="3880773"/>
          </a:xfrm>
        </p:spPr>
        <p:txBody>
          <a:bodyPr>
            <a:normAutofit/>
          </a:bodyPr>
          <a:lstStyle/>
          <a:p>
            <a:r>
              <a:rPr lang="ru-RU" sz="2800" dirty="0"/>
              <a:t>Назовите 3 основных органов дыхания?</a:t>
            </a:r>
          </a:p>
          <a:p>
            <a:r>
              <a:rPr lang="ru-RU" sz="2800" dirty="0"/>
              <a:t>Ответ: нос, трахея, легкие.</a:t>
            </a:r>
          </a:p>
        </p:txBody>
      </p:sp>
    </p:spTree>
    <p:extLst>
      <p:ext uri="{BB962C8B-B14F-4D97-AF65-F5344CB8AC3E}">
        <p14:creationId xmlns:p14="http://schemas.microsoft.com/office/powerpoint/2010/main" val="4150149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8712D5-F769-4AD5-B578-246E464AB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758214" cy="1320800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accent2">
                    <a:lumMod val="75000"/>
                  </a:schemeClr>
                </a:solidFill>
              </a:rPr>
              <a:t>Органы дыхания и пищеварения  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60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4915A0-9A8F-4839-8D8C-DC20A4E3E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5459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Назовите 4 основных органа пищеварения?</a:t>
            </a:r>
          </a:p>
          <a:p>
            <a:pPr algn="just"/>
            <a:r>
              <a:rPr lang="ru-RU" sz="2800" dirty="0"/>
              <a:t>Ответ: рот, пищевод, желудок, кишечник.</a:t>
            </a:r>
          </a:p>
        </p:txBody>
      </p:sp>
    </p:spTree>
    <p:extLst>
      <p:ext uri="{BB962C8B-B14F-4D97-AF65-F5344CB8AC3E}">
        <p14:creationId xmlns:p14="http://schemas.microsoft.com/office/powerpoint/2010/main" val="4037598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3CED62-E6F7-476F-BB66-089BA45D9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8824475" cy="1320800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accent2">
                    <a:lumMod val="75000"/>
                  </a:schemeClr>
                </a:solidFill>
              </a:rPr>
              <a:t>Органы дыхания и пищеварения   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80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103188-5FE4-4E86-A894-89CE4AB3E2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391963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Какое время должно быть между приемом пищи и занятиями физическими упражнениями?</a:t>
            </a:r>
          </a:p>
          <a:p>
            <a:pPr algn="just"/>
            <a:r>
              <a:rPr lang="ru-RU" sz="2800" dirty="0"/>
              <a:t>Ответ: 2,5 часа.</a:t>
            </a:r>
          </a:p>
        </p:txBody>
      </p:sp>
    </p:spTree>
    <p:extLst>
      <p:ext uri="{BB962C8B-B14F-4D97-AF65-F5344CB8AC3E}">
        <p14:creationId xmlns:p14="http://schemas.microsoft.com/office/powerpoint/2010/main" val="1990920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F1076A-698D-4D26-A8CC-D02EC0823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9036509" cy="1320800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accent2">
                    <a:lumMod val="75000"/>
                  </a:schemeClr>
                </a:solidFill>
              </a:rPr>
              <a:t>Органы дыхания и пищеварения  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100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4F4CEDB-F2B9-4836-8176-8F5500328B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488613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С помощью каких компонентов организм получает все необходимые вещества для роста и развития организма, и для пополнения затраченной энергии?</a:t>
            </a:r>
          </a:p>
          <a:p>
            <a:pPr algn="just"/>
            <a:r>
              <a:rPr lang="ru-RU" sz="2800" dirty="0"/>
              <a:t>Ответ: белки, жиры и углеводы.</a:t>
            </a:r>
          </a:p>
        </p:txBody>
      </p:sp>
    </p:spTree>
    <p:extLst>
      <p:ext uri="{BB962C8B-B14F-4D97-AF65-F5344CB8AC3E}">
        <p14:creationId xmlns:p14="http://schemas.microsoft.com/office/powerpoint/2010/main" val="93863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B4E0E7-0343-4FA2-81D8-7D73360A1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Используемая литература: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EA0A3D-516D-4EFC-9A04-BB9EAE207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378710"/>
            <a:ext cx="9102771" cy="3880773"/>
          </a:xfrm>
        </p:spPr>
        <p:txBody>
          <a:bodyPr/>
          <a:lstStyle/>
          <a:p>
            <a:pPr algn="just">
              <a:buFont typeface="+mj-lt"/>
              <a:buAutoNum type="arabicPeriod"/>
            </a:pPr>
            <a:r>
              <a:rPr lang="ru-RU" dirty="0"/>
              <a:t>Лях В.И. Физическая культура. 1-4 класса : учеб. для </a:t>
            </a:r>
            <a:r>
              <a:rPr lang="ru-RU" dirty="0" err="1"/>
              <a:t>общеобразоват</a:t>
            </a:r>
            <a:r>
              <a:rPr lang="ru-RU" dirty="0"/>
              <a:t>. организаций </a:t>
            </a:r>
            <a:r>
              <a:rPr lang="en-US" dirty="0"/>
              <a:t>/</a:t>
            </a:r>
            <a:r>
              <a:rPr lang="ru-RU" dirty="0"/>
              <a:t> В.И. Лях. – 6-е изд. – М. : Просвещение, 2019. – 176 с. : ил. – (Школа России).</a:t>
            </a:r>
          </a:p>
          <a:p>
            <a:pPr algn="just">
              <a:buFont typeface="+mj-lt"/>
              <a:buAutoNum type="arabicPeriod"/>
            </a:pPr>
            <a:r>
              <a:rPr lang="ru-RU" dirty="0"/>
              <a:t>Физическая культура : 1-2 классы : учебник для учащихся общеобразовательных организаций </a:t>
            </a:r>
            <a:r>
              <a:rPr lang="en-US" dirty="0"/>
              <a:t>/</a:t>
            </a:r>
            <a:r>
              <a:rPr lang="ru-RU" dirty="0"/>
              <a:t> Т.В. Петрова, Ю.А. Копылов, Н.В. Полянская, С.С. Петров. – М. : </a:t>
            </a:r>
            <a:r>
              <a:rPr lang="ru-RU" dirty="0" err="1"/>
              <a:t>Вентана</a:t>
            </a:r>
            <a:r>
              <a:rPr lang="ru-RU" dirty="0"/>
              <a:t>-Граф, 2015. – 96 с. : вкл.</a:t>
            </a:r>
          </a:p>
          <a:p>
            <a:pPr algn="just">
              <a:buFont typeface="+mj-lt"/>
              <a:buAutoNum type="arabicPeriod"/>
            </a:pPr>
            <a:r>
              <a:rPr lang="ru-RU" dirty="0"/>
              <a:t>Физическая культура : 3-4 классы : учебник для учащихся общеобразовательных организаций </a:t>
            </a:r>
            <a:r>
              <a:rPr lang="en-US" dirty="0"/>
              <a:t>/</a:t>
            </a:r>
            <a:r>
              <a:rPr lang="ru-RU" dirty="0"/>
              <a:t> Т.В. Петрова, Ю.А. </a:t>
            </a:r>
            <a:r>
              <a:rPr lang="ru-RU" dirty="0" err="1"/>
              <a:t>Капылов</a:t>
            </a:r>
            <a:r>
              <a:rPr lang="ru-RU" dirty="0"/>
              <a:t>, Н.В. Полянская, С.С. Петров. – 2-е изд., </a:t>
            </a:r>
            <a:r>
              <a:rPr lang="ru-RU" dirty="0" err="1"/>
              <a:t>испр</a:t>
            </a:r>
            <a:r>
              <a:rPr lang="ru-RU" dirty="0"/>
              <a:t>. – М. : </a:t>
            </a:r>
            <a:r>
              <a:rPr lang="ru-RU" dirty="0" err="1"/>
              <a:t>Вентана</a:t>
            </a:r>
            <a:r>
              <a:rPr lang="ru-RU" dirty="0"/>
              <a:t>-Граф, 2015. – 112. : ил.</a:t>
            </a:r>
          </a:p>
        </p:txBody>
      </p:sp>
    </p:spTree>
    <p:extLst>
      <p:ext uri="{BB962C8B-B14F-4D97-AF65-F5344CB8AC3E}">
        <p14:creationId xmlns:p14="http://schemas.microsoft.com/office/powerpoint/2010/main" val="2363924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281468-1DF4-4BA7-B78C-C7FD7A541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Режим дня            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40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3D00BF-0428-4C82-A634-911AB76A1A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58224"/>
            <a:ext cx="8596668" cy="4412489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Расположите в правильном порядке утренние процедуры:</a:t>
            </a:r>
          </a:p>
          <a:p>
            <a:pPr algn="just">
              <a:buFontTx/>
              <a:buChar char="-"/>
            </a:pPr>
            <a:r>
              <a:rPr lang="ru-RU" sz="2800" dirty="0"/>
              <a:t>завтрак;</a:t>
            </a:r>
          </a:p>
          <a:p>
            <a:pPr algn="just">
              <a:buFontTx/>
              <a:buChar char="-"/>
            </a:pPr>
            <a:r>
              <a:rPr lang="ru-RU" sz="2800" dirty="0"/>
              <a:t>подъём;</a:t>
            </a:r>
          </a:p>
          <a:p>
            <a:pPr algn="just">
              <a:buFontTx/>
              <a:buChar char="-"/>
            </a:pPr>
            <a:r>
              <a:rPr lang="ru-RU" sz="2800" dirty="0"/>
              <a:t>утренняя зарядка;</a:t>
            </a:r>
          </a:p>
          <a:p>
            <a:pPr algn="just">
              <a:buFontTx/>
              <a:buChar char="-"/>
            </a:pPr>
            <a:r>
              <a:rPr lang="ru-RU" sz="2800" dirty="0"/>
              <a:t>гигиена, закаливание.</a:t>
            </a:r>
          </a:p>
          <a:p>
            <a:pPr marL="0" indent="0" algn="just">
              <a:buNone/>
            </a:pPr>
            <a:r>
              <a:rPr lang="ru-RU" sz="2800" dirty="0"/>
              <a:t>Ответ: подъём, утренняя зарядка, гигиена и закаливание, завтрак.</a:t>
            </a:r>
          </a:p>
        </p:txBody>
      </p:sp>
    </p:spTree>
    <p:extLst>
      <p:ext uri="{BB962C8B-B14F-4D97-AF65-F5344CB8AC3E}">
        <p14:creationId xmlns:p14="http://schemas.microsoft.com/office/powerpoint/2010/main" val="396195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CD0BD1-3FC7-4CF1-848E-F509FC1021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4499" y="2768600"/>
            <a:ext cx="8596668" cy="1320800"/>
          </a:xfrm>
        </p:spPr>
        <p:txBody>
          <a:bodyPr>
            <a:normAutofit/>
          </a:bodyPr>
          <a:lstStyle/>
          <a:p>
            <a:r>
              <a:rPr lang="ru-RU" sz="6000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366299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B8AC3C-4A00-4709-A469-3BC8E102D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Режим дня               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50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D34F70-D8FF-411F-95E1-897CF425CB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8613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Сколько времени надо проводить на свежем воздухе?</a:t>
            </a:r>
          </a:p>
          <a:p>
            <a:pPr algn="just"/>
            <a:r>
              <a:rPr lang="ru-RU" sz="2800" dirty="0"/>
              <a:t>Ответ: 2 часа.</a:t>
            </a:r>
          </a:p>
        </p:txBody>
      </p:sp>
    </p:spTree>
    <p:extLst>
      <p:ext uri="{BB962C8B-B14F-4D97-AF65-F5344CB8AC3E}">
        <p14:creationId xmlns:p14="http://schemas.microsoft.com/office/powerpoint/2010/main" val="3730785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DCC643-C896-4051-8098-322628007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Правильное питание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54CCCE-77EA-45B7-8E18-DA751AE541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8613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Сколько раз в день необходимо питаться школьнику твоего возраста?</a:t>
            </a:r>
          </a:p>
          <a:p>
            <a:pPr algn="just"/>
            <a:r>
              <a:rPr lang="ru-RU" sz="2800" dirty="0"/>
              <a:t>Ответ: 4 раза – завтрак, второй завтрак, обед, ужин. Допустим полдник или лёгкий перекус.</a:t>
            </a:r>
          </a:p>
        </p:txBody>
      </p:sp>
    </p:spTree>
    <p:extLst>
      <p:ext uri="{BB962C8B-B14F-4D97-AF65-F5344CB8AC3E}">
        <p14:creationId xmlns:p14="http://schemas.microsoft.com/office/powerpoint/2010/main" val="248362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E98922-D3F2-453A-B590-3CC75B9437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solidFill>
                  <a:schemeClr val="accent2">
                    <a:lumMod val="75000"/>
                  </a:schemeClr>
                </a:solidFill>
              </a:rPr>
              <a:t>Правильное питание               </a:t>
            </a:r>
            <a:r>
              <a:rPr lang="ru-RU" sz="4300" dirty="0">
                <a:solidFill>
                  <a:schemeClr val="accent2">
                    <a:lumMod val="75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</a:t>
            </a:r>
            <a:endParaRPr lang="ru-RU" sz="4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24BCB5-FC4B-4DA2-A073-D3ADA11492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8613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Что такое правильное питание?</a:t>
            </a:r>
          </a:p>
          <a:p>
            <a:pPr algn="just"/>
            <a:r>
              <a:rPr lang="ru-RU" sz="2800" dirty="0"/>
              <a:t>Ответ: </a:t>
            </a:r>
            <a:r>
              <a:rPr lang="ru-RU" sz="2800" b="1" dirty="0"/>
              <a:t>Правильное питание</a:t>
            </a:r>
            <a:r>
              <a:rPr lang="ru-RU" sz="2800" dirty="0"/>
              <a:t> – это здоровое питание. </a:t>
            </a:r>
            <a:r>
              <a:rPr lang="ru-RU" sz="2800" b="1" dirty="0"/>
              <a:t>Здоровое питание</a:t>
            </a:r>
            <a:r>
              <a:rPr lang="ru-RU" sz="2800" dirty="0"/>
              <a:t> – это питание обеспечивающее рост, нормальное развитие и жизнедеятельность человека, способствующее укреплению его здоровья и профилактике заболеваний.</a:t>
            </a:r>
          </a:p>
        </p:txBody>
      </p:sp>
    </p:spTree>
    <p:extLst>
      <p:ext uri="{BB962C8B-B14F-4D97-AF65-F5344CB8AC3E}">
        <p14:creationId xmlns:p14="http://schemas.microsoft.com/office/powerpoint/2010/main" val="2598346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1219</TotalTime>
  <Words>2198</Words>
  <Application>Microsoft Office PowerPoint</Application>
  <PresentationFormat>Широкоэкранный</PresentationFormat>
  <Paragraphs>301</Paragraphs>
  <Slides>60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8" baseType="lpstr">
      <vt:lpstr>Arial</vt:lpstr>
      <vt:lpstr>Comic Sans MS</vt:lpstr>
      <vt:lpstr>Gabriola</vt:lpstr>
      <vt:lpstr>Helvetica Neue</vt:lpstr>
      <vt:lpstr>Times New Roman</vt:lpstr>
      <vt:lpstr>Trebuchet MS</vt:lpstr>
      <vt:lpstr>Wingdings 3</vt:lpstr>
      <vt:lpstr>Аспект</vt:lpstr>
      <vt:lpstr>Своя игра  «Мы за здоровый образ жизни»</vt:lpstr>
      <vt:lpstr>Презентация PowerPoint</vt:lpstr>
      <vt:lpstr>Режим дня                              10</vt:lpstr>
      <vt:lpstr>Режим дня                               20</vt:lpstr>
      <vt:lpstr>Режим дня                              30</vt:lpstr>
      <vt:lpstr>Режим дня                              40</vt:lpstr>
      <vt:lpstr>Режим дня                              50</vt:lpstr>
      <vt:lpstr>Правильное питание               10</vt:lpstr>
      <vt:lpstr>Правильное питание               20</vt:lpstr>
      <vt:lpstr>Правильное питание               30</vt:lpstr>
      <vt:lpstr>Правильное питание               40</vt:lpstr>
      <vt:lpstr>Правильное питание               50</vt:lpstr>
      <vt:lpstr>Личная гигиена                       10</vt:lpstr>
      <vt:lpstr>Личная гигиена                       20</vt:lpstr>
      <vt:lpstr>Личная гигиена                       30</vt:lpstr>
      <vt:lpstr>Личная гигиена                       40</vt:lpstr>
      <vt:lpstr>Личная гигиена                       50</vt:lpstr>
      <vt:lpstr>Двигательная активность        10</vt:lpstr>
      <vt:lpstr>Двигательная активность        20</vt:lpstr>
      <vt:lpstr>Двигательная активность        30</vt:lpstr>
      <vt:lpstr>Двигательная активность        40</vt:lpstr>
      <vt:lpstr>Двигательная активность        50</vt:lpstr>
      <vt:lpstr>Вредные привычки                  10</vt:lpstr>
      <vt:lpstr>Вредные привычки                  20</vt:lpstr>
      <vt:lpstr>Вредные привычки                  30</vt:lpstr>
      <vt:lpstr>Вредные привычки                  40</vt:lpstr>
      <vt:lpstr>Вредные привычки                  50</vt:lpstr>
      <vt:lpstr>Закаливание                           10</vt:lpstr>
      <vt:lpstr>Закаливание                           20</vt:lpstr>
      <vt:lpstr>Закаливание                           30</vt:lpstr>
      <vt:lpstr>Закаливание                           40</vt:lpstr>
      <vt:lpstr>Закаливание                           50</vt:lpstr>
      <vt:lpstr>Презентация PowerPoint</vt:lpstr>
      <vt:lpstr>Твой организм                        20</vt:lpstr>
      <vt:lpstr>Твой организм                        40</vt:lpstr>
      <vt:lpstr>Твой организм                        60</vt:lpstr>
      <vt:lpstr>Твой организм                        80</vt:lpstr>
      <vt:lpstr>Твой организм                       100</vt:lpstr>
      <vt:lpstr>Сердце и кровеносные сосуды   20</vt:lpstr>
      <vt:lpstr>Сердце и кровеносные сосуды   40</vt:lpstr>
      <vt:lpstr>Сердце и кровеносные сосуды  60</vt:lpstr>
      <vt:lpstr>Сердце и кровеносные сосуды  80</vt:lpstr>
      <vt:lpstr>Сердце и кровеносные сосуды 100</vt:lpstr>
      <vt:lpstr>Органы чувств                         20</vt:lpstr>
      <vt:lpstr>Органы чувств                         40</vt:lpstr>
      <vt:lpstr>Органы чувств                         60</vt:lpstr>
      <vt:lpstr>Органы чувств                         80</vt:lpstr>
      <vt:lpstr>Органы чувств                       100</vt:lpstr>
      <vt:lpstr>Мозг и нервная система          20</vt:lpstr>
      <vt:lpstr>Мозг и нервная система          40</vt:lpstr>
      <vt:lpstr>Мозг и нервная система          60</vt:lpstr>
      <vt:lpstr>Мозг и нервная система          80</vt:lpstr>
      <vt:lpstr>Мозг и нервная система         100</vt:lpstr>
      <vt:lpstr>Органы дыхания и пищеварения   20</vt:lpstr>
      <vt:lpstr>Органы дыхания и пищеварения   40</vt:lpstr>
      <vt:lpstr>Органы дыхания и пищеварения  60</vt:lpstr>
      <vt:lpstr>Органы дыхания и пищеварения   80</vt:lpstr>
      <vt:lpstr>Органы дыхания и пищеварения  100</vt:lpstr>
      <vt:lpstr>Используемая литература: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 «</dc:title>
  <dc:creator>A163 Eldorado</dc:creator>
  <cp:lastModifiedBy>A163 Eldorado</cp:lastModifiedBy>
  <cp:revision>51</cp:revision>
  <dcterms:created xsi:type="dcterms:W3CDTF">2021-04-01T16:51:48Z</dcterms:created>
  <dcterms:modified xsi:type="dcterms:W3CDTF">2021-04-07T12:40:20Z</dcterms:modified>
</cp:coreProperties>
</file>