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303434-5DC9-45DF-8803-712FDE7768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ED7DDF3-8F15-44FE-BB07-2436E7A72E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AE2FA2B-2F94-44E2-95D4-B4D4B11BF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2AD3-51C3-43FB-B760-FF6C88FC421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A213A1-A378-4BFF-9ED6-433D6441E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153E59-581E-4FB3-B033-7294D2548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A563A-C883-474B-A5E7-57343781C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064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4F74C8-B78D-4356-8066-9FAB3A199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CFCE354-284B-4657-8C96-4F75B12A0D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CB90FF2-AF12-4407-9FE8-0C38D0B25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2AD3-51C3-43FB-B760-FF6C88FC421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71C123-A459-4C9F-86D3-C3BAD5F47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7CC74C-3C43-49CA-8F92-59C48B3E2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A563A-C883-474B-A5E7-57343781C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184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25698C6-9ED3-4B74-8146-59526029F5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27E82D0-107B-4625-ABA6-52F1E9E6E7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9043FA-6CD7-4084-8614-1D92B3F60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2AD3-51C3-43FB-B760-FF6C88FC421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A17717-E98E-4226-95AB-C87C92525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F4B588-F72E-4B0E-8570-95D0AF9F2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A563A-C883-474B-A5E7-57343781C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943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D07874-88BA-405B-BF85-55F2BA102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688760-AAE2-4AA0-A2CF-611A0945C2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4AA6CAF-98E1-48DB-919B-73AC386BF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2AD3-51C3-43FB-B760-FF6C88FC421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0D71186-4492-4C3A-95DB-9ABFC5C2C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DED2AD-8235-4C30-9F5C-5BE7F10AA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A563A-C883-474B-A5E7-57343781C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252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E43F65-EF53-4791-9735-09EBA64EF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ADD7D6F-E204-4965-9247-9493323091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84B55B-DE63-4727-9876-C2918540C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2AD3-51C3-43FB-B760-FF6C88FC421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73A9C8-D6F1-4CCF-AFEF-4EB527525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658E4D-A052-4150-B89D-19C500880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A563A-C883-474B-A5E7-57343781C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14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B491D8-9DAD-4E50-9B6D-61A603DF9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CCB256-85D6-444F-A059-7BDE3B19CA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B0FDD1A-95CD-4197-BD12-B74E039188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25E8DBF-1244-4935-937F-A9DD1E0E0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2AD3-51C3-43FB-B760-FF6C88FC421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88F9847-D466-4754-99F3-EA3FE4AF5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011B49F-4790-4610-B305-D75987F84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A563A-C883-474B-A5E7-57343781C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239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615E37-3E1A-4F3D-B489-A09FCB081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2ABEAC2-4288-431A-8A60-16B0490CA6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BF61786-5035-4DAA-8DF3-79A8057ECF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CDB7666-EE7E-43E3-B31B-B364324EF7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0C124BF-F8E8-4318-9103-D6983FBFF9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06878EB-8CDA-4A48-8C2D-311F7AECA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2AD3-51C3-43FB-B760-FF6C88FC421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E08AD9A-FB70-4F01-A22B-B6B2C88AA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30FA735-D592-487D-BE59-FA62E9B00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A563A-C883-474B-A5E7-57343781C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787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EA8923-7EA5-4B6A-8DDB-D579338D3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B2B8DE5-6B07-4DE7-8E60-7D8E9A69F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2AD3-51C3-43FB-B760-FF6C88FC421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112DFF6-F315-4CF7-B6BD-105B95717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74E8D84-1626-46D0-B026-031FB6259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A563A-C883-474B-A5E7-57343781C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171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4DD8B3-3DA7-4653-8524-519C7677C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2AD3-51C3-43FB-B760-FF6C88FC421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F572539-39FC-4B60-A76B-56A32FEB0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BAA8048-8FE5-4424-AE7F-0D56C74EA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A563A-C883-474B-A5E7-57343781C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880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40373F-99C8-4CF8-A338-E2BF6F8FB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B29057-D013-4FEF-B870-03349E49DC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F3D5AF6-36B8-4ACB-B65C-12EEAC7567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3FF619B-59D8-4928-A270-F54A7647F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2AD3-51C3-43FB-B760-FF6C88FC421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CF99A65-D66A-4897-BE29-5B9C27AC7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372F6C-A9CD-4FB0-9A33-BC8B3824D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A563A-C883-474B-A5E7-57343781C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636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85DDD8-8C7A-41E8-8957-4867C6EB0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8F9C279-4A04-468D-823E-7FDE50AC1D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C34D572-8659-4116-ABC0-44032AB7BE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CB02194-2560-491C-A64E-6210E63CB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2AD3-51C3-43FB-B760-FF6C88FC421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1C3373B-4456-48E7-81C5-8634760A2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9763B52-E4A2-4F98-946F-0D2BEF3A7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A563A-C883-474B-A5E7-57343781C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021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A40443-9269-4C6B-A712-E2BC365DA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C91E506-566A-425B-A26A-AE97393B96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864931-1F92-4A24-9FFE-2711C3BB7A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82AD3-51C3-43FB-B760-FF6C88FC4217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9CFE63-DACC-4283-8971-A6F078687B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3B2E25-4E6F-4D41-A9AA-B5A724DEE4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BA563A-C883-474B-A5E7-57343781C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368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C95579-3545-4C66-AFA3-23E3B349104C}"/>
              </a:ext>
            </a:extLst>
          </p:cNvPr>
          <p:cNvSpPr txBox="1"/>
          <p:nvPr/>
        </p:nvSpPr>
        <p:spPr>
          <a:xfrm>
            <a:off x="328942" y="0"/>
            <a:ext cx="11751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СЛИТНОЕ, ДЕФИСНОЕ И РАЗДЕЛЬНОЕ НАПИСАНИЕ СЛОВ РАЗЛИЧНЫХ ЧАСТЕЙ РЕЧИ</a:t>
            </a:r>
          </a:p>
          <a:p>
            <a:pPr algn="ctr"/>
            <a:endParaRPr lang="ru-RU" dirty="0"/>
          </a:p>
        </p:txBody>
      </p:sp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0DE78BD9-5342-40B5-BD08-74E5FD8B91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416100"/>
              </p:ext>
            </p:extLst>
          </p:nvPr>
        </p:nvGraphicFramePr>
        <p:xfrm>
          <a:off x="111661" y="323165"/>
          <a:ext cx="11866073" cy="63144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36206">
                  <a:extLst>
                    <a:ext uri="{9D8B030D-6E8A-4147-A177-3AD203B41FA5}">
                      <a16:colId xmlns:a16="http://schemas.microsoft.com/office/drawing/2014/main" val="3718103674"/>
                    </a:ext>
                  </a:extLst>
                </a:gridCol>
                <a:gridCol w="3938257">
                  <a:extLst>
                    <a:ext uri="{9D8B030D-6E8A-4147-A177-3AD203B41FA5}">
                      <a16:colId xmlns:a16="http://schemas.microsoft.com/office/drawing/2014/main" val="3176084087"/>
                    </a:ext>
                  </a:extLst>
                </a:gridCol>
                <a:gridCol w="3865830">
                  <a:extLst>
                    <a:ext uri="{9D8B030D-6E8A-4147-A177-3AD203B41FA5}">
                      <a16:colId xmlns:a16="http://schemas.microsoft.com/office/drawing/2014/main" val="1637365400"/>
                    </a:ext>
                  </a:extLst>
                </a:gridCol>
                <a:gridCol w="1825780">
                  <a:extLst>
                    <a:ext uri="{9D8B030D-6E8A-4147-A177-3AD203B41FA5}">
                      <a16:colId xmlns:a16="http://schemas.microsoft.com/office/drawing/2014/main" val="23684063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СЛИТНО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ДЕФИС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РАЗДЕЛЬНО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2939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/>
                        <a:t>СУЩЕСТВИТЕЛЬНЫЕ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ложные слова с элементами (независимо от их количества в слове): </a:t>
                      </a:r>
                      <a:r>
                        <a:rPr lang="ru-RU" sz="1800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авто-, авиа-, </a:t>
                      </a:r>
                      <a:r>
                        <a:rPr lang="ru-RU" sz="1800" b="0" i="1" dirty="0" err="1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аэро</a:t>
                      </a:r>
                      <a:r>
                        <a:rPr lang="ru-RU" sz="1800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-, </a:t>
                      </a:r>
                      <a:r>
                        <a:rPr lang="ru-RU" sz="1800" b="0" i="1" dirty="0" err="1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био</a:t>
                      </a:r>
                      <a:r>
                        <a:rPr lang="ru-RU" sz="1800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-, </a:t>
                      </a:r>
                      <a:r>
                        <a:rPr lang="ru-RU" sz="1800" b="0" i="1" dirty="0" err="1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библио</a:t>
                      </a:r>
                      <a:r>
                        <a:rPr lang="ru-RU" sz="1800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-, вело-, </a:t>
                      </a:r>
                      <a:r>
                        <a:rPr lang="ru-RU" sz="1800" b="0" i="1" dirty="0" err="1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гео</a:t>
                      </a:r>
                      <a:r>
                        <a:rPr lang="ru-RU" sz="1800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-, гелио-, гидро-, графо-, </a:t>
                      </a:r>
                      <a:r>
                        <a:rPr lang="ru-RU" sz="1800" b="0" i="1" dirty="0" err="1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зоо</a:t>
                      </a:r>
                      <a:r>
                        <a:rPr lang="ru-RU" sz="1800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-, изо-, квази-, кино-, </a:t>
                      </a:r>
                      <a:r>
                        <a:rPr lang="ru-RU" sz="1800" b="0" i="1" dirty="0" err="1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лже</a:t>
                      </a:r>
                      <a:r>
                        <a:rPr lang="ru-RU" sz="1800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-,макро-, микро-, метео-, </a:t>
                      </a:r>
                      <a:r>
                        <a:rPr lang="ru-RU" sz="1800" b="0" i="1" dirty="0" err="1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мото</a:t>
                      </a:r>
                      <a:r>
                        <a:rPr lang="ru-RU" sz="1800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-, мульти-, </a:t>
                      </a:r>
                      <a:r>
                        <a:rPr lang="ru-RU" sz="1800" b="0" i="1" dirty="0" err="1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нео</a:t>
                      </a:r>
                      <a:r>
                        <a:rPr lang="ru-RU" sz="1800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-, </a:t>
                      </a:r>
                      <a:r>
                        <a:rPr lang="ru-RU" sz="1800" b="0" i="1" dirty="0" err="1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палео</a:t>
                      </a:r>
                      <a:r>
                        <a:rPr lang="ru-RU" sz="1800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-, поли-, </a:t>
                      </a:r>
                      <a:r>
                        <a:rPr lang="ru-RU" sz="1800" b="0" i="1" dirty="0" err="1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псвевдо</a:t>
                      </a:r>
                      <a:r>
                        <a:rPr lang="ru-RU" sz="1800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-, радио-, теле-, </a:t>
                      </a:r>
                      <a:r>
                        <a:rPr lang="ru-RU" sz="1800" b="0" i="1" dirty="0" err="1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термо</a:t>
                      </a:r>
                      <a:r>
                        <a:rPr lang="ru-RU" sz="1800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-, стерео-, фото-, фоно-, электро-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algn="just" fontAlgn="base"/>
                      <a:r>
                        <a:rPr lang="ru-RU" sz="1800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Автошкола, авиабилеты, </a:t>
                      </a:r>
                      <a:r>
                        <a:rPr lang="ru-RU" sz="1800" b="0" i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автомотовелогонки</a:t>
                      </a:r>
                      <a:r>
                        <a:rPr lang="ru-RU" sz="1800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велотрек.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Сложные существительные, образованные без соединительной гласной, каждая часть которых может употребляться как самостоятельное слово;</a:t>
                      </a:r>
                    </a:p>
                    <a:p>
                      <a:pPr algn="just" fontAlgn="base"/>
                      <a:r>
                        <a:rPr lang="ru-RU" sz="1800" b="0" i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Диван-кровать, кафе-закусочная, купля-продажа.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3844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b="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лова с иноязычными приставками: </a:t>
                      </a:r>
                      <a:r>
                        <a:rPr lang="ru-RU" sz="1800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анти-, архи-, </a:t>
                      </a:r>
                      <a:r>
                        <a:rPr lang="ru-RU" sz="1800" b="0" i="1" dirty="0" err="1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гипер</a:t>
                      </a:r>
                      <a:r>
                        <a:rPr lang="ru-RU" sz="1800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-, </a:t>
                      </a:r>
                      <a:r>
                        <a:rPr lang="ru-RU" sz="1800" b="0" i="1" dirty="0" err="1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интер</a:t>
                      </a:r>
                      <a:r>
                        <a:rPr lang="ru-RU" sz="1800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-, инфра-, контр-, пан-, псевдо-, </a:t>
                      </a:r>
                      <a:r>
                        <a:rPr lang="ru-RU" sz="1800" b="0" i="1" dirty="0" err="1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</a:t>
                      </a:r>
                      <a:r>
                        <a:rPr lang="ru-RU" sz="1800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-, супер-, транс-, ультра-, экстра-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algn="just" fontAlgn="base"/>
                      <a:r>
                        <a:rPr lang="ru-RU" sz="1800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Интерпозиция, субпродукты.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Сложные существительные с иноязычными элементами: </a:t>
                      </a:r>
                      <a:r>
                        <a:rPr lang="ru-RU" sz="1800" b="0" i="1" dirty="0" err="1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обер</a:t>
                      </a:r>
                      <a:r>
                        <a:rPr lang="ru-RU" sz="1800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-, унтер-, лейб-, штаб-, вице-, экс-, блок-, пресс-, макси-, миди-, мини-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algn="just" fontAlgn="base"/>
                      <a:r>
                        <a:rPr lang="ru-RU" sz="1800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Унтер-</a:t>
                      </a:r>
                      <a:r>
                        <a:rPr lang="ru-RU" sz="1800" b="0" i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офицер,блок</a:t>
                      </a:r>
                      <a:r>
                        <a:rPr lang="ru-RU" sz="1800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1800" b="0" i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схема,пресс</a:t>
                      </a:r>
                      <a:r>
                        <a:rPr lang="ru-RU" sz="1800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-центр, </a:t>
                      </a:r>
                      <a:endParaRPr lang="ru-RU" sz="1800" b="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/>
                      <a:r>
                        <a:rPr lang="ru-RU" sz="1800" b="1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Исключения: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ru-RU" sz="1800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блокпост, блокгауз, блокнот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7507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3589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B31F82B2-4F8A-4E5F-BE67-8D21ACF9E2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19952"/>
              </p:ext>
            </p:extLst>
          </p:nvPr>
        </p:nvGraphicFramePr>
        <p:xfrm>
          <a:off x="144856" y="88900"/>
          <a:ext cx="11760452" cy="58572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616451">
                  <a:extLst>
                    <a:ext uri="{9D8B030D-6E8A-4147-A177-3AD203B41FA5}">
                      <a16:colId xmlns:a16="http://schemas.microsoft.com/office/drawing/2014/main" val="2524479825"/>
                    </a:ext>
                  </a:extLst>
                </a:gridCol>
                <a:gridCol w="3141552">
                  <a:extLst>
                    <a:ext uri="{9D8B030D-6E8A-4147-A177-3AD203B41FA5}">
                      <a16:colId xmlns:a16="http://schemas.microsoft.com/office/drawing/2014/main" val="3903618940"/>
                    </a:ext>
                  </a:extLst>
                </a:gridCol>
                <a:gridCol w="3775295">
                  <a:extLst>
                    <a:ext uri="{9D8B030D-6E8A-4147-A177-3AD203B41FA5}">
                      <a16:colId xmlns:a16="http://schemas.microsoft.com/office/drawing/2014/main" val="1411343643"/>
                    </a:ext>
                  </a:extLst>
                </a:gridCol>
                <a:gridCol w="2227154">
                  <a:extLst>
                    <a:ext uri="{9D8B030D-6E8A-4147-A177-3AD203B41FA5}">
                      <a16:colId xmlns:a16="http://schemas.microsoft.com/office/drawing/2014/main" val="11871098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слитно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дефис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раздельно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8543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СУЩЕСТВИТЕЛЬНЫЕ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Сложные существительные, образованные с помощью соединительной гласной;</a:t>
                      </a:r>
                    </a:p>
                    <a:p>
                      <a:pPr algn="just" fontAlgn="base"/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Вод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воз, земл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делие.</a:t>
                      </a:r>
                      <a:endParaRPr lang="ru-RU" b="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Сложные существительные, обозначающие промежуточные части света, и их эквиваленты с иноязычными элементами;</a:t>
                      </a:r>
                    </a:p>
                    <a:p>
                      <a:pPr fontAlgn="base"/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Юго-запад, северо-восток, зюйд-вест, норд-ост.</a:t>
                      </a:r>
                      <a:endParaRPr lang="ru-RU" sz="1800" b="0" i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5061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Сложные существительные со второй частью </a:t>
                      </a:r>
                      <a:r>
                        <a:rPr lang="ru-RU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град, город, метр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;</a:t>
                      </a:r>
                    </a:p>
                    <a:p>
                      <a:pPr algn="just" fontAlgn="base"/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Волгоград, Белгород, вольтметр.</a:t>
                      </a:r>
                      <a:endParaRPr lang="ru-RU" b="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Составные названия политических партий, направлений, их сторонников;</a:t>
                      </a:r>
                    </a:p>
                    <a:p>
                      <a:pPr algn="just" fontAlgn="base"/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Социал-демократия, социал-революционер.</a:t>
                      </a:r>
                      <a:endParaRPr lang="ru-RU" b="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375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Сложные существительные с первым элементом </a:t>
                      </a:r>
                      <a:r>
                        <a:rPr lang="ru-RU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борт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;</a:t>
                      </a:r>
                    </a:p>
                    <a:p>
                      <a:pPr algn="just" fontAlgn="base"/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Бортинженер, бортпроводница.</a:t>
                      </a:r>
                      <a:endParaRPr lang="ru-RU" b="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Составные названия единиц измерений;</a:t>
                      </a:r>
                    </a:p>
                    <a:p>
                      <a:pPr algn="just" fontAlgn="base"/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Человеко-день, грамм-молекула, киловатт-</a:t>
                      </a:r>
                      <a:r>
                        <a:rPr lang="ru-RU" b="0" i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час,тонно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-километр.</a:t>
                      </a:r>
                      <a:endParaRPr lang="ru-RU" b="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/>
                      <a:r>
                        <a:rPr lang="ru-RU" b="1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Исключения: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ru-RU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трудодень, </a:t>
                      </a:r>
                      <a:r>
                        <a:rPr lang="ru-RU" b="0" i="1" dirty="0" err="1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трудочас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36339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2775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98F07155-4291-4094-87D2-D933C12D07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942067"/>
              </p:ext>
            </p:extLst>
          </p:nvPr>
        </p:nvGraphicFramePr>
        <p:xfrm>
          <a:off x="165980" y="248885"/>
          <a:ext cx="11860040" cy="54914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46084">
                  <a:extLst>
                    <a:ext uri="{9D8B030D-6E8A-4147-A177-3AD203B41FA5}">
                      <a16:colId xmlns:a16="http://schemas.microsoft.com/office/drawing/2014/main" val="372396397"/>
                    </a:ext>
                  </a:extLst>
                </a:gridCol>
                <a:gridCol w="3883936">
                  <a:extLst>
                    <a:ext uri="{9D8B030D-6E8A-4147-A177-3AD203B41FA5}">
                      <a16:colId xmlns:a16="http://schemas.microsoft.com/office/drawing/2014/main" val="1559611149"/>
                    </a:ext>
                  </a:extLst>
                </a:gridCol>
                <a:gridCol w="3630440">
                  <a:extLst>
                    <a:ext uri="{9D8B030D-6E8A-4147-A177-3AD203B41FA5}">
                      <a16:colId xmlns:a16="http://schemas.microsoft.com/office/drawing/2014/main" val="3859730536"/>
                    </a:ext>
                  </a:extLst>
                </a:gridCol>
                <a:gridCol w="2299580">
                  <a:extLst>
                    <a:ext uri="{9D8B030D-6E8A-4147-A177-3AD203B41FA5}">
                      <a16:colId xmlns:a16="http://schemas.microsoft.com/office/drawing/2014/main" val="22060135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слитно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дефис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раздельно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2257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ПРИЛАГАТЕЛЬНЫЕ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Сложные прилагательные, образованные от слитно пишущихся сложных существительных: 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железобетон → железобетонный; паровоз → паровозный; микроволны → микроволновый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Сложные прилагательные, образованные от сложных существительных, пишущихся через дефис, ср.: 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юго-запад → юго-западный; унтер-офицер → унтер-офицерский; социал-демократ → социал-демократический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77507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Сложные прилагательные, образованные от словосочетаний: 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Древняя Русь → древнерусский; три года → трёхгодичный. 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Сложные прилагательные, образованные от сочетаний с сочинительной связью (можно поставить сочинительные союзы </a:t>
                      </a:r>
                      <a:r>
                        <a:rPr lang="ru-RU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и; не только.., но и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): 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русский </a:t>
                      </a:r>
                      <a:r>
                        <a:rPr lang="ru-RU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немецкий → русско-немецкий;  </a:t>
                      </a:r>
                      <a:r>
                        <a:rPr lang="ru-RU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только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выпуклый, </a:t>
                      </a:r>
                      <a:r>
                        <a:rPr lang="ru-RU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 и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вогнутый → выпукло-вогнутый.</a:t>
                      </a:r>
                      <a:endParaRPr lang="ru-RU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7209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8834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EE07D157-B98F-4D45-8B29-F86EDA2A0D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070814"/>
              </p:ext>
            </p:extLst>
          </p:nvPr>
        </p:nvGraphicFramePr>
        <p:xfrm>
          <a:off x="202194" y="86360"/>
          <a:ext cx="11787612" cy="63144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36618">
                  <a:extLst>
                    <a:ext uri="{9D8B030D-6E8A-4147-A177-3AD203B41FA5}">
                      <a16:colId xmlns:a16="http://schemas.microsoft.com/office/drawing/2014/main" val="2622680574"/>
                    </a:ext>
                  </a:extLst>
                </a:gridCol>
                <a:gridCol w="3757188">
                  <a:extLst>
                    <a:ext uri="{9D8B030D-6E8A-4147-A177-3AD203B41FA5}">
                      <a16:colId xmlns:a16="http://schemas.microsoft.com/office/drawing/2014/main" val="3491049723"/>
                    </a:ext>
                  </a:extLst>
                </a:gridCol>
                <a:gridCol w="3748135">
                  <a:extLst>
                    <a:ext uri="{9D8B030D-6E8A-4147-A177-3AD203B41FA5}">
                      <a16:colId xmlns:a16="http://schemas.microsoft.com/office/drawing/2014/main" val="3465728878"/>
                    </a:ext>
                  </a:extLst>
                </a:gridCol>
                <a:gridCol w="2145671">
                  <a:extLst>
                    <a:ext uri="{9D8B030D-6E8A-4147-A177-3AD203B41FA5}">
                      <a16:colId xmlns:a16="http://schemas.microsoft.com/office/drawing/2014/main" val="40864003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СЛИТНО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ДЕФИС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РАЗДЕЛЬНО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2491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ПРИЛАГАТЕЛЬНЫЕ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Сложные прилагательные, образованные путём сращения словосочетания (наречие + прилагательное / причастие) в одно слово: </a:t>
                      </a:r>
                      <a:r>
                        <a:rPr lang="ru-RU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высоко, низко, выше, ниже, глубоко, мелко, легко, тяжело, остро, плоско, широко, узко, сильно, слабо, тонко, круто, крупно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 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высокообразованный, легкораненый, сильнодействующий, малоизученный. 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Сложные прилагательные, обозначающие оттенки цвета: 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бело-красный, иссиня-чёрный, ярко-синий, светло-голубой,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3526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Прилагательные, образованные от китайских, корейских, вьетнамских и других восточных фамилий (независимо от того, как пишутся эти имена и фамилии – слитно, раздельно, через дефис), ср.: </a:t>
                      </a:r>
                      <a:r>
                        <a:rPr lang="ru-RU" b="0" i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Лао-цзы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→ </a:t>
                      </a:r>
                      <a:r>
                        <a:rPr lang="ru-RU" b="0" i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лаодзыстский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Сложные прилагательные с первой частью на </a:t>
                      </a:r>
                      <a:r>
                        <a:rPr lang="ru-RU" b="0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b="0" i="1" dirty="0" err="1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ико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 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лексико-грамматический, историко-архивный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r>
                        <a:rPr lang="ru-RU" b="1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Исключения: 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великосветский, великорусский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51607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0966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D3348C0E-19F1-4370-A288-1D159244AF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798436"/>
              </p:ext>
            </p:extLst>
          </p:nvPr>
        </p:nvGraphicFramePr>
        <p:xfrm>
          <a:off x="187859" y="257939"/>
          <a:ext cx="11816281" cy="58369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430786">
                  <a:extLst>
                    <a:ext uri="{9D8B030D-6E8A-4147-A177-3AD203B41FA5}">
                      <a16:colId xmlns:a16="http://schemas.microsoft.com/office/drawing/2014/main" val="3137146211"/>
                    </a:ext>
                  </a:extLst>
                </a:gridCol>
                <a:gridCol w="2786772">
                  <a:extLst>
                    <a:ext uri="{9D8B030D-6E8A-4147-A177-3AD203B41FA5}">
                      <a16:colId xmlns:a16="http://schemas.microsoft.com/office/drawing/2014/main" val="3842902792"/>
                    </a:ext>
                  </a:extLst>
                </a:gridCol>
                <a:gridCol w="3400963">
                  <a:extLst>
                    <a:ext uri="{9D8B030D-6E8A-4147-A177-3AD203B41FA5}">
                      <a16:colId xmlns:a16="http://schemas.microsoft.com/office/drawing/2014/main" val="2216148666"/>
                    </a:ext>
                  </a:extLst>
                </a:gridCol>
                <a:gridCol w="3197760">
                  <a:extLst>
                    <a:ext uri="{9D8B030D-6E8A-4147-A177-3AD203B41FA5}">
                      <a16:colId xmlns:a16="http://schemas.microsoft.com/office/drawing/2014/main" val="37054131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СЛИТНО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ДЕФИС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РАЗДЕЛЬНО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0315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НАРЕЧИЕ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Наречия, возникшие из сочетания «предлог + полное прилагательное в падежной форме».</a:t>
                      </a:r>
                    </a:p>
                    <a:p>
                      <a:pPr algn="just" fontAlgn="base"/>
                      <a:r>
                        <a:rPr lang="ru-RU" sz="1600" b="0" i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Вручную, вхолостую, напропалую, напрямую, зачастую.</a:t>
                      </a:r>
                      <a:endParaRPr lang="ru-RU" sz="1600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  <a:p>
                      <a:pPr algn="just" fontAlgn="base"/>
                      <a:r>
                        <a:rPr lang="ru-RU" sz="1600" b="1" i="0" dirty="0">
                          <a:solidFill>
                            <a:srgbClr val="635274"/>
                          </a:solidFill>
                          <a:effectLst/>
                          <a:latin typeface="Lato" panose="020F0502020204030203" pitchFamily="34" charset="0"/>
                        </a:rPr>
                        <a:t>Исключения:</a:t>
                      </a:r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 </a:t>
                      </a:r>
                      <a:r>
                        <a:rPr lang="ru-RU" sz="1600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на боковую, на мировую, на попятную</a:t>
                      </a:r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;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Наречия, образованные повторением:</a:t>
                      </a:r>
                    </a:p>
                    <a:p>
                      <a:pPr algn="just" fontAlgn="base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того же слова: е</a:t>
                      </a:r>
                      <a:r>
                        <a:rPr lang="ru-RU" sz="1600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ле-еле, чуть-чуть, вот-вот.</a:t>
                      </a:r>
                      <a:endParaRPr lang="ru-RU" sz="1600" b="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fontAlgn="base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того же корня, осложнённого приставками и суффиксами: в</a:t>
                      </a:r>
                      <a:r>
                        <a:rPr lang="ru-RU" sz="1600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идимо-невидимо, мало-помалу, всего-навсего, как-никак, давным-давно, волей-неволей.</a:t>
                      </a:r>
                      <a:endParaRPr lang="ru-RU" sz="1600" b="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fontAlgn="base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синонимов: с</a:t>
                      </a:r>
                      <a:r>
                        <a:rPr lang="ru-RU" sz="1600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бухты-барахты, подобру-поздорову, худо-бедно, нежданно-негаданно.</a:t>
                      </a:r>
                      <a:endParaRPr lang="ru-RU" sz="1600" b="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b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Наречные сочетания, составленные из повторяющихся существительных с предлогом между ними: </a:t>
                      </a:r>
                      <a:r>
                        <a:rPr lang="ru-RU" sz="1600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бок о бок, с боку на бок, честь по чести.</a:t>
                      </a:r>
                      <a:endParaRPr lang="ru-RU" sz="1600" b="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base">
                        <a:buFont typeface="Arial" panose="020B0604020202020204" pitchFamily="34" charset="0"/>
                        <a:buNone/>
                      </a:pPr>
                      <a:r>
                        <a:rPr lang="ru-RU" sz="1600" b="1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Исключение:</a:t>
                      </a:r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ru-RU" sz="1600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точь-в-точь, крест-накрест</a:t>
                      </a:r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;</a:t>
                      </a:r>
                    </a:p>
                    <a:p>
                      <a:pPr algn="l" fontAlgn="base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беспредложные сочетания, состоящие из повторяющихся существительных (второе – в творительном падеже): ч</a:t>
                      </a:r>
                      <a:r>
                        <a:rPr lang="ru-RU" sz="1600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 чином, честь честью;</a:t>
                      </a:r>
                      <a:endParaRPr lang="ru-RU" sz="1600" b="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base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сочетания с однокоренными словами (наречие + глагол), в которых первое – наречие на </a:t>
                      </a:r>
                      <a:r>
                        <a:rPr lang="ru-RU" sz="1600" b="1" i="1" dirty="0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1600" b="1" i="1" dirty="0" err="1">
                          <a:solidFill>
                            <a:srgbClr val="CC003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мя</a:t>
                      </a:r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к</a:t>
                      </a:r>
                      <a:r>
                        <a:rPr lang="ru-RU" sz="1600" b="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ишмя кишеть, ревмя реветь.</a:t>
                      </a:r>
                      <a:endParaRPr lang="ru-RU" sz="1600" b="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413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6864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68436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8595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BD7C948E-1E27-4A56-BAFD-F28DE8AC18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831761"/>
              </p:ext>
            </p:extLst>
          </p:nvPr>
        </p:nvGraphicFramePr>
        <p:xfrm>
          <a:off x="242934" y="86360"/>
          <a:ext cx="11706132" cy="64973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409731">
                  <a:extLst>
                    <a:ext uri="{9D8B030D-6E8A-4147-A177-3AD203B41FA5}">
                      <a16:colId xmlns:a16="http://schemas.microsoft.com/office/drawing/2014/main" val="3922320712"/>
                    </a:ext>
                  </a:extLst>
                </a:gridCol>
                <a:gridCol w="3443335">
                  <a:extLst>
                    <a:ext uri="{9D8B030D-6E8A-4147-A177-3AD203B41FA5}">
                      <a16:colId xmlns:a16="http://schemas.microsoft.com/office/drawing/2014/main" val="1487098804"/>
                    </a:ext>
                  </a:extLst>
                </a:gridCol>
                <a:gridCol w="2926533">
                  <a:extLst>
                    <a:ext uri="{9D8B030D-6E8A-4147-A177-3AD203B41FA5}">
                      <a16:colId xmlns:a16="http://schemas.microsoft.com/office/drawing/2014/main" val="1633842411"/>
                    </a:ext>
                  </a:extLst>
                </a:gridCol>
                <a:gridCol w="2926533">
                  <a:extLst>
                    <a:ext uri="{9D8B030D-6E8A-4147-A177-3AD203B41FA5}">
                      <a16:colId xmlns:a16="http://schemas.microsoft.com/office/drawing/2014/main" val="11478415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СЛИТНО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ДЕФИС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РАЗДЕЛЬНО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1702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НАРЕЧИЯ</a:t>
                      </a: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Вдвое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надвое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заодно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поодиночке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 толку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 спросу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 удержу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 зазрения совести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отчасти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отроду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в значении «никогда» 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сдуру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сродни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спросонья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спозаранку</a:t>
                      </a:r>
                      <a:endParaRPr lang="ru-RU" dirty="0"/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исподлобья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исподтишка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исподнизу</a:t>
                      </a:r>
                      <a:endParaRPr lang="ru-RU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подчас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(«иногда»)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подряд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натощак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напоследок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насмарку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Наречия (включая местоименные наречия), с приставкой 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по-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 и суффиксами 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-ому, -ему, -и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: 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по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-друг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ому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,</a:t>
                      </a:r>
                    </a:p>
                    <a:p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по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- настоящ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ему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, </a:t>
                      </a:r>
                    </a:p>
                    <a:p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по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-английск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и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, </a:t>
                      </a:r>
                      <a:endParaRPr lang="ru-RU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 двое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 трое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одиночку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одному</a:t>
                      </a:r>
                      <a:endParaRPr lang="ru-RU" b="0" dirty="0"/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 спеху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к спеху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кондачка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панталыку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разбегу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размаху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 зла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избытком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перепугу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упор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обход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общем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границу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границей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глаза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полночь</a:t>
                      </a:r>
                      <a:endParaRPr lang="ru-RU" dirty="0"/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миг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века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1678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отчасти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отроду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в значении «никогда» 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сдуру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Наречия с приставкой 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в-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 (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во-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) и суффиксом 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-их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 (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-ых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): 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во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-перв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ых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, 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во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-втор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ых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.</a:t>
                      </a:r>
                      <a:endParaRPr lang="ru-RU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разбегу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размаху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 зла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1565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сродни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спросонья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Термин 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на-гора</a:t>
                      </a:r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избытком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перепугу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01609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спозаранку</a:t>
                      </a:r>
                      <a:endParaRPr lang="ru-RU" dirty="0"/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исподлобья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исподтишка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исподнизу</a:t>
                      </a:r>
                      <a:endParaRPr lang="ru-RU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подчас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(«иногда»)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подряд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натощак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напоследок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насмарку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Наречия с приставкой 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кое-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 и постфиксами 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-то, -либо, -</a:t>
                      </a:r>
                      <a:r>
                        <a:rPr lang="ru-RU" b="1" i="1" dirty="0" err="1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нибудь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, -таки</a:t>
                      </a:r>
                      <a:r>
                        <a:rPr lang="ru-RU" b="0" i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;</a:t>
                      </a:r>
                    </a:p>
                    <a:p>
                      <a:pPr algn="just" fontAlgn="base"/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Кое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-как, зачем-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то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, хорошо-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то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, когда-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нибудь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, где-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либо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, всё-</a:t>
                      </a:r>
                      <a:r>
                        <a:rPr lang="ru-RU" b="1" i="1" dirty="0">
                          <a:solidFill>
                            <a:srgbClr val="CC0033"/>
                          </a:solidFill>
                          <a:effectLst/>
                          <a:latin typeface="Lato" panose="020F0502020204030203" pitchFamily="34" charset="0"/>
                        </a:rPr>
                        <a:t>таки</a:t>
                      </a:r>
                      <a:r>
                        <a:rPr lang="ru-RU" b="0" i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</a:rPr>
                        <a:t>.</a:t>
                      </a:r>
                      <a:endParaRPr lang="ru-RU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упор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обход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общем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границу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границей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глаза</a:t>
                      </a:r>
                    </a:p>
                    <a:p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полночь</a:t>
                      </a:r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02852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796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75E5AABB-2337-4684-B405-2DA78BA7B1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056136"/>
              </p:ext>
            </p:extLst>
          </p:nvPr>
        </p:nvGraphicFramePr>
        <p:xfrm>
          <a:off x="181068" y="239832"/>
          <a:ext cx="11642756" cy="53086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525918">
                  <a:extLst>
                    <a:ext uri="{9D8B030D-6E8A-4147-A177-3AD203B41FA5}">
                      <a16:colId xmlns:a16="http://schemas.microsoft.com/office/drawing/2014/main" val="1205609191"/>
                    </a:ext>
                  </a:extLst>
                </a:gridCol>
                <a:gridCol w="3295460">
                  <a:extLst>
                    <a:ext uri="{9D8B030D-6E8A-4147-A177-3AD203B41FA5}">
                      <a16:colId xmlns:a16="http://schemas.microsoft.com/office/drawing/2014/main" val="2848074456"/>
                    </a:ext>
                  </a:extLst>
                </a:gridCol>
                <a:gridCol w="2910689">
                  <a:extLst>
                    <a:ext uri="{9D8B030D-6E8A-4147-A177-3AD203B41FA5}">
                      <a16:colId xmlns:a16="http://schemas.microsoft.com/office/drawing/2014/main" val="1092595392"/>
                    </a:ext>
                  </a:extLst>
                </a:gridCol>
                <a:gridCol w="2910689">
                  <a:extLst>
                    <a:ext uri="{9D8B030D-6E8A-4147-A177-3AD203B41FA5}">
                      <a16:colId xmlns:a16="http://schemas.microsoft.com/office/drawing/2014/main" val="12514320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слитно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дефис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раздельно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7957695"/>
                  </a:ext>
                </a:extLst>
              </a:tr>
              <a:tr h="419260">
                <a:tc>
                  <a:txBody>
                    <a:bodyPr/>
                    <a:lstStyle/>
                    <a:p>
                      <a:r>
                        <a:rPr lang="ru-RU" dirty="0"/>
                        <a:t>Слова с ПОЛ-, ПОЛУ-, ВПОЛ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После 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корень имени существительного начинается с </a:t>
                      </a:r>
                      <a:r>
                        <a:rPr lang="ru-RU" sz="18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любой согласной буквы, кроме “л”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 </a:t>
                      </a:r>
                      <a:r>
                        <a:rPr lang="ru-RU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полв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ека, </a:t>
                      </a:r>
                      <a:r>
                        <a:rPr lang="ru-RU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полс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такана, </a:t>
                      </a:r>
                      <a:r>
                        <a:rPr lang="ru-RU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полн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еба, </a:t>
                      </a:r>
                      <a:r>
                        <a:rPr lang="ru-RU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полт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ретьего, </a:t>
                      </a:r>
                      <a:r>
                        <a:rPr lang="ru-RU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полв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торого.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После 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 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пишется корень, начинающийся </a:t>
                      </a:r>
                      <a:r>
                        <a:rPr lang="ru-RU" sz="18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гласной буквы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ru-RU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800" b="1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пол-у</a:t>
                      </a:r>
                      <a:r>
                        <a:rPr lang="ru-RU" sz="1800" b="0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гла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 </a:t>
                      </a:r>
                      <a:r>
                        <a:rPr lang="ru-RU" sz="1800" b="1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пол-а</a:t>
                      </a:r>
                      <a:r>
                        <a:rPr lang="ru-RU" sz="1800" b="0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ршина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 </a:t>
                      </a:r>
                      <a:r>
                        <a:rPr lang="ru-RU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пол-о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беда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Между 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и словом имеется согласованное определение:</a:t>
                      </a:r>
                      <a:r>
                        <a:rPr lang="ru-RU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чайной ложки</a:t>
                      </a:r>
                    </a:p>
                    <a:p>
                      <a:r>
                        <a:rPr lang="ru-RU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фруктового сада</a:t>
                      </a:r>
                    </a:p>
                    <a:p>
                      <a:r>
                        <a:rPr lang="ru-RU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маленькой кастрюли.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768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Полу- со всеми словами пишется слитно: </a:t>
                      </a:r>
                      <a:r>
                        <a:rPr lang="ru-RU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полу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ночный, </a:t>
                      </a:r>
                      <a:r>
                        <a:rPr lang="ru-RU" sz="1800" b="1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полу</a:t>
                      </a:r>
                      <a:r>
                        <a:rPr lang="ru-RU" sz="1800" b="0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об-разованный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 </a:t>
                      </a:r>
                      <a:r>
                        <a:rPr lang="ru-RU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полу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сладкий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После 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пишется корень, начинающийся </a:t>
                      </a:r>
                      <a:r>
                        <a:rPr lang="ru-RU" sz="18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согласной буквы 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“л”:</a:t>
                      </a:r>
                      <a:r>
                        <a:rPr lang="ru-RU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пол-л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ожки, </a:t>
                      </a:r>
                      <a:r>
                        <a:rPr lang="ru-RU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пол-л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имона, </a:t>
                      </a:r>
                      <a:r>
                        <a:rPr lang="ru-RU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пол-л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ета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0560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Наречия с </a:t>
                      </a:r>
                      <a:r>
                        <a:rPr lang="ru-RU" i="1" u="sng" dirty="0" err="1"/>
                        <a:t>впол</a:t>
                      </a:r>
                      <a:r>
                        <a:rPr lang="ru-RU" dirty="0"/>
                        <a:t>: </a:t>
                      </a:r>
                      <a:r>
                        <a:rPr lang="ru-RU" i="1" dirty="0"/>
                        <a:t>вполголоса, вполглаза.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После 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пишется слово, которое является </a:t>
                      </a:r>
                      <a:r>
                        <a:rPr lang="ru-RU" sz="18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именем собственным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ru-RU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пол-Р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оссии, </a:t>
                      </a:r>
                      <a:r>
                        <a:rPr lang="ru-RU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пол–Б</a:t>
                      </a:r>
                      <a:r>
                        <a:rPr lang="ru-RU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айкала.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7222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10723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987</Words>
  <Application>Microsoft Office PowerPoint</Application>
  <PresentationFormat>Широкоэкранный</PresentationFormat>
  <Paragraphs>133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Lato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denis.prudencko@yandex.ru</dc:creator>
  <cp:lastModifiedBy>denis.prudencko@yandex.ru</cp:lastModifiedBy>
  <cp:revision>1</cp:revision>
  <dcterms:created xsi:type="dcterms:W3CDTF">2022-03-15T07:55:10Z</dcterms:created>
  <dcterms:modified xsi:type="dcterms:W3CDTF">2022-03-15T10:34:08Z</dcterms:modified>
</cp:coreProperties>
</file>