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11"/>
  </p:notesMasterIdLst>
  <p:sldIdLst>
    <p:sldId id="293" r:id="rId2"/>
    <p:sldId id="257" r:id="rId3"/>
    <p:sldId id="256" r:id="rId4"/>
    <p:sldId id="294" r:id="rId5"/>
    <p:sldId id="295" r:id="rId6"/>
    <p:sldId id="296" r:id="rId7"/>
    <p:sldId id="297" r:id="rId8"/>
    <p:sldId id="298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1" autoAdjust="0"/>
    <p:restoredTop sz="94660"/>
  </p:normalViewPr>
  <p:slideViewPr>
    <p:cSldViewPr>
      <p:cViewPr varScale="1">
        <p:scale>
          <a:sx n="81" d="100"/>
          <a:sy n="81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BE0BF-3E32-4FB1-ACE4-F6BC38120AE8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ACDE2D-4813-43FF-B5F5-62A7822BC9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468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021578B-1EDB-42A1-A773-530D366BC52E}" type="slidenum">
              <a:rPr lang="ru-RU" smtClean="0"/>
              <a:pPr/>
              <a:t>5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57166"/>
            <a:ext cx="8027890" cy="2843234"/>
          </a:xfrm>
        </p:spPr>
        <p:txBody>
          <a:bodyPr>
            <a:noAutofit/>
          </a:bodyPr>
          <a:lstStyle/>
          <a:p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/>
            </a:r>
            <a:br>
              <a:rPr lang="ru-RU" sz="6600" dirty="0" smtClean="0"/>
            </a:b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57166"/>
            <a:ext cx="7854696" cy="6215106"/>
          </a:xfrm>
        </p:spPr>
        <p:txBody>
          <a:bodyPr>
            <a:normAutofit/>
          </a:bodyPr>
          <a:lstStyle/>
          <a:p>
            <a:pPr algn="ctr"/>
            <a:r>
              <a:rPr lang="ru-RU" sz="7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</a:p>
          <a:p>
            <a:pPr algn="ctr"/>
            <a:r>
              <a:rPr lang="ru-RU" sz="7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 уроку окружающего мира по теме «Про воду!»</a:t>
            </a:r>
            <a:endParaRPr lang="ru-RU" sz="72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48848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Я и туча, и туман,</a:t>
            </a:r>
            <a:br>
              <a:rPr lang="ru-RU" sz="3600" dirty="0" smtClean="0"/>
            </a:br>
            <a:r>
              <a:rPr lang="ru-RU" sz="3600" dirty="0" smtClean="0"/>
              <a:t>И ручей, и океан,</a:t>
            </a:r>
            <a:br>
              <a:rPr lang="ru-RU" sz="3600" dirty="0" smtClean="0"/>
            </a:br>
            <a:r>
              <a:rPr lang="ru-RU" sz="3600" dirty="0" smtClean="0"/>
              <a:t>И летаю, и бегу,</a:t>
            </a:r>
            <a:br>
              <a:rPr lang="ru-RU" sz="3600" dirty="0" smtClean="0"/>
            </a:br>
            <a:r>
              <a:rPr lang="ru-RU" sz="3600" dirty="0" smtClean="0"/>
              <a:t>И стеклянной быть могу.      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19926" y="4581128"/>
            <a:ext cx="3596208" cy="184580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9600" dirty="0" smtClean="0">
                <a:latin typeface="Monotype Corsiva" pitchFamily="66" charset="0"/>
              </a:rPr>
              <a:t>Вода</a:t>
            </a:r>
            <a:endParaRPr lang="ru-RU" sz="9600" dirty="0">
              <a:latin typeface="Monotype Corsiva" pitchFamily="66" charset="0"/>
            </a:endParaRPr>
          </a:p>
        </p:txBody>
      </p:sp>
      <p:pic>
        <p:nvPicPr>
          <p:cNvPr id="1026" name="Picture 2" descr="Удивительное изображение кап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356992"/>
            <a:ext cx="4968552" cy="33123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996952"/>
            <a:ext cx="7851648" cy="37135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9600" dirty="0" smtClean="0">
                <a:latin typeface="Monotype Corsiva" pitchFamily="66" charset="0"/>
              </a:rPr>
              <a:t/>
            </a:r>
            <a:br>
              <a:rPr lang="ru-RU" sz="9600" dirty="0" smtClean="0">
                <a:latin typeface="Monotype Corsiva" pitchFamily="66" charset="0"/>
              </a:rPr>
            </a:br>
            <a:r>
              <a:rPr lang="ru-RU" sz="9600" dirty="0" smtClean="0">
                <a:latin typeface="Monotype Corsiva" pitchFamily="66" charset="0"/>
              </a:rPr>
              <a:t/>
            </a:r>
            <a:br>
              <a:rPr lang="ru-RU" sz="9600" dirty="0" smtClean="0">
                <a:latin typeface="Monotype Corsiva" pitchFamily="66" charset="0"/>
              </a:rPr>
            </a:br>
            <a:r>
              <a:rPr lang="ru-RU" sz="9600" dirty="0" smtClean="0">
                <a:latin typeface="Monotype Corsiva" pitchFamily="66" charset="0"/>
              </a:rPr>
              <a:t/>
            </a:r>
            <a:br>
              <a:rPr lang="ru-RU" sz="9600" dirty="0" smtClean="0">
                <a:latin typeface="Monotype Corsiva" pitchFamily="66" charset="0"/>
              </a:rPr>
            </a:br>
            <a:r>
              <a:rPr lang="ru-RU" sz="9600" dirty="0" smtClean="0">
                <a:latin typeface="Monotype Corsiva" pitchFamily="66" charset="0"/>
              </a:rPr>
              <a:t/>
            </a:r>
            <a:br>
              <a:rPr lang="ru-RU" sz="9600" dirty="0" smtClean="0">
                <a:latin typeface="Monotype Corsiva" pitchFamily="66" charset="0"/>
              </a:rPr>
            </a:br>
            <a:r>
              <a:rPr lang="ru-RU" sz="9600" dirty="0" smtClean="0">
                <a:solidFill>
                  <a:srgbClr val="FFFF00"/>
                </a:solidFill>
                <a:latin typeface="Monotype Corsiva" pitchFamily="66" charset="0"/>
              </a:rPr>
              <a:t>Цели урока:</a:t>
            </a:r>
            <a:br>
              <a:rPr lang="ru-RU" sz="96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>1. Где в природе встречается вода?</a:t>
            </a:r>
            <a:b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>2. Какое значение имеет вода для всего живого?</a:t>
            </a:r>
            <a:b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>3. Как нужно охранять и беречь воду?</a:t>
            </a:r>
            <a:endParaRPr lang="ru-RU" sz="9600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2916238" y="2276475"/>
            <a:ext cx="3527425" cy="2159000"/>
          </a:xfrm>
          <a:prstGeom prst="flowChartAlternateProcess">
            <a:avLst/>
          </a:prstGeom>
          <a:solidFill>
            <a:schemeClr val="accent1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/>
              <a:t>Водные запасы</a:t>
            </a:r>
          </a:p>
          <a:p>
            <a:pPr algn="ctr" eaLnBrk="1" hangingPunct="1"/>
            <a:r>
              <a:rPr lang="ru-RU" altLang="ru-RU" sz="3600"/>
              <a:t>Земли</a:t>
            </a:r>
          </a:p>
        </p:txBody>
      </p:sp>
      <p:sp>
        <p:nvSpPr>
          <p:cNvPr id="6147" name="Oval 6"/>
          <p:cNvSpPr>
            <a:spLocks noChangeArrowheads="1"/>
          </p:cNvSpPr>
          <p:nvPr/>
        </p:nvSpPr>
        <p:spPr bwMode="auto">
          <a:xfrm>
            <a:off x="468313" y="836613"/>
            <a:ext cx="2232025" cy="1223962"/>
          </a:xfrm>
          <a:prstGeom prst="ellipse">
            <a:avLst/>
          </a:prstGeom>
          <a:solidFill>
            <a:srgbClr val="DDDDDD"/>
          </a:solidFill>
          <a:ln w="2857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800"/>
          </a:p>
          <a:p>
            <a:pPr algn="ctr" eaLnBrk="1" hangingPunct="1"/>
            <a:r>
              <a:rPr lang="ru-RU" altLang="ru-RU" sz="2800"/>
              <a:t>Реки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6148" name="Oval 8"/>
          <p:cNvSpPr>
            <a:spLocks noChangeArrowheads="1"/>
          </p:cNvSpPr>
          <p:nvPr/>
        </p:nvSpPr>
        <p:spPr bwMode="auto">
          <a:xfrm>
            <a:off x="3563938" y="188913"/>
            <a:ext cx="2232025" cy="1223962"/>
          </a:xfrm>
          <a:prstGeom prst="ellipse">
            <a:avLst/>
          </a:prstGeom>
          <a:solidFill>
            <a:srgbClr val="DDDDDD"/>
          </a:solidFill>
          <a:ln w="2857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800"/>
          </a:p>
          <a:p>
            <a:pPr algn="ctr" eaLnBrk="1" hangingPunct="1"/>
            <a:endParaRPr lang="ru-RU" altLang="ru-RU" sz="2800"/>
          </a:p>
          <a:p>
            <a:pPr algn="ctr" eaLnBrk="1" hangingPunct="1"/>
            <a:r>
              <a:rPr lang="ru-RU" altLang="ru-RU" sz="2800"/>
              <a:t>Озёра</a:t>
            </a:r>
          </a:p>
          <a:p>
            <a:pPr algn="ctr" eaLnBrk="1" hangingPunct="1"/>
            <a:endParaRPr lang="ru-RU" altLang="ru-RU" sz="2800"/>
          </a:p>
          <a:p>
            <a:pPr algn="ctr" eaLnBrk="1" hangingPunct="1"/>
            <a:endParaRPr lang="ru-RU" altLang="ru-RU" sz="2800"/>
          </a:p>
        </p:txBody>
      </p:sp>
      <p:sp>
        <p:nvSpPr>
          <p:cNvPr id="6149" name="Oval 9"/>
          <p:cNvSpPr>
            <a:spLocks noChangeArrowheads="1"/>
          </p:cNvSpPr>
          <p:nvPr/>
        </p:nvSpPr>
        <p:spPr bwMode="auto">
          <a:xfrm>
            <a:off x="250825" y="2636838"/>
            <a:ext cx="2232025" cy="1223962"/>
          </a:xfrm>
          <a:prstGeom prst="ellipse">
            <a:avLst/>
          </a:prstGeom>
          <a:solidFill>
            <a:srgbClr val="DDDDDD"/>
          </a:solidFill>
          <a:ln w="2857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800"/>
          </a:p>
          <a:p>
            <a:pPr algn="ctr" eaLnBrk="1" hangingPunct="1"/>
            <a:r>
              <a:rPr lang="ru-RU" altLang="ru-RU" sz="2800"/>
              <a:t>Океаны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6150" name="Oval 10"/>
          <p:cNvSpPr>
            <a:spLocks noChangeArrowheads="1"/>
          </p:cNvSpPr>
          <p:nvPr/>
        </p:nvSpPr>
        <p:spPr bwMode="auto">
          <a:xfrm>
            <a:off x="6300788" y="836613"/>
            <a:ext cx="2232025" cy="1223962"/>
          </a:xfrm>
          <a:prstGeom prst="ellipse">
            <a:avLst/>
          </a:prstGeom>
          <a:solidFill>
            <a:srgbClr val="DDDDDD"/>
          </a:solidFill>
          <a:ln w="2857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800"/>
          </a:p>
          <a:p>
            <a:pPr algn="ctr" eaLnBrk="1" hangingPunct="1"/>
            <a:r>
              <a:rPr lang="ru-RU" altLang="ru-RU" sz="2800"/>
              <a:t>Моря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6151" name="Oval 11"/>
          <p:cNvSpPr>
            <a:spLocks noChangeArrowheads="1"/>
          </p:cNvSpPr>
          <p:nvPr/>
        </p:nvSpPr>
        <p:spPr bwMode="auto">
          <a:xfrm>
            <a:off x="6732588" y="2636838"/>
            <a:ext cx="2232025" cy="1223962"/>
          </a:xfrm>
          <a:prstGeom prst="ellipse">
            <a:avLst/>
          </a:prstGeom>
          <a:solidFill>
            <a:srgbClr val="DDDDDD"/>
          </a:solidFill>
          <a:ln w="2857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800"/>
          </a:p>
          <a:p>
            <a:pPr algn="ctr" eaLnBrk="1" hangingPunct="1"/>
            <a:r>
              <a:rPr lang="ru-RU" altLang="ru-RU" sz="2800"/>
              <a:t>Каналы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6152" name="Oval 12"/>
          <p:cNvSpPr>
            <a:spLocks noChangeArrowheads="1"/>
          </p:cNvSpPr>
          <p:nvPr/>
        </p:nvSpPr>
        <p:spPr bwMode="auto">
          <a:xfrm>
            <a:off x="3203575" y="5300663"/>
            <a:ext cx="2879725" cy="1223962"/>
          </a:xfrm>
          <a:prstGeom prst="ellipse">
            <a:avLst/>
          </a:prstGeom>
          <a:solidFill>
            <a:srgbClr val="DDDDDD"/>
          </a:solidFill>
          <a:ln w="2857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800"/>
          </a:p>
          <a:p>
            <a:pPr algn="ctr" eaLnBrk="1" hangingPunct="1"/>
            <a:r>
              <a:rPr lang="ru-RU" altLang="ru-RU" sz="2800"/>
              <a:t>Водохранилища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6153" name="Oval 13"/>
          <p:cNvSpPr>
            <a:spLocks noChangeArrowheads="1"/>
          </p:cNvSpPr>
          <p:nvPr/>
        </p:nvSpPr>
        <p:spPr bwMode="auto">
          <a:xfrm>
            <a:off x="395288" y="4581525"/>
            <a:ext cx="2232025" cy="1223963"/>
          </a:xfrm>
          <a:prstGeom prst="ellipse">
            <a:avLst/>
          </a:prstGeom>
          <a:solidFill>
            <a:srgbClr val="DDDDDD"/>
          </a:solidFill>
          <a:ln w="2857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800"/>
          </a:p>
          <a:p>
            <a:pPr algn="ctr" eaLnBrk="1" hangingPunct="1"/>
            <a:r>
              <a:rPr lang="ru-RU" altLang="ru-RU" sz="2800"/>
              <a:t>Ледники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6154" name="Oval 14"/>
          <p:cNvSpPr>
            <a:spLocks noChangeArrowheads="1"/>
          </p:cNvSpPr>
          <p:nvPr/>
        </p:nvSpPr>
        <p:spPr bwMode="auto">
          <a:xfrm>
            <a:off x="6443663" y="4652963"/>
            <a:ext cx="2376487" cy="1225550"/>
          </a:xfrm>
          <a:prstGeom prst="ellipse">
            <a:avLst/>
          </a:prstGeom>
          <a:solidFill>
            <a:srgbClr val="DDDDDD"/>
          </a:solidFill>
          <a:ln w="2857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800"/>
          </a:p>
          <a:p>
            <a:pPr algn="ctr" eaLnBrk="1" hangingPunct="1"/>
            <a:r>
              <a:rPr lang="ru-RU" altLang="ru-RU" sz="2800"/>
              <a:t>Подземные</a:t>
            </a:r>
          </a:p>
          <a:p>
            <a:pPr algn="ctr" eaLnBrk="1" hangingPunct="1"/>
            <a:r>
              <a:rPr lang="ru-RU" altLang="ru-RU" sz="2800"/>
              <a:t>источники</a:t>
            </a:r>
          </a:p>
          <a:p>
            <a:pPr algn="ctr" eaLnBrk="1" hangingPunct="1"/>
            <a:endParaRPr lang="ru-RU" altLang="ru-RU" sz="2800"/>
          </a:p>
        </p:txBody>
      </p:sp>
      <p:sp>
        <p:nvSpPr>
          <p:cNvPr id="6155" name="Line 15"/>
          <p:cNvSpPr>
            <a:spLocks noChangeShapeType="1"/>
          </p:cNvSpPr>
          <p:nvPr/>
        </p:nvSpPr>
        <p:spPr bwMode="auto">
          <a:xfrm flipV="1">
            <a:off x="4643438" y="1412875"/>
            <a:ext cx="0" cy="863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6" name="Line 16"/>
          <p:cNvSpPr>
            <a:spLocks noChangeShapeType="1"/>
          </p:cNvSpPr>
          <p:nvPr/>
        </p:nvSpPr>
        <p:spPr bwMode="auto">
          <a:xfrm flipV="1">
            <a:off x="6372225" y="1916113"/>
            <a:ext cx="360363" cy="4333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7" name="Line 17"/>
          <p:cNvSpPr>
            <a:spLocks noChangeShapeType="1"/>
          </p:cNvSpPr>
          <p:nvPr/>
        </p:nvSpPr>
        <p:spPr bwMode="auto">
          <a:xfrm>
            <a:off x="6443663" y="3284538"/>
            <a:ext cx="2889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8" name="Line 18"/>
          <p:cNvSpPr>
            <a:spLocks noChangeShapeType="1"/>
          </p:cNvSpPr>
          <p:nvPr/>
        </p:nvSpPr>
        <p:spPr bwMode="auto">
          <a:xfrm>
            <a:off x="6372225" y="4365625"/>
            <a:ext cx="360363" cy="5032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9" name="Line 19"/>
          <p:cNvSpPr>
            <a:spLocks noChangeShapeType="1"/>
          </p:cNvSpPr>
          <p:nvPr/>
        </p:nvSpPr>
        <p:spPr bwMode="auto">
          <a:xfrm>
            <a:off x="4643438" y="4437063"/>
            <a:ext cx="0" cy="863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0" name="Line 20"/>
          <p:cNvSpPr>
            <a:spLocks noChangeShapeType="1"/>
          </p:cNvSpPr>
          <p:nvPr/>
        </p:nvSpPr>
        <p:spPr bwMode="auto">
          <a:xfrm flipH="1">
            <a:off x="2411413" y="4365625"/>
            <a:ext cx="576262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1" name="Line 22"/>
          <p:cNvSpPr>
            <a:spLocks noChangeShapeType="1"/>
          </p:cNvSpPr>
          <p:nvPr/>
        </p:nvSpPr>
        <p:spPr bwMode="auto">
          <a:xfrm flipH="1">
            <a:off x="2484438" y="3284538"/>
            <a:ext cx="431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2" name="Line 23"/>
          <p:cNvSpPr>
            <a:spLocks noChangeShapeType="1"/>
          </p:cNvSpPr>
          <p:nvPr/>
        </p:nvSpPr>
        <p:spPr bwMode="auto">
          <a:xfrm flipH="1" flipV="1">
            <a:off x="2484438" y="1844675"/>
            <a:ext cx="503237" cy="504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060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324544" y="1844824"/>
            <a:ext cx="7854696" cy="1752600"/>
          </a:xfrm>
        </p:spPr>
        <p:txBody>
          <a:bodyPr>
            <a:normAutofit fontScale="25000" lnSpcReduction="2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17600" b="1" dirty="0" smtClean="0">
                <a:solidFill>
                  <a:srgbClr val="FFFF00"/>
                </a:solidFill>
                <a:latin typeface="Comic Sans MS" pitchFamily="66" charset="0"/>
              </a:rPr>
              <a:t>Мы на 80 % </a:t>
            </a:r>
            <a:endParaRPr lang="ru-RU" sz="176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17600" b="1" dirty="0" smtClean="0">
                <a:solidFill>
                  <a:srgbClr val="FFFF00"/>
                </a:solidFill>
                <a:latin typeface="Comic Sans MS" pitchFamily="66" charset="0"/>
              </a:rPr>
              <a:t>состоим </a:t>
            </a:r>
            <a:r>
              <a:rPr lang="ru-RU" sz="17600" b="1" dirty="0" smtClean="0">
                <a:solidFill>
                  <a:srgbClr val="FFFF00"/>
                </a:solidFill>
                <a:latin typeface="Comic Sans MS" pitchFamily="66" charset="0"/>
              </a:rPr>
              <a:t>из воды.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17600" dirty="0" smtClean="0">
              <a:solidFill>
                <a:srgbClr val="FF3300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19200" b="1" dirty="0" smtClean="0">
                <a:solidFill>
                  <a:srgbClr val="FF0000"/>
                </a:solidFill>
                <a:latin typeface="Comic Sans MS" pitchFamily="66" charset="0"/>
              </a:rPr>
              <a:t>Без воды человек </a:t>
            </a:r>
            <a:endParaRPr lang="ru-RU" sz="192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19200" b="1" dirty="0" smtClean="0">
                <a:solidFill>
                  <a:srgbClr val="FF0000"/>
                </a:solidFill>
                <a:latin typeface="Comic Sans MS" pitchFamily="66" charset="0"/>
              </a:rPr>
              <a:t>может </a:t>
            </a:r>
            <a:r>
              <a:rPr lang="ru-RU" sz="19200" b="1" dirty="0" smtClean="0">
                <a:solidFill>
                  <a:srgbClr val="FF0000"/>
                </a:solidFill>
                <a:latin typeface="Comic Sans MS" pitchFamily="66" charset="0"/>
              </a:rPr>
              <a:t>прожить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19200" b="1" dirty="0" smtClean="0">
                <a:solidFill>
                  <a:srgbClr val="FF0000"/>
                </a:solidFill>
                <a:latin typeface="Comic Sans MS" pitchFamily="66" charset="0"/>
              </a:rPr>
              <a:t>не более 7 дней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13500" dirty="0" smtClean="0">
              <a:solidFill>
                <a:srgbClr val="FF3300"/>
              </a:solidFill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 smtClean="0">
              <a:latin typeface="Lidia Cyr" pitchFamily="34" charset="0"/>
            </a:endParaRPr>
          </a:p>
        </p:txBody>
      </p:sp>
      <p:pic>
        <p:nvPicPr>
          <p:cNvPr id="31752" name="Picture 8" descr="сканирование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40538" y="1341438"/>
            <a:ext cx="2303462" cy="4784725"/>
          </a:xfrm>
          <a:noFill/>
        </p:spPr>
      </p:pic>
      <p:sp>
        <p:nvSpPr>
          <p:cNvPr id="31754" name="Line 10"/>
          <p:cNvSpPr>
            <a:spLocks noChangeShapeType="1"/>
          </p:cNvSpPr>
          <p:nvPr/>
        </p:nvSpPr>
        <p:spPr bwMode="auto">
          <a:xfrm>
            <a:off x="5643563" y="4143375"/>
            <a:ext cx="6477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  <p:pic>
        <p:nvPicPr>
          <p:cNvPr id="12293" name="Рисунок 6" descr="мальчик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0"/>
            <a:ext cx="1714500" cy="220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1064425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-2.83996E-6 C 0.03854 -0.00485 0.03958 -0.00855 0.04149 -0.01387 C 0.04306 -0.01757 0.04653 -0.02428 0.04653 -0.02405 C 0.04809 -0.05828 0.0441 -0.10199 0.05399 -0.13321 C 0.05642 -0.14038 0.05573 -0.14708 0.05903 -0.15379 C 0.06094 -0.16512 0.06007 -0.16859 0.06788 -0.17414 C 0.07118 -0.18594 0.07378 -0.19842 0.07778 -0.20999 C 0.07917 -0.21461 0.08125 -0.21901 0.08281 -0.2234 C 0.08403 -0.22664 0.08542 -0.23381 0.08542 -0.23358 C 0.08594 -0.25485 0.08403 -0.29486 0.08924 -0.31521 C 0.08993 -0.32701 0.09132 -0.33788 0.09288 -0.34944 C 0.0934 -0.35291 0.09514 -0.35615 0.09531 -0.35985 C 0.09583 -0.36933 0.09531 -0.37904 0.09531 -0.3883 " pathEditMode="relative" rAng="0" ptsTypes="ffffffffffffA">
                                      <p:cBhvr>
                                        <p:cTn id="14" dur="2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" y="-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22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  <p:bldP spid="31754" grpId="0" animBg="1"/>
      <p:bldP spid="31754" grpId="1" animBg="1"/>
      <p:bldP spid="31754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611188" y="66419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altLang="ru-RU" dirty="0" smtClean="0"/>
              <a:t>Где мы используем воду?</a:t>
            </a:r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0485" name="Picture 5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341438"/>
            <a:ext cx="2698750" cy="226060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268413"/>
            <a:ext cx="2376488" cy="2306637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68413"/>
            <a:ext cx="2376487" cy="2233612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9" name="Picture 9" descr="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3860800"/>
            <a:ext cx="3508375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 descr="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921125"/>
            <a:ext cx="3167062" cy="224472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133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4355976" cy="4015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88024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22448"/>
            <a:ext cx="4392488" cy="2835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36489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Очистные сооружения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6721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0"/>
            <a:ext cx="7999040" cy="93610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«Всё хорошо в природе, но вода – источник жизни»</a:t>
            </a:r>
          </a:p>
          <a:p>
            <a:r>
              <a:rPr lang="ru-RU" sz="2800" dirty="0" smtClean="0"/>
              <a:t>С.Аксаков</a:t>
            </a:r>
            <a:endParaRPr lang="ru-RU" sz="2800" dirty="0"/>
          </a:p>
        </p:txBody>
      </p:sp>
      <p:pic>
        <p:nvPicPr>
          <p:cNvPr id="15362" name="Picture 2" descr="планета, вид, земной шар, обои, космос, земля, пейзажи,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77785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669</TotalTime>
  <Words>62</Words>
  <Application>Microsoft Office PowerPoint</Application>
  <PresentationFormat>Экран (4:3)</PresentationFormat>
  <Paragraphs>39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      </vt:lpstr>
      <vt:lpstr>              Я и туча, и туман, И ручей, и океан, И летаю, и бегу, И стеклянной быть могу.      </vt:lpstr>
      <vt:lpstr>    Цели урока: 1. Где в природе встречается вода? 2. Какое значение имеет вода для всего живого? 3. Как нужно охранять и беречь воду?</vt:lpstr>
      <vt:lpstr>Презентация PowerPoint</vt:lpstr>
      <vt:lpstr>Презентация PowerPoint</vt:lpstr>
      <vt:lpstr>Где мы используем воду?</vt:lpstr>
      <vt:lpstr>Презентация PowerPoint</vt:lpstr>
      <vt:lpstr>Очистные сооружения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75</cp:revision>
  <dcterms:modified xsi:type="dcterms:W3CDTF">2013-10-17T16:44:46Z</dcterms:modified>
</cp:coreProperties>
</file>