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2AEEFF-F17E-4ED8-8EB9-3547747DFEF8}"/>
              </a:ext>
            </a:extLst>
          </p:cNvPr>
          <p:cNvSpPr txBox="1"/>
          <p:nvPr/>
        </p:nvSpPr>
        <p:spPr>
          <a:xfrm>
            <a:off x="450519" y="332656"/>
            <a:ext cx="8351966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Тема: Междометия. Звукоподражательные слова. Модальные слова.</a:t>
            </a:r>
          </a:p>
          <a:p>
            <a:endParaRPr lang="ru-RU" dirty="0"/>
          </a:p>
          <a:p>
            <a:r>
              <a:rPr lang="ru-RU" dirty="0"/>
              <a:t>План:</a:t>
            </a:r>
          </a:p>
          <a:p>
            <a:pPr marL="342900" indent="-342900">
              <a:buAutoNum type="arabicPeriod"/>
            </a:pPr>
            <a:r>
              <a:rPr lang="ru-RU" dirty="0"/>
              <a:t>Междометие.</a:t>
            </a:r>
          </a:p>
          <a:p>
            <a:r>
              <a:rPr lang="ru-RU" dirty="0"/>
              <a:t>  1.1 Междометие как часть речи.</a:t>
            </a:r>
          </a:p>
          <a:p>
            <a:r>
              <a:rPr lang="ru-RU" dirty="0"/>
              <a:t>  1.2 Лексико-грамматические разряды междометий.</a:t>
            </a:r>
          </a:p>
          <a:p>
            <a:r>
              <a:rPr lang="ru-RU" dirty="0"/>
              <a:t>  1.3 Происхождение междометий.</a:t>
            </a:r>
          </a:p>
          <a:p>
            <a:r>
              <a:rPr lang="ru-RU" dirty="0"/>
              <a:t>  1.4 Синтаксические функции междометий.</a:t>
            </a:r>
          </a:p>
          <a:p>
            <a:r>
              <a:rPr lang="ru-RU" dirty="0"/>
              <a:t>2. Звукоподражательные слова.</a:t>
            </a:r>
          </a:p>
          <a:p>
            <a:r>
              <a:rPr lang="ru-RU" dirty="0"/>
              <a:t>  2.1 Звукоподражательные слова как часть речи.</a:t>
            </a:r>
          </a:p>
          <a:p>
            <a:r>
              <a:rPr lang="ru-RU" dirty="0"/>
              <a:t>  2.2 Группы звукоподражаний по значению.</a:t>
            </a:r>
          </a:p>
          <a:p>
            <a:r>
              <a:rPr lang="ru-RU" dirty="0"/>
              <a:t>  2.3 Синтаксические функции  звукоподражаний.</a:t>
            </a:r>
          </a:p>
          <a:p>
            <a:r>
              <a:rPr lang="ru-RU" dirty="0"/>
              <a:t>3. Модальные слова.</a:t>
            </a:r>
          </a:p>
          <a:p>
            <a:r>
              <a:rPr lang="ru-RU" dirty="0"/>
              <a:t>  3.1 Модальные слова как часть речи.</a:t>
            </a:r>
          </a:p>
          <a:p>
            <a:r>
              <a:rPr lang="ru-RU" dirty="0"/>
              <a:t>  3.2 Группы модальных слов  по значению.</a:t>
            </a:r>
          </a:p>
          <a:p>
            <a:r>
              <a:rPr lang="ru-RU" dirty="0"/>
              <a:t>  3.3 Происхождение модальных слов.</a:t>
            </a:r>
          </a:p>
          <a:p>
            <a:r>
              <a:rPr lang="ru-RU" dirty="0"/>
              <a:t>  3.4 Синтаксические функции модальных слов.</a:t>
            </a:r>
          </a:p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1683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228" y="404664"/>
            <a:ext cx="842493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u="sng" dirty="0"/>
              <a:t>Процесс словообразования </a:t>
            </a:r>
            <a:r>
              <a:rPr lang="ru-RU" sz="2000" dirty="0"/>
              <a:t>звукоподражаний в отличие от всех остальных частей речи </a:t>
            </a:r>
            <a:r>
              <a:rPr lang="ru-RU" sz="2000" u="sng" dirty="0"/>
              <a:t>не связан с другими частями речи</a:t>
            </a:r>
            <a:r>
              <a:rPr lang="ru-RU" sz="2000" dirty="0"/>
              <a:t>: в звукоподражания не переходят ни знаменательные, ни служебные части речи. Звукоподражания </a:t>
            </a:r>
            <a:r>
              <a:rPr lang="ru-RU" sz="2000" u="sng" dirty="0"/>
              <a:t>создаются непосредственно из звуков и их сочетаний, не образующих при этом морфем.</a:t>
            </a:r>
          </a:p>
          <a:p>
            <a:pPr>
              <a:lnSpc>
                <a:spcPct val="150000"/>
              </a:lnSpc>
            </a:pPr>
            <a:r>
              <a:rPr lang="ru-RU" sz="2000" dirty="0"/>
              <a:t>Звукоподражания </a:t>
            </a:r>
            <a:r>
              <a:rPr lang="ru-RU" sz="2000" u="sng" dirty="0"/>
              <a:t>обладают свойством фонетического варьирования слова</a:t>
            </a:r>
            <a:r>
              <a:rPr lang="ru-RU" sz="2000" dirty="0"/>
              <a:t>: гласные и согласные звуки, слоги, а также все слова могут повторяться. (Например, звукоподражание </a:t>
            </a:r>
            <a:r>
              <a:rPr lang="ru-RU" sz="2000" i="1" dirty="0"/>
              <a:t>Бом! </a:t>
            </a:r>
            <a:r>
              <a:rPr lang="ru-RU" sz="2000" dirty="0"/>
              <a:t>может иметь фонетические варианты: </a:t>
            </a:r>
            <a:r>
              <a:rPr lang="ru-RU" sz="2000" i="1" dirty="0"/>
              <a:t>Бом-м! Бо-о-м! Бом-бом! Бом-м-бом-м! Бо-о-м-м! и др.).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992671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92751"/>
            <a:ext cx="84969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/>
              <a:t>Звукоподражания </a:t>
            </a:r>
            <a:r>
              <a:rPr lang="ru-RU" sz="2000" u="sng" dirty="0"/>
              <a:t>могут выполнять в предложении функции</a:t>
            </a:r>
            <a:r>
              <a:rPr lang="ru-RU" sz="2000" dirty="0"/>
              <a:t>:</a:t>
            </a:r>
          </a:p>
          <a:p>
            <a:pPr>
              <a:lnSpc>
                <a:spcPct val="150000"/>
              </a:lnSpc>
            </a:pPr>
            <a:r>
              <a:rPr lang="ru-RU" sz="2000" dirty="0"/>
              <a:t>· прямой речи (</a:t>
            </a:r>
            <a:r>
              <a:rPr lang="ru-RU" sz="2000" i="1" dirty="0"/>
              <a:t>"Так-так, так-так!"</a:t>
            </a:r>
            <a:r>
              <a:rPr lang="ru-RU" sz="2000" dirty="0"/>
              <a:t> - стучали над головой ходики).</a:t>
            </a:r>
          </a:p>
          <a:p>
            <a:pPr>
              <a:lnSpc>
                <a:spcPct val="150000"/>
              </a:lnSpc>
            </a:pPr>
            <a:r>
              <a:rPr lang="ru-RU" sz="2000" dirty="0"/>
              <a:t>· различных членов предложения, если субстантивируются (</a:t>
            </a:r>
            <a:r>
              <a:rPr lang="ru-RU" sz="2000" i="1" dirty="0"/>
              <a:t>"О-о-о!" </a:t>
            </a:r>
            <a:r>
              <a:rPr lang="ru-RU" sz="2000" dirty="0"/>
              <a:t>пронеслось над головой (подлежащее).).</a:t>
            </a:r>
          </a:p>
          <a:p>
            <a:pPr>
              <a:lnSpc>
                <a:spcPct val="150000"/>
              </a:lnSpc>
            </a:pPr>
            <a:r>
              <a:rPr lang="ru-RU" sz="2000" dirty="0"/>
              <a:t>· самостоятельного высказывания, если стоят вне информативно значимого предложения и могут быть опущены без ущерба для содержания текста (</a:t>
            </a:r>
            <a:r>
              <a:rPr lang="ru-RU" sz="2000" i="1" dirty="0"/>
              <a:t>Бац-бац!</a:t>
            </a:r>
            <a:r>
              <a:rPr lang="ru-RU" sz="2000" dirty="0"/>
              <a:t> Раздались выстрелы.).</a:t>
            </a:r>
          </a:p>
        </p:txBody>
      </p:sp>
    </p:spTree>
    <p:extLst>
      <p:ext uri="{BB962C8B-B14F-4D97-AF65-F5344CB8AC3E}">
        <p14:creationId xmlns:p14="http://schemas.microsoft.com/office/powerpoint/2010/main" val="3768764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994" y="332656"/>
            <a:ext cx="864096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Модальные слова</a:t>
            </a:r>
            <a:r>
              <a:rPr lang="ru-RU" sz="2000" dirty="0"/>
              <a:t> – часть речи, служащая </a:t>
            </a:r>
            <a:r>
              <a:rPr lang="ru-RU" sz="2000" u="sng" dirty="0"/>
              <a:t>для выражения субъективно-модальных отношений говорящего к тому, о чем и как он говорит</a:t>
            </a:r>
            <a:r>
              <a:rPr lang="ru-RU" sz="2000" dirty="0"/>
              <a:t> </a:t>
            </a:r>
            <a:r>
              <a:rPr lang="ru-RU" sz="2000" i="1" dirty="0"/>
              <a:t>(вероятно, кстати, во-первых и др.), </a:t>
            </a:r>
            <a:r>
              <a:rPr lang="ru-RU" sz="2000" dirty="0"/>
              <a:t>не имеющая форм словоизменения, выступающая в функции вводного слова или слова-предложения.</a:t>
            </a:r>
          </a:p>
          <a:p>
            <a:r>
              <a:rPr lang="ru-RU" sz="2000" dirty="0"/>
              <a:t> </a:t>
            </a:r>
          </a:p>
          <a:p>
            <a:r>
              <a:rPr lang="ru-RU" sz="2000" dirty="0"/>
              <a:t> По значению обычно выделяют </a:t>
            </a:r>
            <a:r>
              <a:rPr lang="ru-RU" sz="2000" u="sng" dirty="0"/>
              <a:t>две группы модальных с</a:t>
            </a:r>
            <a:r>
              <a:rPr lang="ru-RU" sz="2000" dirty="0"/>
              <a:t>лов:</a:t>
            </a:r>
          </a:p>
          <a:p>
            <a:r>
              <a:rPr lang="ru-RU" sz="2000" dirty="0"/>
              <a:t>· </a:t>
            </a:r>
            <a:r>
              <a:rPr lang="ru-RU" sz="2000" u="sng" dirty="0"/>
              <a:t>модальные слова с утвердительным значением</a:t>
            </a:r>
            <a:r>
              <a:rPr lang="ru-RU" sz="2000" dirty="0"/>
              <a:t>, выражающие реальность сообщаемого, его достоверность </a:t>
            </a:r>
            <a:r>
              <a:rPr lang="ru-RU" sz="2000" i="1" dirty="0"/>
              <a:t>(несомненно, конечно, безусловно, разумеется, очевидно, видимо, бесспорно и др.)</a:t>
            </a:r>
            <a:r>
              <a:rPr lang="ru-RU" sz="2000" dirty="0"/>
              <a:t>;</a:t>
            </a:r>
          </a:p>
          <a:p>
            <a:endParaRPr lang="ru-RU" sz="2000" dirty="0"/>
          </a:p>
          <a:p>
            <a:r>
              <a:rPr lang="ru-RU" sz="2000" dirty="0"/>
              <a:t>· </a:t>
            </a:r>
            <a:r>
              <a:rPr lang="ru-RU" sz="2000" u="sng" dirty="0"/>
              <a:t>модальные слова с предположительным значением</a:t>
            </a:r>
            <a:r>
              <a:rPr lang="ru-RU" sz="2000" dirty="0"/>
              <a:t>, выражающие возможность, вероятность сообщаемого, сомнение в его достоверности (</a:t>
            </a:r>
            <a:r>
              <a:rPr lang="ru-RU" sz="2000" i="1" dirty="0"/>
              <a:t>возможно, кажется, вероятно, по-видимому, право, наверное, пожалуй, может быть, по всей видимости, наконец, напротив, итак, следовательно, словом, так сказать и др.)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79838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994" y="332656"/>
            <a:ext cx="864096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Соотносительность модальных слов со знаменательными частями речи обусловливается их происхождением из слов знаменательных, в силу чего в языке возникли так называемые функциональные омонимы. </a:t>
            </a:r>
            <a:r>
              <a:rPr lang="ru-RU" sz="2000" u="sng" dirty="0"/>
              <a:t>Среди модальных слов преобладают:</a:t>
            </a:r>
          </a:p>
          <a:p>
            <a:r>
              <a:rPr lang="ru-RU" sz="2000" dirty="0"/>
              <a:t>· </a:t>
            </a:r>
            <a:r>
              <a:rPr lang="ru-RU" sz="2000" u="sng" dirty="0"/>
              <a:t>слова наречного происхождения</a:t>
            </a:r>
            <a:r>
              <a:rPr lang="ru-RU" sz="2000" dirty="0"/>
              <a:t>, совпадающие по форме с качественными наречиями на </a:t>
            </a:r>
            <a:r>
              <a:rPr lang="ru-RU" sz="2000" b="1" dirty="0"/>
              <a:t>-о</a:t>
            </a:r>
            <a:r>
              <a:rPr lang="ru-RU" sz="2000" dirty="0"/>
              <a:t> </a:t>
            </a:r>
            <a:r>
              <a:rPr lang="ru-RU" sz="2000" i="1" dirty="0"/>
              <a:t>(конечно, действительно, решительно, бесспорно и др);</a:t>
            </a:r>
            <a:endParaRPr lang="ru-RU" sz="2000" dirty="0"/>
          </a:p>
          <a:p>
            <a:r>
              <a:rPr lang="ru-RU" sz="2000" dirty="0"/>
              <a:t>· </a:t>
            </a:r>
            <a:r>
              <a:rPr lang="ru-RU" sz="2000" u="sng" dirty="0"/>
              <a:t>слова и обороты, образовавшиеся из глагольных форм</a:t>
            </a:r>
            <a:r>
              <a:rPr lang="ru-RU" sz="2000" dirty="0"/>
              <a:t> </a:t>
            </a:r>
            <a:r>
              <a:rPr lang="ru-RU" sz="2000" i="1" dirty="0"/>
              <a:t>(значит, кажется, видишь ли, знаете ли, как говорится и др);</a:t>
            </a:r>
            <a:endParaRPr lang="ru-RU" sz="2000" dirty="0"/>
          </a:p>
          <a:p>
            <a:r>
              <a:rPr lang="ru-RU" sz="2000" dirty="0"/>
              <a:t>· </a:t>
            </a:r>
            <a:r>
              <a:rPr lang="ru-RU" sz="2000" u="sng" dirty="0"/>
              <a:t>слова, образовавшиеся из форм имени существительного без предлога и с предлогом</a:t>
            </a:r>
            <a:r>
              <a:rPr lang="ru-RU" sz="2000" dirty="0"/>
              <a:t> </a:t>
            </a:r>
            <a:r>
              <a:rPr lang="ru-RU" sz="2000" i="1" dirty="0"/>
              <a:t>(словом, кстати, в частности и др).</a:t>
            </a:r>
          </a:p>
          <a:p>
            <a:endParaRPr lang="ru-RU" sz="2000" dirty="0"/>
          </a:p>
          <a:p>
            <a:r>
              <a:rPr lang="ru-RU" sz="2000" dirty="0"/>
              <a:t>Модальные слова лишены номинативной функции, они </a:t>
            </a:r>
            <a:r>
              <a:rPr lang="ru-RU" sz="2000" u="sng" dirty="0"/>
              <a:t>не являются членами предложения и грамматически не связаны со словами, составляющими предложение</a:t>
            </a:r>
            <a:r>
              <a:rPr lang="ru-RU" sz="2000" dirty="0"/>
              <a:t>. Их </a:t>
            </a:r>
            <a:r>
              <a:rPr lang="ru-RU" sz="2000" b="1" dirty="0"/>
              <a:t>синтаксические функции</a:t>
            </a:r>
            <a:r>
              <a:rPr lang="ru-RU" sz="2000" dirty="0"/>
              <a:t>:</a:t>
            </a:r>
          </a:p>
          <a:p>
            <a:r>
              <a:rPr lang="ru-RU" sz="2000" dirty="0"/>
              <a:t>· употребление </a:t>
            </a:r>
            <a:r>
              <a:rPr lang="ru-RU" sz="2000" u="sng" dirty="0"/>
              <a:t>в качестве вводных слов;</a:t>
            </a:r>
          </a:p>
          <a:p>
            <a:r>
              <a:rPr lang="ru-RU" sz="2000" dirty="0"/>
              <a:t>· употребление </a:t>
            </a:r>
            <a:r>
              <a:rPr lang="ru-RU" sz="2000" u="sng" dirty="0"/>
              <a:t>в роли слов-предложений</a:t>
            </a:r>
            <a:r>
              <a:rPr lang="ru-RU" sz="2000" dirty="0"/>
              <a:t>, чаще в диалогической речи (Ты много говоришь, - заметил я ей, - это может тебе повредить.- </a:t>
            </a:r>
            <a:r>
              <a:rPr lang="ru-RU" sz="2000" i="1" dirty="0"/>
              <a:t>Правда. -</a:t>
            </a:r>
            <a:r>
              <a:rPr lang="ru-RU" sz="2000" dirty="0"/>
              <a:t> прошептала она едва слышно </a:t>
            </a:r>
          </a:p>
        </p:txBody>
      </p:sp>
    </p:spTree>
    <p:extLst>
      <p:ext uri="{BB962C8B-B14F-4D97-AF65-F5344CB8AC3E}">
        <p14:creationId xmlns:p14="http://schemas.microsoft.com/office/powerpoint/2010/main" val="3971773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8135" y="548680"/>
            <a:ext cx="842493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/>
              <a:t>Междометия</a:t>
            </a:r>
            <a:r>
              <a:rPr lang="ru-RU" sz="2000" dirty="0"/>
              <a:t>- относительно непродуктивная часть речи, не относящаяся ни к служебным, ни к знаменательным словам, выражающая (но не называющая) </a:t>
            </a:r>
            <a:r>
              <a:rPr lang="ru-RU" sz="2000" u="sng" dirty="0"/>
              <a:t>эмоции, волеизъявления</a:t>
            </a:r>
            <a:r>
              <a:rPr lang="ru-RU" sz="2000" dirty="0"/>
              <a:t>. (Например, </a:t>
            </a:r>
            <a:r>
              <a:rPr lang="ru-RU" sz="2000" i="1" dirty="0"/>
              <a:t>О!</a:t>
            </a:r>
            <a:r>
              <a:rPr lang="ru-RU" sz="2000" dirty="0"/>
              <a:t> как выражение восторга, </a:t>
            </a:r>
            <a:r>
              <a:rPr lang="ru-RU" sz="2000" i="1" dirty="0"/>
              <a:t>ах!</a:t>
            </a:r>
            <a:r>
              <a:rPr lang="ru-RU" sz="2000" dirty="0"/>
              <a:t> как выражение чувства страха и др.).</a:t>
            </a:r>
          </a:p>
          <a:p>
            <a:pPr>
              <a:lnSpc>
                <a:spcPct val="150000"/>
              </a:lnSpc>
            </a:pPr>
            <a:endParaRPr lang="ru-RU" sz="2000" dirty="0"/>
          </a:p>
          <a:p>
            <a:pPr>
              <a:lnSpc>
                <a:spcPct val="150000"/>
              </a:lnSpc>
            </a:pPr>
            <a:r>
              <a:rPr lang="ru-RU" sz="2000" dirty="0"/>
              <a:t>Междометия </a:t>
            </a:r>
            <a:r>
              <a:rPr lang="ru-RU" sz="2000" u="sng" dirty="0"/>
              <a:t>не изменяются, не связаны синтаксически с другими словами.</a:t>
            </a:r>
            <a:r>
              <a:rPr lang="ru-RU" sz="2000" dirty="0"/>
              <a:t> В речи междометия </a:t>
            </a:r>
            <a:r>
              <a:rPr lang="ru-RU" sz="2000" u="sng" dirty="0"/>
              <a:t>отделяются </a:t>
            </a:r>
            <a:r>
              <a:rPr lang="ru-RU" sz="2000" dirty="0"/>
              <a:t>от других элементов текста </a:t>
            </a:r>
            <a:r>
              <a:rPr lang="ru-RU" sz="2000" u="sng" dirty="0"/>
              <a:t>паузами, при написании - обычно запятой или восклицательным знаком </a:t>
            </a:r>
            <a:r>
              <a:rPr lang="ru-RU" sz="2000" dirty="0"/>
              <a:t>(</a:t>
            </a:r>
            <a:r>
              <a:rPr lang="ru-RU" sz="2000" i="1" dirty="0"/>
              <a:t>Ах,</a:t>
            </a:r>
            <a:r>
              <a:rPr lang="ru-RU" sz="2000" dirty="0"/>
              <a:t> поля мои, борозды милые...) (С. Е.)</a:t>
            </a:r>
          </a:p>
        </p:txBody>
      </p:sp>
    </p:spTree>
    <p:extLst>
      <p:ext uri="{BB962C8B-B14F-4D97-AF65-F5344CB8AC3E}">
        <p14:creationId xmlns:p14="http://schemas.microsoft.com/office/powerpoint/2010/main" val="2894265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806489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/>
              <a:t>В русском языке существуют </a:t>
            </a:r>
            <a:r>
              <a:rPr lang="ru-RU" sz="2000" u="sng" dirty="0"/>
              <a:t>три лексико-грамматических разряда </a:t>
            </a:r>
            <a:r>
              <a:rPr lang="ru-RU" sz="2000" dirty="0"/>
              <a:t>междометий:</a:t>
            </a:r>
          </a:p>
          <a:p>
            <a:pPr>
              <a:lnSpc>
                <a:spcPct val="150000"/>
              </a:lnSpc>
            </a:pPr>
            <a:r>
              <a:rPr lang="ru-RU" sz="2000" dirty="0"/>
              <a:t>· </a:t>
            </a:r>
            <a:r>
              <a:rPr lang="ru-RU" sz="2000" b="1" dirty="0"/>
              <a:t>эмоциональные,</a:t>
            </a:r>
            <a:r>
              <a:rPr lang="ru-RU" sz="2000" dirty="0"/>
              <a:t> выражающие различные чувства удивления, одобрения, угрозы, укоризны, страха, печали, горе и т.п.(</a:t>
            </a:r>
            <a:r>
              <a:rPr lang="ru-RU" sz="2000" i="1" dirty="0"/>
              <a:t>а, ах, ай, о, ого, огого, гм, фи, фу, тьфу, браво, боже, господи, батюшки и др.);</a:t>
            </a:r>
            <a:endParaRPr lang="ru-RU" sz="2000" dirty="0"/>
          </a:p>
          <a:p>
            <a:pPr>
              <a:lnSpc>
                <a:spcPct val="150000"/>
              </a:lnSpc>
            </a:pPr>
            <a:r>
              <a:rPr lang="ru-RU" sz="2000" dirty="0"/>
              <a:t>· </a:t>
            </a:r>
            <a:r>
              <a:rPr lang="ru-RU" sz="2000" b="1" dirty="0"/>
              <a:t>императивные,</a:t>
            </a:r>
            <a:r>
              <a:rPr lang="ru-RU" sz="2000" dirty="0"/>
              <a:t> выражающие побуждение к действию или призыв( </a:t>
            </a:r>
            <a:r>
              <a:rPr lang="ru-RU" sz="2000" i="1" dirty="0"/>
              <a:t>айда, алло, марш, на, стоп, баста, ату, но и др.);</a:t>
            </a:r>
            <a:endParaRPr lang="ru-RU" sz="2000" dirty="0"/>
          </a:p>
          <a:p>
            <a:pPr>
              <a:lnSpc>
                <a:spcPct val="150000"/>
              </a:lnSpc>
            </a:pPr>
            <a:r>
              <a:rPr lang="ru-RU" sz="2000" dirty="0"/>
              <a:t>· </a:t>
            </a:r>
            <a:r>
              <a:rPr lang="ru-RU" sz="2000" b="1" dirty="0"/>
              <a:t>этикетные,</a:t>
            </a:r>
            <a:r>
              <a:rPr lang="ru-RU" sz="2000" dirty="0"/>
              <a:t>выражающие общепринятые формулы речевого этикета (</a:t>
            </a:r>
            <a:r>
              <a:rPr lang="ru-RU" sz="2000" i="1" dirty="0"/>
              <a:t>здравствуй, до свидания, спасибо, не стоит и др.).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58220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8847"/>
            <a:ext cx="85689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u="sng" dirty="0"/>
              <a:t>По происхождению </a:t>
            </a:r>
            <a:r>
              <a:rPr lang="ru-RU" sz="2000" dirty="0"/>
              <a:t>междометия делятся на:</a:t>
            </a:r>
          </a:p>
          <a:p>
            <a:endParaRPr lang="ru-RU" sz="2000" dirty="0"/>
          </a:p>
          <a:p>
            <a:r>
              <a:rPr lang="ru-RU" sz="2000" dirty="0"/>
              <a:t> </a:t>
            </a:r>
            <a:r>
              <a:rPr lang="ru-RU" sz="2000" b="1" dirty="0"/>
              <a:t>непроизводные</a:t>
            </a:r>
            <a:r>
              <a:rPr lang="ru-RU" sz="2000" dirty="0"/>
              <a:t>, к которым в современном языке относятся и некоторые заимствования (</a:t>
            </a:r>
            <a:r>
              <a:rPr lang="ru-RU" sz="2000" i="1" dirty="0"/>
              <a:t>ах, ох, ух, ой, эге, гоп, бис, браво, ура и др.)</a:t>
            </a:r>
            <a:r>
              <a:rPr lang="ru-RU" sz="2000" dirty="0"/>
              <a:t>. Они не соотносительны со словами знаменательных частей речи. Это внутренне нечленимые слова, состоящие обычно из одного - трех звуков (</a:t>
            </a:r>
            <a:r>
              <a:rPr lang="ru-RU" sz="2000" i="1" dirty="0"/>
              <a:t>а, о, э, ох, ах, на, но, увы, ого и др.)</a:t>
            </a:r>
            <a:r>
              <a:rPr lang="ru-RU" sz="2000" dirty="0"/>
              <a:t>. К ним примыкают и междометия типа </a:t>
            </a:r>
            <a:r>
              <a:rPr lang="ru-RU" sz="2000" i="1" dirty="0"/>
              <a:t>ой-ой-ой, но-но, ай-ай-ай.</a:t>
            </a:r>
            <a:endParaRPr lang="ru-RU" sz="2000" dirty="0"/>
          </a:p>
          <a:p>
            <a:r>
              <a:rPr lang="ru-RU" sz="2000" dirty="0"/>
              <a:t> </a:t>
            </a:r>
          </a:p>
          <a:p>
            <a:r>
              <a:rPr lang="ru-RU" sz="2000" b="1" dirty="0"/>
              <a:t>производные</a:t>
            </a:r>
            <a:r>
              <a:rPr lang="ru-RU" sz="2000" dirty="0"/>
              <a:t>, утратившие знаменательность (</a:t>
            </a:r>
            <a:r>
              <a:rPr lang="ru-RU" sz="2000" i="1" dirty="0"/>
              <a:t>батюшки, матушки, беда, страсть, дудки, господи и др.). </a:t>
            </a:r>
            <a:r>
              <a:rPr lang="ru-RU" sz="2000" dirty="0"/>
              <a:t>Они в генетическом плане соотносительны со словами знаменательных частей речи:</a:t>
            </a:r>
          </a:p>
          <a:p>
            <a:r>
              <a:rPr lang="ru-RU" sz="2000" dirty="0"/>
              <a:t>· с глагольными формами (</a:t>
            </a:r>
            <a:r>
              <a:rPr lang="ru-RU" sz="2000" i="1" dirty="0"/>
              <a:t>подумаешь!; здравствуйте!; брось! и др.);</a:t>
            </a:r>
            <a:endParaRPr lang="ru-RU" sz="2000" dirty="0"/>
          </a:p>
          <a:p>
            <a:r>
              <a:rPr lang="ru-RU" sz="2000" dirty="0"/>
              <a:t>· с именами существительными (</a:t>
            </a:r>
            <a:r>
              <a:rPr lang="ru-RU" sz="2000" i="1" dirty="0"/>
              <a:t>дудки!; батюшки!; господи! и др.);</a:t>
            </a:r>
            <a:endParaRPr lang="ru-RU" sz="2000" dirty="0"/>
          </a:p>
          <a:p>
            <a:r>
              <a:rPr lang="ru-RU" sz="2000" dirty="0"/>
              <a:t>· с сочетаниями слов (</a:t>
            </a:r>
            <a:r>
              <a:rPr lang="ru-RU" sz="2000" i="1" dirty="0"/>
              <a:t>боже мой!; матушки мои!; вот тебе на!; вот тебе раз! и др.).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90894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9164" y="764704"/>
            <a:ext cx="8280920" cy="281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/>
              <a:t>Междометия могут служить производящей основой для образования глаголов (</a:t>
            </a:r>
            <a:r>
              <a:rPr lang="ru-RU" sz="2000" i="1" dirty="0"/>
              <a:t>ахать, охать, хихикать, квакать, шикать, мяукать и др.).</a:t>
            </a:r>
            <a:endParaRPr lang="ru-RU" sz="2000" dirty="0"/>
          </a:p>
          <a:p>
            <a:pPr>
              <a:lnSpc>
                <a:spcPct val="150000"/>
              </a:lnSpc>
            </a:pPr>
            <a:r>
              <a:rPr lang="ru-RU" sz="2000" dirty="0"/>
              <a:t>В класс междометий входит также группа неизменяемых слов, произведенных от глаголов и выражающих краткое и внезапное действие (</a:t>
            </a:r>
            <a:r>
              <a:rPr lang="ru-RU" sz="2000" i="1" dirty="0"/>
              <a:t>бац, бах, глядь, шасть, прыг, толки др.)</a:t>
            </a:r>
            <a:r>
              <a:rPr lang="ru-RU" sz="2000" dirty="0"/>
              <a:t>; такие слова называются глагольными междометиями или междометными формами глаголов.</a:t>
            </a:r>
          </a:p>
        </p:txBody>
      </p:sp>
    </p:spTree>
    <p:extLst>
      <p:ext uri="{BB962C8B-B14F-4D97-AF65-F5344CB8AC3E}">
        <p14:creationId xmlns:p14="http://schemas.microsoft.com/office/powerpoint/2010/main" val="76292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 составе предложения междометие выполняет разнообразные синтаксические функции.</a:t>
            </a:r>
          </a:p>
          <a:p>
            <a:pPr marL="342900" indent="-342900">
              <a:buAutoNum type="arabicPeriod"/>
            </a:pPr>
            <a:r>
              <a:rPr lang="ru-RU" sz="2000" dirty="0"/>
              <a:t>В условиях контекста междометие может занимать позицию относительно </a:t>
            </a:r>
            <a:r>
              <a:rPr lang="ru-RU" sz="2000" u="sng" dirty="0"/>
              <a:t>самостоятельного высказывания </a:t>
            </a:r>
            <a:r>
              <a:rPr lang="ru-RU" sz="2000" dirty="0"/>
              <a:t>(так называемые междометные предложения: </a:t>
            </a:r>
            <a:r>
              <a:rPr lang="ru-RU" sz="2000" i="1" dirty="0"/>
              <a:t>"Ай!"</a:t>
            </a:r>
            <a:r>
              <a:rPr lang="ru-RU" sz="2000" dirty="0"/>
              <a:t> - "Что такое?" - "Ушибся").</a:t>
            </a:r>
          </a:p>
          <a:p>
            <a:pPr marL="342900" indent="-342900">
              <a:buAutoNum type="arabicPeriod"/>
            </a:pPr>
            <a:endParaRPr lang="ru-RU" sz="2000" dirty="0"/>
          </a:p>
          <a:p>
            <a:r>
              <a:rPr lang="ru-RU" sz="2000" dirty="0"/>
              <a:t>2. Междометие вводится в предложение </a:t>
            </a:r>
            <a:r>
              <a:rPr lang="ru-RU" sz="2000" u="sng" dirty="0"/>
              <a:t>для придания ему определенной экспрессивной или эмоциональной окраски </a:t>
            </a:r>
            <a:r>
              <a:rPr lang="ru-RU" sz="2000" dirty="0"/>
              <a:t>(Мы опоздали, </a:t>
            </a:r>
            <a:r>
              <a:rPr lang="ru-RU" sz="2000" i="1" dirty="0"/>
              <a:t>увы.)</a:t>
            </a:r>
          </a:p>
          <a:p>
            <a:endParaRPr lang="ru-RU" sz="2000" dirty="0"/>
          </a:p>
          <a:p>
            <a:r>
              <a:rPr lang="ru-RU" sz="2000" dirty="0"/>
              <a:t>3. Междометие может </a:t>
            </a:r>
            <a:r>
              <a:rPr lang="ru-RU" sz="2000" u="sng" dirty="0"/>
              <a:t>примыкать к частице или наречию и эмоционально оформлять один из членов предложения </a:t>
            </a:r>
            <a:r>
              <a:rPr lang="ru-RU" sz="2000" dirty="0"/>
              <a:t>(Ему с ней </a:t>
            </a:r>
            <a:r>
              <a:rPr lang="ru-RU" sz="2000" b="1" i="1" dirty="0"/>
              <a:t>ой </a:t>
            </a:r>
            <a:r>
              <a:rPr lang="ru-RU" sz="2000" dirty="0"/>
              <a:t>нелегко. Мальчик он </a:t>
            </a:r>
            <a:r>
              <a:rPr lang="ru-RU" sz="2000" i="1" dirty="0"/>
              <a:t>ух </a:t>
            </a:r>
            <a:r>
              <a:rPr lang="ru-RU" sz="2000" dirty="0"/>
              <a:t>какой способный).</a:t>
            </a:r>
          </a:p>
          <a:p>
            <a:endParaRPr lang="ru-RU" sz="2000" dirty="0"/>
          </a:p>
          <a:p>
            <a:r>
              <a:rPr lang="ru-RU" sz="2000" dirty="0"/>
              <a:t>4. Междометия (</a:t>
            </a:r>
            <a:r>
              <a:rPr lang="ru-RU" sz="2000" i="1" dirty="0"/>
              <a:t>ах, ох, ух, аи, да)</a:t>
            </a:r>
            <a:r>
              <a:rPr lang="ru-RU" sz="2000" u="sng" dirty="0"/>
              <a:t> могут служить одним из компонентов фразеологизированной структурной схемы предложения </a:t>
            </a:r>
            <a:r>
              <a:rPr lang="ru-RU" sz="2000" dirty="0"/>
              <a:t>(</a:t>
            </a:r>
            <a:r>
              <a:rPr lang="ru-RU" sz="2000" i="1" dirty="0"/>
              <a:t>Ох</a:t>
            </a:r>
            <a:r>
              <a:rPr lang="ru-RU" sz="2000" dirty="0"/>
              <a:t> уж эти родственнички!; </a:t>
            </a:r>
            <a:r>
              <a:rPr lang="ru-RU" sz="2000" i="1" dirty="0"/>
              <a:t>Ах</a:t>
            </a:r>
            <a:r>
              <a:rPr lang="ru-RU" sz="2000" dirty="0"/>
              <a:t> она змея!; </a:t>
            </a:r>
            <a:r>
              <a:rPr lang="ru-RU" sz="2000" i="1" dirty="0"/>
              <a:t>Ай</a:t>
            </a:r>
            <a:r>
              <a:rPr lang="ru-RU" sz="2000" dirty="0"/>
              <a:t> да мед!).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4412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994" y="476672"/>
            <a:ext cx="85689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5. Глагольные междометия выступают </a:t>
            </a:r>
            <a:r>
              <a:rPr lang="ru-RU" sz="2000" u="sng" dirty="0"/>
              <a:t>в функции сказуемого </a:t>
            </a:r>
            <a:r>
              <a:rPr lang="ru-RU" sz="2000" dirty="0"/>
              <a:t>(Он </a:t>
            </a:r>
            <a:r>
              <a:rPr lang="ru-RU" sz="2000" i="1" dirty="0"/>
              <a:t>прыг</a:t>
            </a:r>
            <a:r>
              <a:rPr lang="ru-RU" sz="2000" dirty="0"/>
              <a:t> в окно) и в функции интонационно обособленного экспрессивного элемента, вносящего значение внезапности в ту часть предложения, которой глагольное междометие предшествует (Никто его не ждал, а он - </a:t>
            </a:r>
            <a:r>
              <a:rPr lang="ru-RU" sz="2000" i="1" dirty="0"/>
              <a:t>хлоп</a:t>
            </a:r>
            <a:r>
              <a:rPr lang="ru-RU" sz="2000" dirty="0"/>
              <a:t> – является).</a:t>
            </a:r>
          </a:p>
          <a:p>
            <a:endParaRPr lang="ru-RU" sz="2000" dirty="0"/>
          </a:p>
          <a:p>
            <a:r>
              <a:rPr lang="ru-RU" sz="2000" dirty="0"/>
              <a:t>6. Междометия в современном русском языке часто субстантивируются, и в этом качестве они выступают в предложении </a:t>
            </a:r>
            <a:r>
              <a:rPr lang="ru-RU" sz="2000" u="sng" dirty="0"/>
              <a:t>в роли подлежащего </a:t>
            </a:r>
            <a:r>
              <a:rPr lang="ru-RU" sz="2000" dirty="0"/>
              <a:t>или дополнения (Многоголосое </a:t>
            </a:r>
            <a:r>
              <a:rPr lang="ru-RU" sz="2000" i="1" dirty="0"/>
              <a:t>браво</a:t>
            </a:r>
            <a:r>
              <a:rPr lang="ru-RU" sz="2000" dirty="0"/>
              <a:t> пронеслось по трибунам стадиона. Этим раскатистым </a:t>
            </a:r>
            <a:r>
              <a:rPr lang="ru-RU" sz="2000" i="1" dirty="0"/>
              <a:t>"ха-ха-ха"</a:t>
            </a:r>
            <a:r>
              <a:rPr lang="ru-RU" sz="2000" dirty="0"/>
              <a:t> завершилась их встреча.).</a:t>
            </a:r>
          </a:p>
        </p:txBody>
      </p:sp>
    </p:spTree>
    <p:extLst>
      <p:ext uri="{BB962C8B-B14F-4D97-AF65-F5344CB8AC3E}">
        <p14:creationId xmlns:p14="http://schemas.microsoft.com/office/powerpoint/2010/main" val="2951601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85689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/>
              <a:t>Звукоподражательные слова</a:t>
            </a:r>
            <a:r>
              <a:rPr lang="ru-RU" dirty="0"/>
              <a:t> </a:t>
            </a:r>
            <a:r>
              <a:rPr lang="ru-RU" sz="2000" dirty="0"/>
              <a:t>являются подражаниями звукам живой или неживой природы.</a:t>
            </a:r>
          </a:p>
          <a:p>
            <a:pPr>
              <a:lnSpc>
                <a:spcPct val="150000"/>
              </a:lnSpc>
            </a:pPr>
            <a:r>
              <a:rPr lang="ru-RU" sz="2000" dirty="0"/>
              <a:t>В отличие от междометий они </a:t>
            </a:r>
            <a:r>
              <a:rPr lang="ru-RU" sz="2000" u="sng" dirty="0"/>
              <a:t>не выражают эмоций или побуждений, и представляют собой воспроизведение фонетическими средствами данного языка разного рода звучаний </a:t>
            </a:r>
            <a:r>
              <a:rPr lang="ru-RU" sz="2000" dirty="0"/>
              <a:t>(криков животных, птиц, разнообразных шумов, сопровождающих те или иные явления природы (</a:t>
            </a:r>
            <a:r>
              <a:rPr lang="ru-RU" sz="2000" i="1" dirty="0"/>
              <a:t>мяу, хрю-хрю, ква-ква, кап-кап, бац и др.).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151580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28179"/>
            <a:ext cx="84249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/>
              <a:t>При определении группы звукоподражаний по значению учитывается, какие звуки имитирует слово:</a:t>
            </a:r>
          </a:p>
          <a:p>
            <a:pPr>
              <a:lnSpc>
                <a:spcPct val="150000"/>
              </a:lnSpc>
            </a:pPr>
            <a:r>
              <a:rPr lang="ru-RU" sz="2000" dirty="0"/>
              <a:t>· звуки, издаваемые людьми (</a:t>
            </a:r>
            <a:r>
              <a:rPr lang="ru-RU" sz="2000" i="1" dirty="0"/>
              <a:t>кхе-кхе, хи-хи-хи, ха-ха-ха, ку-ку и др.);</a:t>
            </a:r>
            <a:endParaRPr lang="ru-RU" sz="2000" dirty="0"/>
          </a:p>
          <a:p>
            <a:pPr>
              <a:lnSpc>
                <a:spcPct val="150000"/>
              </a:lnSpc>
            </a:pPr>
            <a:r>
              <a:rPr lang="ru-RU" sz="2000" dirty="0"/>
              <a:t>· звуки, издаваемые животными (</a:t>
            </a:r>
            <a:r>
              <a:rPr lang="ru-RU" sz="2000" i="1" dirty="0"/>
              <a:t>мяу-мяу, кря-кря, хрю-хрю);</a:t>
            </a:r>
            <a:endParaRPr lang="ru-RU" sz="2000" dirty="0"/>
          </a:p>
          <a:p>
            <a:pPr>
              <a:lnSpc>
                <a:spcPct val="150000"/>
              </a:lnSpc>
            </a:pPr>
            <a:r>
              <a:rPr lang="ru-RU" sz="2000" dirty="0"/>
              <a:t>· звуки, издаваемые предметами неживой природы (</a:t>
            </a:r>
            <a:r>
              <a:rPr lang="ru-RU" sz="2000" i="1" dirty="0"/>
              <a:t>бом, бам, динь, у-у-у-у, тик-так и др.).</a:t>
            </a:r>
          </a:p>
          <a:p>
            <a:pPr>
              <a:lnSpc>
                <a:spcPct val="150000"/>
              </a:lnSpc>
            </a:pPr>
            <a:endParaRPr lang="ru-RU" sz="2000" dirty="0"/>
          </a:p>
          <a:p>
            <a:pPr>
              <a:lnSpc>
                <a:spcPct val="150000"/>
              </a:lnSpc>
            </a:pPr>
            <a:r>
              <a:rPr lang="ru-RU" sz="2000" dirty="0"/>
              <a:t>Звукоподражания по структуре морфологически нечленимы и не имеют форм словоизменения.</a:t>
            </a:r>
          </a:p>
        </p:txBody>
      </p:sp>
    </p:spTree>
    <p:extLst>
      <p:ext uri="{BB962C8B-B14F-4D97-AF65-F5344CB8AC3E}">
        <p14:creationId xmlns:p14="http://schemas.microsoft.com/office/powerpoint/2010/main" val="6582966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56</TotalTime>
  <Words>1336</Words>
  <Application>Microsoft Office PowerPoint</Application>
  <PresentationFormat>Экран (4:3)</PresentationFormat>
  <Paragraphs>73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Century Gothic</vt:lpstr>
      <vt:lpstr>Verdana</vt:lpstr>
      <vt:lpstr>Wingdings 2</vt:lpstr>
      <vt:lpstr>Яркая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iprudenko@mail.ru</cp:lastModifiedBy>
  <cp:revision>8</cp:revision>
  <dcterms:created xsi:type="dcterms:W3CDTF">2020-04-12T07:28:06Z</dcterms:created>
  <dcterms:modified xsi:type="dcterms:W3CDTF">2022-05-02T10:38:04Z</dcterms:modified>
</cp:coreProperties>
</file>