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94" r:id="rId3"/>
    <p:sldId id="278" r:id="rId4"/>
    <p:sldId id="290" r:id="rId5"/>
    <p:sldId id="289" r:id="rId6"/>
    <p:sldId id="315" r:id="rId7"/>
    <p:sldId id="282" r:id="rId8"/>
    <p:sldId id="283" r:id="rId9"/>
    <p:sldId id="288" r:id="rId10"/>
    <p:sldId id="281" r:id="rId11"/>
    <p:sldId id="280" r:id="rId12"/>
    <p:sldId id="291" r:id="rId13"/>
    <p:sldId id="259" r:id="rId14"/>
    <p:sldId id="262" r:id="rId15"/>
    <p:sldId id="292" r:id="rId16"/>
    <p:sldId id="293" r:id="rId17"/>
    <p:sldId id="295" r:id="rId18"/>
    <p:sldId id="264" r:id="rId19"/>
    <p:sldId id="296" r:id="rId20"/>
    <p:sldId id="297" r:id="rId21"/>
    <p:sldId id="300" r:id="rId22"/>
    <p:sldId id="301" r:id="rId23"/>
    <p:sldId id="265" r:id="rId24"/>
    <p:sldId id="302" r:id="rId25"/>
    <p:sldId id="303" r:id="rId26"/>
    <p:sldId id="306" r:id="rId27"/>
    <p:sldId id="308" r:id="rId28"/>
    <p:sldId id="266" r:id="rId29"/>
    <p:sldId id="274" r:id="rId30"/>
    <p:sldId id="268" r:id="rId31"/>
    <p:sldId id="269" r:id="rId32"/>
    <p:sldId id="270" r:id="rId33"/>
    <p:sldId id="307" r:id="rId34"/>
    <p:sldId id="271" r:id="rId35"/>
    <p:sldId id="313" r:id="rId36"/>
    <p:sldId id="312" r:id="rId37"/>
    <p:sldId id="287" r:id="rId38"/>
    <p:sldId id="276" r:id="rId39"/>
    <p:sldId id="279" r:id="rId40"/>
    <p:sldId id="285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924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1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730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0695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898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753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728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451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05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422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551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384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314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174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422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265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33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94E7C53D-18AB-446A-9DEC-30397BF6DE3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D09F8772-4F9D-4E7C-B555-2BC7325CD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9417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chemeClr val="bg1">
                <a:tint val="98000"/>
                <a:satMod val="130000"/>
                <a:shade val="90000"/>
                <a:lumMod val="103000"/>
              </a:schemeClr>
            </a:gs>
            <a:gs pos="36000">
              <a:schemeClr val="accent1">
                <a:lumMod val="40000"/>
                <a:lumOff val="60000"/>
              </a:schemeClr>
            </a:gs>
            <a:gs pos="2000">
              <a:srgbClr val="262626"/>
            </a:gs>
            <a:gs pos="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dirty="0" smtClean="0"/>
              <a:t>          </a:t>
            </a:r>
            <a:r>
              <a:rPr lang="ru-RU" sz="8000" dirty="0" smtClean="0"/>
              <a:t>Святейший Патриарх</a:t>
            </a:r>
            <a:br>
              <a:rPr lang="ru-RU" sz="8000" dirty="0" smtClean="0"/>
            </a:br>
            <a:r>
              <a:rPr lang="ru-RU" sz="8000" dirty="0" smtClean="0"/>
              <a:t>                                 Пимен</a:t>
            </a:r>
            <a:endParaRPr lang="ru-RU" sz="8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2800" dirty="0" smtClean="0">
              <a:latin typeface="+mj-lt"/>
            </a:endParaRPr>
          </a:p>
          <a:p>
            <a:r>
              <a:rPr lang="ru-RU" sz="2800" dirty="0">
                <a:latin typeface="+mj-lt"/>
              </a:rPr>
              <a:t> </a:t>
            </a:r>
            <a:r>
              <a:rPr lang="ru-RU" sz="2800" dirty="0" smtClean="0">
                <a:latin typeface="+mj-lt"/>
              </a:rPr>
              <a:t>                                                      К 50-летию со дня интронизации</a:t>
            </a:r>
            <a:endParaRPr lang="ru-RU" sz="2800" dirty="0">
              <a:latin typeface="+mj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048000" y="3694113"/>
            <a:ext cx="9144000" cy="75406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4" y="124690"/>
            <a:ext cx="2274005" cy="313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8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4265" y="110837"/>
            <a:ext cx="7723470" cy="58732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9" y="1690688"/>
            <a:ext cx="3813797" cy="49812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745" y="1770170"/>
            <a:ext cx="3744525" cy="4949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4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/>
              <a:t>Самые крупные фабрики Богородского уезда размещались, однако, не в </a:t>
            </a:r>
            <a:r>
              <a:rPr lang="ru-RU" sz="2700" dirty="0" err="1"/>
              <a:t>в</a:t>
            </a:r>
            <a:r>
              <a:rPr lang="ru-RU" sz="2700" dirty="0"/>
              <a:t> самом городе, а в пригороде с названием Глухово.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Это </a:t>
            </a:r>
            <a:r>
              <a:rPr lang="ru-RU" sz="2700" dirty="0"/>
              <a:t>знаменитая Компания </a:t>
            </a:r>
            <a:r>
              <a:rPr lang="ru-RU" sz="2700" dirty="0" err="1"/>
              <a:t>Богородско-Глуховской</a:t>
            </a:r>
            <a:r>
              <a:rPr lang="ru-RU" sz="2700" dirty="0"/>
              <a:t> мануфактуры, основанная в 1842 году Захаром </a:t>
            </a:r>
            <a:r>
              <a:rPr lang="ru-RU" sz="2700" dirty="0" err="1"/>
              <a:t>Саввичем</a:t>
            </a:r>
            <a:r>
              <a:rPr lang="ru-RU" sz="2700" dirty="0"/>
              <a:t> Морозовым.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0722" y="1690688"/>
            <a:ext cx="6189117" cy="430833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319839" y="1690688"/>
            <a:ext cx="5664343" cy="5167312"/>
          </a:xfrm>
        </p:spPr>
        <p:txBody>
          <a:bodyPr>
            <a:normAutofit fontScale="47500" lnSpcReduction="20000"/>
          </a:bodyPr>
          <a:lstStyle/>
          <a:p>
            <a:r>
              <a:rPr lang="ru-RU" sz="4400" dirty="0" smtClean="0">
                <a:latin typeface="+mj-lt"/>
              </a:rPr>
              <a:t>Как </a:t>
            </a:r>
            <a:r>
              <a:rPr lang="ru-RU" sz="4400" dirty="0">
                <a:latin typeface="+mj-lt"/>
              </a:rPr>
              <a:t>нам известно, на </a:t>
            </a:r>
            <a:r>
              <a:rPr lang="ru-RU" sz="4400" dirty="0" err="1">
                <a:latin typeface="+mj-lt"/>
              </a:rPr>
              <a:t>Глуховской</a:t>
            </a:r>
            <a:r>
              <a:rPr lang="ru-RU" sz="4400" dirty="0">
                <a:latin typeface="+mj-lt"/>
              </a:rPr>
              <a:t> фабрике Арсения Морозова механиком работал Михаил </a:t>
            </a:r>
            <a:r>
              <a:rPr lang="ru-RU" sz="4400" dirty="0" err="1">
                <a:latin typeface="+mj-lt"/>
              </a:rPr>
              <a:t>Карпович</a:t>
            </a:r>
            <a:r>
              <a:rPr lang="ru-RU" sz="4400" dirty="0">
                <a:latin typeface="+mj-lt"/>
              </a:rPr>
              <a:t> Извеков – отец Святейшего Патриарха Пимена</a:t>
            </a:r>
            <a:r>
              <a:rPr lang="ru-RU" sz="4400" dirty="0" smtClean="0">
                <a:latin typeface="+mj-lt"/>
              </a:rPr>
              <a:t>.</a:t>
            </a:r>
          </a:p>
          <a:p>
            <a:endParaRPr lang="ru-RU" sz="3600" dirty="0" smtClean="0">
              <a:latin typeface="+mj-lt"/>
            </a:endParaRPr>
          </a:p>
          <a:p>
            <a:pPr marL="0" indent="0">
              <a:buNone/>
            </a:pPr>
            <a:r>
              <a:rPr lang="ru-RU" sz="4200" dirty="0" smtClean="0">
                <a:latin typeface="+mj-lt"/>
              </a:rPr>
              <a:t>Невольно </a:t>
            </a:r>
            <a:r>
              <a:rPr lang="ru-RU" sz="4200" dirty="0">
                <a:latin typeface="+mj-lt"/>
              </a:rPr>
              <a:t>вспоминаются строки Сергея Извекова, в которых отразились воспоминания его </a:t>
            </a:r>
            <a:r>
              <a:rPr lang="ru-RU" sz="4200" dirty="0" smtClean="0">
                <a:latin typeface="+mj-lt"/>
              </a:rPr>
              <a:t>детства:</a:t>
            </a:r>
            <a:endParaRPr lang="ru-RU" sz="3300" dirty="0">
              <a:latin typeface="+mj-lt"/>
            </a:endParaRPr>
          </a:p>
          <a:p>
            <a:pPr marL="0" indent="0">
              <a:buNone/>
            </a:pPr>
            <a:r>
              <a:rPr lang="ru-RU" sz="4400" dirty="0" smtClean="0">
                <a:latin typeface="+mj-lt"/>
              </a:rPr>
              <a:t>Распускалась </a:t>
            </a:r>
            <a:r>
              <a:rPr lang="ru-RU" sz="4400" dirty="0">
                <a:latin typeface="+mj-lt"/>
              </a:rPr>
              <a:t>сирень величаво</a:t>
            </a:r>
          </a:p>
          <a:p>
            <a:pPr marL="0" indent="0">
              <a:buNone/>
            </a:pPr>
            <a:r>
              <a:rPr lang="ru-RU" sz="4400" dirty="0" smtClean="0">
                <a:latin typeface="+mj-lt"/>
              </a:rPr>
              <a:t>Там</a:t>
            </a:r>
            <a:r>
              <a:rPr lang="ru-RU" sz="4400" dirty="0">
                <a:latin typeface="+mj-lt"/>
              </a:rPr>
              <a:t>, где детство моё протекло,</a:t>
            </a:r>
          </a:p>
          <a:p>
            <a:pPr marL="0" indent="0">
              <a:buNone/>
            </a:pPr>
            <a:r>
              <a:rPr lang="ru-RU" sz="4400" dirty="0" smtClean="0">
                <a:latin typeface="+mj-lt"/>
              </a:rPr>
              <a:t>Над </a:t>
            </a:r>
            <a:r>
              <a:rPr lang="ru-RU" sz="4400" dirty="0">
                <a:latin typeface="+mj-lt"/>
              </a:rPr>
              <a:t>красавицей </a:t>
            </a:r>
            <a:r>
              <a:rPr lang="ru-RU" sz="4400" dirty="0" err="1">
                <a:latin typeface="+mj-lt"/>
              </a:rPr>
              <a:t>Клязьмой</a:t>
            </a:r>
            <a:r>
              <a:rPr lang="ru-RU" sz="4400" dirty="0">
                <a:latin typeface="+mj-lt"/>
              </a:rPr>
              <a:t> рекой,</a:t>
            </a:r>
          </a:p>
          <a:p>
            <a:pPr marL="0" indent="0">
              <a:buNone/>
            </a:pPr>
            <a:r>
              <a:rPr lang="ru-RU" sz="4400" dirty="0">
                <a:latin typeface="+mj-lt"/>
              </a:rPr>
              <a:t>Золотая луна выплывала,</a:t>
            </a:r>
          </a:p>
          <a:p>
            <a:pPr marL="0" indent="0">
              <a:buNone/>
            </a:pPr>
            <a:r>
              <a:rPr lang="ru-RU" sz="4400" dirty="0">
                <a:latin typeface="+mj-lt"/>
              </a:rPr>
              <a:t>Освящала весенний покой.</a:t>
            </a:r>
          </a:p>
          <a:p>
            <a:pPr marL="0" indent="0">
              <a:buNone/>
            </a:pPr>
            <a:r>
              <a:rPr lang="ru-RU" sz="4400" dirty="0">
                <a:latin typeface="+mj-lt"/>
              </a:rPr>
              <a:t>                        </a:t>
            </a:r>
            <a:r>
              <a:rPr lang="ru-RU" sz="4400" dirty="0" smtClean="0">
                <a:latin typeface="+mj-lt"/>
              </a:rPr>
              <a:t> </a:t>
            </a:r>
            <a:r>
              <a:rPr lang="ru-RU" sz="4400" dirty="0">
                <a:latin typeface="+mj-lt"/>
              </a:rPr>
              <a:t>Это Глухово, нежно-прекрасное,</a:t>
            </a:r>
          </a:p>
          <a:p>
            <a:pPr marL="0" indent="0">
              <a:buNone/>
            </a:pPr>
            <a:r>
              <a:rPr lang="ru-RU" sz="4400" dirty="0">
                <a:latin typeface="+mj-lt"/>
              </a:rPr>
              <a:t> </a:t>
            </a:r>
            <a:r>
              <a:rPr lang="ru-RU" sz="4400" dirty="0" smtClean="0">
                <a:latin typeface="+mj-lt"/>
              </a:rPr>
              <a:t>                         Где </a:t>
            </a:r>
            <a:r>
              <a:rPr lang="ru-RU" sz="4400" dirty="0">
                <a:latin typeface="+mj-lt"/>
              </a:rPr>
              <a:t>родилось желание властное,</a:t>
            </a:r>
          </a:p>
          <a:p>
            <a:pPr marL="0" indent="0">
              <a:buNone/>
            </a:pPr>
            <a:r>
              <a:rPr lang="ru-RU" sz="4400" dirty="0" smtClean="0">
                <a:latin typeface="+mj-lt"/>
              </a:rPr>
              <a:t>                         Что </a:t>
            </a:r>
            <a:r>
              <a:rPr lang="ru-RU" sz="4400" dirty="0">
                <a:latin typeface="+mj-lt"/>
              </a:rPr>
              <a:t>ко храму меня привлекло…</a:t>
            </a:r>
          </a:p>
          <a:p>
            <a:pPr marL="0" indent="0">
              <a:buNone/>
            </a:pP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136092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319840" y="365125"/>
            <a:ext cx="5470378" cy="622190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100" dirty="0">
                <a:latin typeface="+mj-lt"/>
              </a:rPr>
              <a:t>В селе Глухово начали строить деревянный храм, который освятили во имя Святой Живоначальной Троицы.</a:t>
            </a:r>
          </a:p>
          <a:p>
            <a:pPr marL="0" indent="0">
              <a:buNone/>
            </a:pPr>
            <a:r>
              <a:rPr lang="ru-RU" sz="3100" dirty="0">
                <a:latin typeface="+mj-lt"/>
              </a:rPr>
              <a:t> Близлежащая местность стала называться Троицкой слободой.</a:t>
            </a:r>
          </a:p>
          <a:p>
            <a:pPr marL="0" indent="0">
              <a:buNone/>
            </a:pPr>
            <a:r>
              <a:rPr lang="ru-RU" sz="3100" dirty="0">
                <a:latin typeface="+mj-lt"/>
              </a:rPr>
              <a:t>Дом Извековых находился недалеко от храма в местечке под названием «стройка</a:t>
            </a:r>
            <a:r>
              <a:rPr lang="ru-RU" sz="3100" dirty="0" smtClean="0">
                <a:latin typeface="+mj-lt"/>
              </a:rPr>
              <a:t>». </a:t>
            </a:r>
            <a:r>
              <a:rPr lang="ru-RU" sz="3100" dirty="0">
                <a:latin typeface="+mj-lt"/>
              </a:rPr>
              <a:t>Сюда привезли младенца, который родился в семье Михаила </a:t>
            </a:r>
            <a:r>
              <a:rPr lang="ru-RU" sz="3100" dirty="0" err="1">
                <a:latin typeface="+mj-lt"/>
              </a:rPr>
              <a:t>Карповича</a:t>
            </a:r>
            <a:r>
              <a:rPr lang="ru-RU" sz="3100" dirty="0">
                <a:latin typeface="+mj-lt"/>
              </a:rPr>
              <a:t> и Пелагеи Афанасьевны Извековых 23(10) июля 1910 года в селе </a:t>
            </a:r>
            <a:r>
              <a:rPr lang="ru-RU" sz="3100" dirty="0" err="1">
                <a:latin typeface="+mj-lt"/>
              </a:rPr>
              <a:t>Кобылино</a:t>
            </a:r>
            <a:r>
              <a:rPr lang="ru-RU" sz="3100" dirty="0">
                <a:latin typeface="+mj-lt"/>
              </a:rPr>
              <a:t> </a:t>
            </a:r>
            <a:r>
              <a:rPr lang="ru-RU" sz="3100" dirty="0" err="1">
                <a:latin typeface="+mj-lt"/>
              </a:rPr>
              <a:t>Малоярославецкого</a:t>
            </a:r>
            <a:r>
              <a:rPr lang="ru-RU" sz="3100" dirty="0">
                <a:latin typeface="+mj-lt"/>
              </a:rPr>
              <a:t>  уезда Калужской губернии, в родовом доме отца. </a:t>
            </a:r>
          </a:p>
          <a:p>
            <a:pPr marL="0" indent="0">
              <a:buNone/>
            </a:pPr>
            <a:r>
              <a:rPr lang="ru-RU" sz="3100" dirty="0">
                <a:latin typeface="+mj-lt"/>
              </a:rPr>
              <a:t>28 июля 1910года  в Троицком храме села Глухово состоялись крестины. Новорождённому младенцу было дано имя в честь преподобного Сергия, игумена и чудотворца Радонежского, великого печальника и заступника Земли Русской. 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31" y="240720"/>
            <a:ext cx="5965969" cy="3481118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442636" y="3386354"/>
            <a:ext cx="3767655" cy="320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17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/>
          </a:bodyPr>
          <a:lstStyle/>
          <a:p>
            <a:r>
              <a:rPr lang="ru-RU" sz="3200" dirty="0"/>
              <a:t>Ц</a:t>
            </a:r>
            <a:r>
              <a:rPr lang="ru-RU" sz="3200" dirty="0" smtClean="0"/>
              <a:t>ерковь Троицы Живоначальной в Глухово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319840" y="1427018"/>
            <a:ext cx="5033960" cy="47499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+mj-lt"/>
              </a:rPr>
              <a:t>За рекой средь душистой берёзы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Деревянный, зелёный, как лист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Храм стоял (мои детские грёзы) –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Купол бел и, как облако, чист.</a:t>
            </a:r>
          </a:p>
          <a:p>
            <a:pPr marL="0" indent="0">
              <a:buNone/>
            </a:pPr>
            <a:endParaRPr lang="ru-RU" sz="2400" dirty="0" smtClean="0">
              <a:latin typeface="+mj-lt"/>
            </a:endParaRPr>
          </a:p>
          <a:p>
            <a:pPr marL="0" indent="0">
              <a:buNone/>
            </a:pPr>
            <a:r>
              <a:rPr lang="ru-RU" sz="2400" dirty="0" smtClean="0">
                <a:latin typeface="+mj-lt"/>
              </a:rPr>
              <a:t>В </a:t>
            </a:r>
            <a:r>
              <a:rPr lang="ru-RU" sz="2400" dirty="0">
                <a:latin typeface="+mj-lt"/>
              </a:rPr>
              <a:t>этом храме я принял крещенье,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И моя драгоценная мать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Приносила меня в воскресенье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На руках, чтобы тут причащать.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55515" y="1237178"/>
            <a:ext cx="5286743" cy="448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7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r>
              <a:rPr lang="ru-RU" sz="3600" dirty="0" smtClean="0"/>
              <a:t>1924 Короленко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1197" y="917069"/>
            <a:ext cx="6062438" cy="4486203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220691" y="159082"/>
            <a:ext cx="5850112" cy="64218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 Год Сергей Извеков занимался в VI группе </a:t>
            </a:r>
            <a:r>
              <a:rPr lang="ru-RU" dirty="0" err="1">
                <a:latin typeface="+mj-lt"/>
              </a:rPr>
              <a:t>Истомкинской</a:t>
            </a:r>
            <a:r>
              <a:rPr lang="ru-RU" dirty="0">
                <a:latin typeface="+mj-lt"/>
              </a:rPr>
              <a:t> школы 1-й </a:t>
            </a:r>
            <a:r>
              <a:rPr lang="ru-RU" dirty="0" smtClean="0">
                <a:latin typeface="+mj-lt"/>
              </a:rPr>
              <a:t>ступени.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В </a:t>
            </a:r>
            <a:r>
              <a:rPr lang="ru-RU" dirty="0">
                <a:latin typeface="+mj-lt"/>
              </a:rPr>
              <a:t>1924 году его принимают сразу в 3-ю группу лучшей тогда городской средней школы 2-й ступени имени </a:t>
            </a:r>
            <a:r>
              <a:rPr lang="ru-RU" dirty="0" err="1">
                <a:latin typeface="+mj-lt"/>
              </a:rPr>
              <a:t>В.Г.Короленко</a:t>
            </a:r>
            <a:r>
              <a:rPr lang="ru-RU" dirty="0">
                <a:latin typeface="+mj-lt"/>
              </a:rPr>
              <a:t>. Школа сохранила гимназический строй и уклад, а также преподавательский состав дореволюционного времени. Здание школы было построено для Богородской гимназии в </a:t>
            </a:r>
            <a:r>
              <a:rPr lang="ru-RU" dirty="0" smtClean="0">
                <a:latin typeface="+mj-lt"/>
              </a:rPr>
              <a:t>1907-1908г.г</a:t>
            </a:r>
            <a:r>
              <a:rPr lang="ru-RU" dirty="0">
                <a:latin typeface="+mj-lt"/>
              </a:rPr>
              <a:t>. известным архитектором А. В. Кузнецовым по заказу и на средства </a:t>
            </a:r>
            <a:r>
              <a:rPr lang="ru-RU" dirty="0" err="1">
                <a:latin typeface="+mj-lt"/>
              </a:rPr>
              <a:t>С.А.Морозова</a:t>
            </a:r>
            <a:r>
              <a:rPr lang="ru-RU" dirty="0">
                <a:latin typeface="+mj-lt"/>
              </a:rPr>
              <a:t>, бывшего в то время председателем Общества по распространению среднего образования в Богородске</a:t>
            </a:r>
          </a:p>
        </p:txBody>
      </p:sp>
    </p:spTree>
    <p:extLst>
      <p:ext uri="{BB962C8B-B14F-4D97-AF65-F5344CB8AC3E}">
        <p14:creationId xmlns:p14="http://schemas.microsoft.com/office/powerpoint/2010/main" val="157018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85709" y="138544"/>
            <a:ext cx="5029200" cy="6456219"/>
          </a:xfrm>
        </p:spPr>
        <p:txBody>
          <a:bodyPr>
            <a:normAutofit/>
          </a:bodyPr>
          <a:lstStyle/>
          <a:p>
            <a:r>
              <a:rPr lang="ru-RU" dirty="0">
                <a:latin typeface="+mj-lt"/>
              </a:rPr>
              <a:t>Догонять сверстников не пришлось: по успеваемости он всегда был среди лучших учеников. Способного, развитого, одарённого мальчика отмечают преподаватели самых разных дисциплин.</a:t>
            </a:r>
          </a:p>
          <a:p>
            <a:r>
              <a:rPr lang="ru-RU" dirty="0">
                <a:latin typeface="+mj-lt"/>
              </a:rPr>
              <a:t>Место его было «на камчатке», на последней парте. У тогдашних педагогов было такое правило: лучших учеников сажать подальше от доски – они и оттуда разберутся во всём.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9070" y="666363"/>
            <a:ext cx="6566639" cy="516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89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16" y="365125"/>
            <a:ext cx="5024438" cy="341661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19840" y="365125"/>
            <a:ext cx="5033960" cy="6271202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latin typeface="+mj-lt"/>
              </a:rPr>
              <a:t>В праздничные и в свободные от учёбы дни Сергей – в храме. Он читает и поёт на клиросе, </a:t>
            </a:r>
            <a:r>
              <a:rPr lang="ru-RU" sz="2400" dirty="0" err="1">
                <a:latin typeface="+mj-lt"/>
              </a:rPr>
              <a:t>пономарит</a:t>
            </a:r>
            <a:r>
              <a:rPr lang="ru-RU" sz="2400" dirty="0">
                <a:latin typeface="+mj-lt"/>
              </a:rPr>
              <a:t> в </a:t>
            </a:r>
            <a:r>
              <a:rPr lang="ru-RU" sz="2400" dirty="0" smtClean="0">
                <a:latin typeface="+mj-lt"/>
              </a:rPr>
              <a:t>алтаре.</a:t>
            </a:r>
          </a:p>
          <a:p>
            <a:r>
              <a:rPr lang="ru-RU" sz="2400" dirty="0" smtClean="0">
                <a:latin typeface="+mj-lt"/>
              </a:rPr>
              <a:t>Сергея</a:t>
            </a:r>
            <a:r>
              <a:rPr lang="ru-RU" sz="2400" dirty="0">
                <a:latin typeface="+mj-lt"/>
              </a:rPr>
              <a:t>, обладавшего прекрасным голосом, приглашают сначала на клирос, а в 1923 году и в архиерейский хор Богоявленского собора города </a:t>
            </a:r>
            <a:r>
              <a:rPr lang="ru-RU" sz="2400" dirty="0" smtClean="0">
                <a:latin typeface="+mj-lt"/>
              </a:rPr>
              <a:t>Богородска.</a:t>
            </a:r>
            <a:endParaRPr lang="ru-RU" dirty="0"/>
          </a:p>
          <a:p>
            <a:r>
              <a:rPr lang="ru-RU" sz="2400" dirty="0" smtClean="0">
                <a:latin typeface="+mj-lt"/>
              </a:rPr>
              <a:t>Овладев </a:t>
            </a:r>
            <a:r>
              <a:rPr lang="ru-RU" sz="2400" dirty="0">
                <a:latin typeface="+mj-lt"/>
              </a:rPr>
              <a:t>секретами вокального и регентского искусства, он уже вскоре сам пробует силы в управлении хором своих сверстников при паломничествах по святым местам центральной России. Эти первые шаги молодого регента были во многом </a:t>
            </a:r>
            <a:r>
              <a:rPr lang="ru-RU" sz="2400" dirty="0" smtClean="0">
                <a:latin typeface="+mj-lt"/>
              </a:rPr>
              <a:t>решающими. Юноша </a:t>
            </a:r>
            <a:r>
              <a:rPr lang="ru-RU" sz="2400" dirty="0">
                <a:latin typeface="+mj-lt"/>
              </a:rPr>
              <a:t>вступал на путь, к которому всегда стремился.</a:t>
            </a:r>
          </a:p>
          <a:p>
            <a:endParaRPr lang="ru-RU" dirty="0"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194649"/>
            <a:ext cx="5075048" cy="366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18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509" y="365125"/>
            <a:ext cx="11021291" cy="1325563"/>
          </a:xfrm>
        </p:spPr>
        <p:txBody>
          <a:bodyPr/>
          <a:lstStyle/>
          <a:p>
            <a:r>
              <a:rPr lang="ru-RU" dirty="0" smtClean="0"/>
              <a:t>Часть 2. Служение.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9" y="1312105"/>
            <a:ext cx="5500255" cy="303984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98326" y="748145"/>
            <a:ext cx="4696691" cy="610985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2300" dirty="0" smtClean="0">
              <a:latin typeface="+mj-lt"/>
            </a:endParaRPr>
          </a:p>
          <a:p>
            <a:pPr marL="0" indent="0">
              <a:buNone/>
            </a:pPr>
            <a:endParaRPr lang="ru-RU" sz="2300" dirty="0" smtClean="0">
              <a:latin typeface="+mj-lt"/>
            </a:endParaRPr>
          </a:p>
          <a:p>
            <a:pPr marL="0" indent="0">
              <a:buNone/>
            </a:pPr>
            <a:r>
              <a:rPr lang="ru-RU" sz="2300" dirty="0" smtClean="0">
                <a:latin typeface="+mj-lt"/>
              </a:rPr>
              <a:t>Очевидцы </a:t>
            </a:r>
            <a:r>
              <a:rPr lang="ru-RU" sz="2300" dirty="0">
                <a:latin typeface="+mj-lt"/>
              </a:rPr>
              <a:t>рассказывали, что когда Сергей получал благословение митрополита </a:t>
            </a:r>
            <a:r>
              <a:rPr lang="ru-RU" sz="2300" dirty="0" err="1">
                <a:latin typeface="+mj-lt"/>
              </a:rPr>
              <a:t>Макария</a:t>
            </a:r>
            <a:r>
              <a:rPr lang="ru-RU" sz="2300" dirty="0">
                <a:latin typeface="+mj-lt"/>
              </a:rPr>
              <a:t> (Невского), пребывавшего на покое в </a:t>
            </a:r>
            <a:r>
              <a:rPr lang="ru-RU" sz="2300" dirty="0" err="1">
                <a:latin typeface="+mj-lt"/>
              </a:rPr>
              <a:t>Николо-Угрешском</a:t>
            </a:r>
            <a:r>
              <a:rPr lang="ru-RU" sz="2300" dirty="0">
                <a:latin typeface="+mj-lt"/>
              </a:rPr>
              <a:t> монастыре, маститый старец вдруг попросил юношу: «Помолись за меня, у тебя великий, но тяжёлый путь</a:t>
            </a:r>
            <a:r>
              <a:rPr lang="ru-RU" sz="2300" dirty="0" smtClean="0">
                <a:latin typeface="+mj-lt"/>
              </a:rPr>
              <a:t>».</a:t>
            </a:r>
          </a:p>
          <a:p>
            <a:pPr marL="0" indent="0">
              <a:buNone/>
            </a:pPr>
            <a:endParaRPr lang="ru-RU" sz="2300" dirty="0" smtClean="0">
              <a:latin typeface="+mj-lt"/>
            </a:endParaRPr>
          </a:p>
          <a:p>
            <a:pPr marL="0" indent="0">
              <a:buNone/>
            </a:pPr>
            <a:endParaRPr lang="ru-RU" sz="2300" dirty="0">
              <a:latin typeface="+mj-lt"/>
            </a:endParaRPr>
          </a:p>
          <a:p>
            <a:r>
              <a:rPr lang="ru-RU" sz="2300" dirty="0">
                <a:latin typeface="+mj-lt"/>
              </a:rPr>
              <a:t> А блаженная старица Мария Ивановна </a:t>
            </a:r>
            <a:r>
              <a:rPr lang="ru-RU" sz="2300" dirty="0" err="1">
                <a:latin typeface="+mj-lt"/>
              </a:rPr>
              <a:t>Дивеевская</a:t>
            </a:r>
            <a:r>
              <a:rPr lang="ru-RU" sz="2300" dirty="0">
                <a:latin typeface="+mj-lt"/>
              </a:rPr>
              <a:t>, отличавшаяся своей прозорливостью, и вовсе встретила Сергея как архиерея. Когда Серёжа вошёл в комнату, она вскочила и закричала: «Смотрите, смотрите, владыка к нам пришёл, владыка. Поставьте его калоши отдельно. Владыка, владыка пришёл</a:t>
            </a:r>
            <a:r>
              <a:rPr lang="ru-RU" sz="2300" dirty="0" smtClean="0">
                <a:latin typeface="+mj-lt"/>
              </a:rPr>
              <a:t>».</a:t>
            </a:r>
            <a:endParaRPr lang="ru-RU" sz="2300" dirty="0"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151" y="4040555"/>
            <a:ext cx="5402632" cy="251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80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1925год - Сретенский монастырь </a:t>
            </a:r>
            <a:r>
              <a:rPr lang="ru-RU" sz="3600" dirty="0" err="1" smtClean="0"/>
              <a:t>г.Москва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1931год -</a:t>
            </a:r>
            <a:r>
              <a:rPr lang="ru-RU" sz="3600" dirty="0" err="1" smtClean="0"/>
              <a:t>Догоромиловский</a:t>
            </a:r>
            <a:r>
              <a:rPr lang="ru-RU" sz="3600" dirty="0" smtClean="0"/>
              <a:t> Богоявленский собор </a:t>
            </a:r>
            <a:r>
              <a:rPr lang="ru-RU" sz="3600" dirty="0" err="1" smtClean="0"/>
              <a:t>г.Москва</a:t>
            </a:r>
            <a:endParaRPr lang="ru-RU" sz="36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87" y="1572809"/>
            <a:ext cx="4405321" cy="3303991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977" y="2893155"/>
            <a:ext cx="5033962" cy="368486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8449" y="1965960"/>
            <a:ext cx="5736833" cy="410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31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2386" y="1087365"/>
            <a:ext cx="6097454" cy="4367357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19840" y="365125"/>
            <a:ext cx="5033960" cy="581183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+mj-lt"/>
              </a:rPr>
              <a:t>В 1925 году после окончания школы Сергей переехал в Москву и вскоре в Сретенском монастыре принял постриг в рясофор с именем Платон. </a:t>
            </a:r>
            <a:endParaRPr lang="ru-RU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А </a:t>
            </a:r>
            <a:r>
              <a:rPr lang="ru-RU" sz="2400" dirty="0">
                <a:latin typeface="+mj-lt"/>
              </a:rPr>
              <a:t>4 октября (21 сентября) 1927 года, в день праздника Обретения мощей святителя Димитрия, митрополита Ростовского, дал обеты самоотречения, смирения и </a:t>
            </a:r>
            <a:r>
              <a:rPr lang="ru-RU" sz="2000" dirty="0" smtClean="0">
                <a:latin typeface="+mj-lt"/>
              </a:rPr>
              <a:t>послушания.</a:t>
            </a:r>
          </a:p>
          <a:p>
            <a:r>
              <a:rPr lang="ru-RU" sz="2400" dirty="0" smtClean="0">
                <a:latin typeface="+mj-lt"/>
              </a:rPr>
              <a:t>Совершавший </a:t>
            </a:r>
            <a:r>
              <a:rPr lang="ru-RU" sz="2400" dirty="0">
                <a:latin typeface="+mj-lt"/>
              </a:rPr>
              <a:t>постриг духовник скита игумен </a:t>
            </a:r>
            <a:r>
              <a:rPr lang="ru-RU" sz="2400" dirty="0" err="1">
                <a:latin typeface="+mj-lt"/>
              </a:rPr>
              <a:t>Агафодор</a:t>
            </a:r>
            <a:r>
              <a:rPr lang="ru-RU" sz="2400" dirty="0">
                <a:latin typeface="+mj-lt"/>
              </a:rPr>
              <a:t> нарек инока Пименом — в честь подвижника Египетской пустыни преподобного Пимена Великого (340—450</a:t>
            </a:r>
            <a:r>
              <a:rPr lang="ru-RU" sz="2400" dirty="0" smtClean="0">
                <a:latin typeface="+mj-lt"/>
              </a:rPr>
              <a:t>).</a:t>
            </a:r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2993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078182" y="2549237"/>
            <a:ext cx="8118762" cy="384939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АНОО «Ломоносовский лицей»</a:t>
            </a:r>
          </a:p>
          <a:p>
            <a:pPr marL="0" indent="0">
              <a:buNone/>
            </a:pPr>
            <a:r>
              <a:rPr lang="ru-RU" dirty="0" smtClean="0"/>
              <a:t>             Московская область, г. Ногинск</a:t>
            </a:r>
          </a:p>
          <a:p>
            <a:pPr marL="0" indent="0">
              <a:buNone/>
            </a:pPr>
            <a:r>
              <a:rPr lang="ru-RU" dirty="0" smtClean="0"/>
              <a:t>               </a:t>
            </a:r>
            <a:r>
              <a:rPr lang="ru-RU" dirty="0"/>
              <a:t> </a:t>
            </a:r>
            <a:r>
              <a:rPr lang="ru-RU" dirty="0" smtClean="0"/>
              <a:t>   Учитель ОРКСЭ (ОПК),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учитель начальных классов</a:t>
            </a:r>
          </a:p>
          <a:p>
            <a:pPr marL="0" indent="0">
              <a:buNone/>
            </a:pPr>
            <a:r>
              <a:rPr lang="ru-RU" dirty="0" smtClean="0"/>
              <a:t>                          Савельева А.В.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2021г.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80971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245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20000" y="1149927"/>
            <a:ext cx="10233800" cy="502703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«Мое имя «Пимен» (которое переводится как «пастырь</a:t>
            </a:r>
            <a:r>
              <a:rPr lang="ru-RU" dirty="0" smtClean="0"/>
              <a:t>»),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— говорил Святейший Патриарх, </a:t>
            </a:r>
            <a:r>
              <a:rPr lang="ru-RU" dirty="0" smtClean="0"/>
              <a:t>— </a:t>
            </a:r>
            <a:r>
              <a:rPr lang="ru-RU" dirty="0"/>
              <a:t>дано мне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Провидением</a:t>
            </a:r>
            <a:r>
              <a:rPr lang="ru-RU" dirty="0"/>
              <a:t>. Когда я размышляю о своем монашеском имени «Пимен», я всегда думаю о том, что оно обязывает меня ко многому.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Промысл </a:t>
            </a:r>
            <a:r>
              <a:rPr lang="ru-RU" dirty="0"/>
              <a:t>Божий повелел мне стать пастырем. Но если мы обратимся к Святому Евангелию, то услышим слова Христа Спасителя о том, что нужно быть не просто пастырем, а пастырем добрым, который полагает душу свою за овец своих. Именно это, несомненно, налагает на меня, как носителя этого имени, большую ответственность».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957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4236" y="365124"/>
            <a:ext cx="3494226" cy="6201931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447309" y="365124"/>
            <a:ext cx="6906491" cy="5811839"/>
          </a:xfrm>
        </p:spPr>
        <p:txBody>
          <a:bodyPr/>
          <a:lstStyle/>
          <a:p>
            <a:pPr marL="0" indent="0">
              <a:buNone/>
            </a:pPr>
            <a:endParaRPr lang="ru-RU" sz="2400" dirty="0" smtClean="0">
              <a:latin typeface="+mj-lt"/>
            </a:endParaRPr>
          </a:p>
          <a:p>
            <a:pPr marL="0" indent="0">
              <a:buNone/>
            </a:pPr>
            <a:r>
              <a:rPr lang="ru-RU" sz="2400" dirty="0" smtClean="0">
                <a:latin typeface="+mj-lt"/>
              </a:rPr>
              <a:t>К </a:t>
            </a:r>
            <a:r>
              <a:rPr lang="ru-RU" sz="2400" dirty="0">
                <a:latin typeface="+mj-lt"/>
              </a:rPr>
              <a:t>30-м годам относится и знакомство будущего Патриарха с известным художником Павлом Дмитриевичем </a:t>
            </a:r>
            <a:r>
              <a:rPr lang="ru-RU" sz="2400" dirty="0" err="1">
                <a:latin typeface="+mj-lt"/>
              </a:rPr>
              <a:t>Кориным</a:t>
            </a:r>
            <a:r>
              <a:rPr lang="ru-RU" sz="2400" dirty="0">
                <a:latin typeface="+mj-lt"/>
              </a:rPr>
              <a:t>, запечатлевшим иеромонаха Пимена в своем шедевре “Русь уходящая</a:t>
            </a:r>
            <a:r>
              <a:rPr lang="ru-RU" sz="2400" dirty="0" smtClean="0">
                <a:latin typeface="+mj-lt"/>
              </a:rPr>
              <a:t>”.</a:t>
            </a:r>
          </a:p>
          <a:p>
            <a:pPr marL="0" indent="0">
              <a:buNone/>
            </a:pPr>
            <a:endParaRPr lang="ru-RU" sz="2400" dirty="0" smtClean="0">
              <a:latin typeface="+mj-lt"/>
            </a:endParaRPr>
          </a:p>
          <a:p>
            <a:pPr marL="0" indent="0">
              <a:buNone/>
            </a:pPr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Идейным и композиционным центром всей огромной картины является триумвират Патриархов — это столпы русского Православия XX века: 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Святейшие Тихон, Сергий, Алексий, </a:t>
            </a:r>
            <a:r>
              <a:rPr lang="ru-RU" sz="2400" dirty="0" err="1">
                <a:latin typeface="+mj-lt"/>
              </a:rPr>
              <a:t>окормлявшие</a:t>
            </a:r>
            <a:r>
              <a:rPr lang="ru-RU" sz="2400" dirty="0">
                <a:latin typeface="+mj-lt"/>
              </a:rPr>
              <a:t> паству России с 1917 по 1970 год.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711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71189" y="0"/>
            <a:ext cx="10249622" cy="5744657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18655" y="5846618"/>
            <a:ext cx="11035145" cy="91440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Нужно было быть Павлом </a:t>
            </a:r>
            <a:r>
              <a:rPr lang="ru-RU" dirty="0" err="1"/>
              <a:t>Кориным</a:t>
            </a:r>
            <a:r>
              <a:rPr lang="ru-RU" dirty="0"/>
              <a:t>, чтобы в 1935 году в образе 25-лет­него иеромонаха Пимена прозреть четвертого Патриарха, поставив его фактически на передний план грандиозной многофигурной </a:t>
            </a:r>
            <a:r>
              <a:rPr lang="ru-RU" dirty="0" smtClean="0"/>
              <a:t>композиции.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237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78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война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52946"/>
            <a:ext cx="3983182" cy="5337463"/>
          </a:xfrm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361709" y="221673"/>
            <a:ext cx="5992091" cy="61687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+mj-lt"/>
              </a:rPr>
              <a:t>Война застала его студентом </a:t>
            </a:r>
            <a:r>
              <a:rPr lang="ru-RU" sz="2000" dirty="0">
                <a:latin typeface="+mj-lt"/>
              </a:rPr>
              <a:t>первого курса  Андижанского учительского </a:t>
            </a:r>
            <a:r>
              <a:rPr lang="ru-RU" sz="2000" dirty="0" smtClean="0">
                <a:latin typeface="+mj-lt"/>
              </a:rPr>
              <a:t>института.</a:t>
            </a:r>
            <a:r>
              <a:rPr lang="ru-RU" sz="2000" dirty="0">
                <a:latin typeface="+mj-lt"/>
              </a:rPr>
              <a:t> </a:t>
            </a:r>
            <a:endParaRPr lang="ru-RU" sz="2000" dirty="0" smtClean="0">
              <a:latin typeface="+mj-lt"/>
            </a:endParaRPr>
          </a:p>
          <a:p>
            <a:pPr marL="0" indent="0">
              <a:buNone/>
            </a:pPr>
            <a:r>
              <a:rPr lang="ru-RU" sz="2000" dirty="0" smtClean="0">
                <a:latin typeface="+mj-lt"/>
              </a:rPr>
              <a:t>Иеромонах </a:t>
            </a:r>
            <a:r>
              <a:rPr lang="ru-RU" sz="2000" dirty="0">
                <a:latin typeface="+mj-lt"/>
              </a:rPr>
              <a:t>Пимен </a:t>
            </a:r>
            <a:r>
              <a:rPr lang="ru-RU" sz="2000" dirty="0" smtClean="0">
                <a:latin typeface="+mj-lt"/>
              </a:rPr>
              <a:t>отправлен </a:t>
            </a:r>
            <a:r>
              <a:rPr lang="ru-RU" sz="2000" dirty="0">
                <a:latin typeface="+mj-lt"/>
              </a:rPr>
              <a:t>во Фрунзенское пехотное </a:t>
            </a:r>
            <a:r>
              <a:rPr lang="ru-RU" sz="2000" dirty="0" smtClean="0">
                <a:latin typeface="+mj-lt"/>
              </a:rPr>
              <a:t>училище. </a:t>
            </a:r>
            <a:r>
              <a:rPr lang="ru-RU" sz="2000" dirty="0">
                <a:latin typeface="+mj-lt"/>
              </a:rPr>
              <a:t>В начале 1942 года новобранец окончил пехотное училище и в звании младшего комвзвода был направлен в Полевое управление Северной группы Закавказского фронта, откуда через некоторое время вернулся в распоряжение Военного совета Среднеазиатского военного округа (САВО).  18 января 1942 года приказом № 0105 он был назначен командиром пулеметного взвода, входящего в 462 Стрелковую дивизию (СД), которая после отправки большей части бойцов на фронт стала 102 СД.  20 марта 1942 года командир взвода получил новое назначение - помощника начальника штаба по тылу 519 Стрелкового полка. Являясь резервом Ставки </a:t>
            </a:r>
            <a:r>
              <a:rPr lang="ru-RU" sz="2000" dirty="0" smtClean="0">
                <a:latin typeface="+mj-lt"/>
              </a:rPr>
              <a:t>ВГК.    </a:t>
            </a:r>
            <a:r>
              <a:rPr lang="ru-RU" sz="2000" dirty="0">
                <a:latin typeface="+mj-lt"/>
              </a:rPr>
              <a:t>В мае месяце полк в составе Южного фронта принял участие в ожесточенных боях на харьковском направлении. 29 июля младший лейтенант Извеков был контужен. </a:t>
            </a:r>
          </a:p>
        </p:txBody>
      </p:sp>
    </p:spTree>
    <p:extLst>
      <p:ext uri="{BB962C8B-B14F-4D97-AF65-F5344CB8AC3E}">
        <p14:creationId xmlns:p14="http://schemas.microsoft.com/office/powerpoint/2010/main" val="145199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810502" y="365124"/>
            <a:ext cx="5270661" cy="633262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 smtClean="0">
              <a:latin typeface="+mj-lt"/>
            </a:endParaRP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Чудеса </a:t>
            </a:r>
            <a:r>
              <a:rPr lang="ru-RU" dirty="0">
                <a:latin typeface="+mj-lt"/>
              </a:rPr>
              <a:t>Божии по молитвам чад Церкви Христовой во множестве совершались над русской ратью. 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  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"</a:t>
            </a:r>
            <a:r>
              <a:rPr lang="ru-RU" dirty="0">
                <a:latin typeface="+mj-lt"/>
              </a:rPr>
              <a:t>Однажды, - вновь рассказывает Егоров А. А., - ему поручили доставить командованию пакет с донесением. Помолился, перекрестился и сел в седло. Лошадь звали Судьба. Как рассказывал потом Патриарх Пимен, опустил он поводья и тронулся в путь. Дорога лежала через лес. Благополучно прибыл в часть и вручил пакет. Его спрашивают: "откуда прибыл?" - и он в ответ показывает рукой направление. "Нет, - говорят ему, - оттуда невозможно приехать, там все заминировано".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4533" y="258760"/>
            <a:ext cx="5023539" cy="33287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45" y="3438379"/>
            <a:ext cx="6005945" cy="3259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2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8" y="323995"/>
            <a:ext cx="3920836" cy="2607356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319840" y="365125"/>
            <a:ext cx="5567360" cy="62573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>
                <a:latin typeface="+mj-lt"/>
              </a:rPr>
              <a:t>В другой раз, описывается в некоторых изданиях, полк, где служил Святейший, попал в окружение. </a:t>
            </a:r>
            <a:endParaRPr lang="ru-RU" dirty="0" smtClean="0">
              <a:latin typeface="+mj-lt"/>
            </a:endParaRP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Чудесным </a:t>
            </a:r>
            <a:r>
              <a:rPr lang="ru-RU" dirty="0">
                <a:latin typeface="+mj-lt"/>
              </a:rPr>
              <a:t>образом Господь спас своего избранника и его однополчан от неминуемой гибели. Спасение по словам будущего Патриарха от самой Божией Матери: он увидел на тропе неожиданно появившуюся плачущую женщину. Подошёл спросить о причине слёз и услышал: «Идите прямо по этой тропе и спасётесь» Войсковой командир, которому отец Пимен передал сказанное, внял совету и воины действительно вышли из окружения».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935" y="1731818"/>
            <a:ext cx="3619065" cy="23072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621" y="3252382"/>
            <a:ext cx="3103537" cy="337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5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905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8" name="Объект 17"/>
          <p:cNvSpPr>
            <a:spLocks noGrp="1"/>
          </p:cNvSpPr>
          <p:nvPr>
            <p:ph sz="half" idx="2"/>
          </p:nvPr>
        </p:nvSpPr>
        <p:spPr>
          <a:xfrm>
            <a:off x="5417127" y="365124"/>
            <a:ext cx="6622473" cy="63820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+mj-lt"/>
              </a:rPr>
              <a:t>…Еще одну тяжелую контузию старший лейтенант Извеков получил, скорее всего, 26 августа 1943 года. Все случилось в какие-то секунды. От самолета отделились черные капли и, стремительно увеличиваясь, летели прямо на те кирпичные развалины, в которых укрывался старший лейтенант с остатками своей роты.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      Когда открыл глаза, поразила гробовая тишина. Только где-то далеко-далеко звенел звонок. Головой шевельнуть невозможно, лежал на половину засыпанный кирпичами. Под ним его бойцы. Захотел встать и не смог. На третий день санитары их обнаружили. "Солдатики мои были щуплые, маленькие. </a:t>
            </a:r>
            <a:endParaRPr lang="ru-RU" sz="2400" dirty="0" smtClean="0">
              <a:latin typeface="+mj-lt"/>
            </a:endParaRPr>
          </a:p>
          <a:p>
            <a:pPr marL="0" indent="0">
              <a:buNone/>
            </a:pPr>
            <a:r>
              <a:rPr lang="ru-RU" sz="2400" dirty="0" smtClean="0">
                <a:latin typeface="+mj-lt"/>
              </a:rPr>
              <a:t>А </a:t>
            </a:r>
            <a:r>
              <a:rPr lang="ru-RU" sz="2400" dirty="0">
                <a:latin typeface="+mj-lt"/>
              </a:rPr>
              <a:t>у меня спина широкая, я и прикрыл их собой", - рассказывал потом Святейший Патриарх Пимен Егорову Адриану Александровичу, когда боли в спине давали о себе знать. </a:t>
            </a:r>
          </a:p>
          <a:p>
            <a:endParaRPr lang="ru-RU" dirty="0"/>
          </a:p>
        </p:txBody>
      </p:sp>
      <p:pic>
        <p:nvPicPr>
          <p:cNvPr id="23" name="Объект 22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9634" y="554182"/>
            <a:ext cx="4401693" cy="293243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82" y="3675669"/>
            <a:ext cx="4367645" cy="297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88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422" y="1690688"/>
            <a:ext cx="4001578" cy="470773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19840" y="512618"/>
            <a:ext cx="5033960" cy="616527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+mj-lt"/>
              </a:rPr>
              <a:t>Попадал </a:t>
            </a:r>
            <a:r>
              <a:rPr lang="ru-RU" dirty="0">
                <a:latin typeface="+mj-lt"/>
              </a:rPr>
              <a:t>ли полк, в котором он защищал Родину, в окружение или был какой-то другой не менее опасный инцидент, мне не удалось выяснить или найти подтверждение</a:t>
            </a:r>
            <a:r>
              <a:rPr lang="ru-RU" dirty="0" smtClean="0">
                <a:latin typeface="+mj-lt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 </a:t>
            </a:r>
            <a:endParaRPr lang="ru-RU" dirty="0">
              <a:latin typeface="+mj-lt"/>
            </a:endParaRPr>
          </a:p>
          <a:p>
            <a:pPr marL="0" indent="0">
              <a:buNone/>
            </a:pPr>
            <a:r>
              <a:rPr lang="ru-RU" dirty="0">
                <a:latin typeface="+mj-lt"/>
              </a:rPr>
              <a:t>Но с конца 50-х годов прошлого века и почти до самой смерти Святейший Патриарх Пимен совершал благодарное акафистное </a:t>
            </a:r>
            <a:r>
              <a:rPr lang="ru-RU" dirty="0" smtClean="0">
                <a:latin typeface="+mj-lt"/>
              </a:rPr>
              <a:t>пение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перед </a:t>
            </a:r>
            <a:r>
              <a:rPr lang="ru-RU" dirty="0">
                <a:latin typeface="+mj-lt"/>
              </a:rPr>
              <a:t>чудотворным образом иконы Божией Матери "Нечаянная Радость" в московском храме во имя пророка Илии, что в Обыденском переулке. </a:t>
            </a:r>
            <a:endParaRPr lang="ru-RU" dirty="0" smtClean="0">
              <a:latin typeface="+mj-lt"/>
            </a:endParaRP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Тогда </a:t>
            </a:r>
            <a:r>
              <a:rPr lang="ru-RU" dirty="0">
                <a:latin typeface="+mj-lt"/>
              </a:rPr>
              <a:t>никто не сомневался, что Патриарх молился в благодарность за спасение на войне.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05" y="365125"/>
            <a:ext cx="2918098" cy="367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02" y="161052"/>
            <a:ext cx="5033962" cy="3353651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Воркута лагерь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154" y="2519072"/>
            <a:ext cx="6155514" cy="410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2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 </a:t>
            </a:r>
            <a:r>
              <a:rPr lang="ru-RU" dirty="0" smtClean="0"/>
              <a:t>      </a:t>
            </a:r>
            <a:r>
              <a:rPr lang="ru-RU" sz="4000" dirty="0" smtClean="0"/>
              <a:t>Муром          Одесса Ростов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58747" y="185016"/>
            <a:ext cx="4796088" cy="635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4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16961" y="107660"/>
            <a:ext cx="5118684" cy="6487103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56884" y="107660"/>
            <a:ext cx="5396916" cy="6487103"/>
          </a:xfrm>
        </p:spPr>
        <p:txBody>
          <a:bodyPr>
            <a:normAutofit/>
          </a:bodyPr>
          <a:lstStyle/>
          <a:p>
            <a:r>
              <a:rPr lang="ru-RU" dirty="0">
                <a:latin typeface="+mj-lt"/>
              </a:rPr>
              <a:t>«Патриарх Пимен… Всё в нем было величественно – и имя, и рост, и осанка, и голос, и глаза, которые видели насквозь и от которых никуда не </a:t>
            </a:r>
            <a:r>
              <a:rPr lang="ru-RU" dirty="0" smtClean="0">
                <a:latin typeface="+mj-lt"/>
              </a:rPr>
              <a:t>укрыться… Беседовать </a:t>
            </a:r>
            <a:r>
              <a:rPr lang="ru-RU" dirty="0">
                <a:latin typeface="+mj-lt"/>
              </a:rPr>
              <a:t>с ним было очень интересно. Вернее, не беседовать, а слушать. Сколько людей, событий всплывало в этих неторопливых вечерних разговорах!» </a:t>
            </a:r>
            <a:r>
              <a:rPr lang="ru-RU" dirty="0" smtClean="0">
                <a:latin typeface="+mj-lt"/>
              </a:rPr>
              <a:t>-</a:t>
            </a:r>
          </a:p>
          <a:p>
            <a:pPr marL="0" indent="0">
              <a:buNone/>
            </a:pPr>
            <a:r>
              <a:rPr lang="ru-RU" sz="2000" dirty="0" smtClean="0">
                <a:latin typeface="+mj-lt"/>
              </a:rPr>
              <a:t>таким </a:t>
            </a:r>
            <a:r>
              <a:rPr lang="ru-RU" sz="2000" dirty="0">
                <a:latin typeface="+mj-lt"/>
              </a:rPr>
              <a:t>предстаёт патриарх Пимен в воспоминаниях архимандрита Дионисия (Шишигина</a:t>
            </a:r>
            <a:r>
              <a:rPr lang="ru-RU" sz="2000" dirty="0" smtClean="0">
                <a:latin typeface="+mj-lt"/>
              </a:rPr>
              <a:t>), </a:t>
            </a:r>
            <a:r>
              <a:rPr lang="ru-RU" sz="2000" dirty="0">
                <a:latin typeface="+mj-lt"/>
              </a:rPr>
              <a:t>который пятнадцать лет был патриаршим книгодержцем и в своей книге «Былое пролетает…» воссоздал облик выдающегося русского </a:t>
            </a:r>
            <a:r>
              <a:rPr lang="ru-RU" sz="2000" dirty="0" smtClean="0">
                <a:latin typeface="+mj-lt"/>
              </a:rPr>
              <a:t>священнослужителя</a:t>
            </a:r>
            <a:r>
              <a:rPr lang="ru-RU" sz="2000" dirty="0">
                <a:latin typeface="+mj-lt"/>
              </a:rPr>
              <a:t>.</a:t>
            </a:r>
            <a:endParaRPr lang="ru-RU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007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35182" y="171160"/>
            <a:ext cx="4592782" cy="6519377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/>
              <a:t>1949год - Псково-Печерский монастырь наместник</a:t>
            </a:r>
          </a:p>
          <a:p>
            <a:endParaRPr lang="ru-RU" dirty="0" smtClean="0"/>
          </a:p>
          <a:p>
            <a:r>
              <a:rPr lang="ru-RU" dirty="0" smtClean="0"/>
              <a:t>1954год </a:t>
            </a:r>
            <a:r>
              <a:rPr lang="ru-RU" dirty="0"/>
              <a:t>–</a:t>
            </a:r>
            <a:r>
              <a:rPr lang="ru-RU" dirty="0" smtClean="0"/>
              <a:t>Троице-</a:t>
            </a:r>
          </a:p>
          <a:p>
            <a:pPr marL="0" indent="0">
              <a:buNone/>
            </a:pPr>
            <a:r>
              <a:rPr lang="ru-RU" dirty="0" smtClean="0"/>
              <a:t>   Сергиева </a:t>
            </a:r>
            <a:r>
              <a:rPr lang="ru-RU" dirty="0"/>
              <a:t>Лавра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наместник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25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3779" y="198705"/>
            <a:ext cx="4604693" cy="6536049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u="sng" dirty="0" smtClean="0"/>
          </a:p>
          <a:p>
            <a:r>
              <a:rPr lang="ru-RU" dirty="0" smtClean="0"/>
              <a:t>Епископ </a:t>
            </a:r>
            <a:r>
              <a:rPr lang="ru-RU" dirty="0" err="1" smtClean="0"/>
              <a:t>Балтский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Архиепископ Тульский и Белёвский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0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59" y="226580"/>
            <a:ext cx="4252360" cy="634680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/>
              <a:t>1961год митрополит Ленинградский и Ладожский</a:t>
            </a:r>
          </a:p>
          <a:p>
            <a:endParaRPr lang="ru-RU" dirty="0" smtClean="0"/>
          </a:p>
          <a:p>
            <a:r>
              <a:rPr lang="ru-RU" dirty="0" smtClean="0"/>
              <a:t>1963 митрополит </a:t>
            </a:r>
            <a:r>
              <a:rPr lang="ru-RU" dirty="0" err="1" smtClean="0"/>
              <a:t>Крутицкий</a:t>
            </a:r>
            <a:r>
              <a:rPr lang="ru-RU" dirty="0" smtClean="0"/>
              <a:t> и Коломенский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493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57" y="365125"/>
            <a:ext cx="11030243" cy="1325563"/>
          </a:xfrm>
        </p:spPr>
        <p:txBody>
          <a:bodyPr/>
          <a:lstStyle/>
          <a:p>
            <a:r>
              <a:rPr lang="ru-RU" dirty="0" smtClean="0"/>
              <a:t>Часть 3. Патриарх.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97255" y="277543"/>
            <a:ext cx="5488655" cy="6095121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13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279" y="750489"/>
            <a:ext cx="10965873" cy="247101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 </a:t>
            </a:r>
            <a:r>
              <a:rPr lang="ru-RU" dirty="0"/>
              <a:t>июня 1971г </a:t>
            </a:r>
            <a:br>
              <a:rPr lang="ru-RU" dirty="0"/>
            </a:br>
            <a:r>
              <a:rPr lang="ru-RU" dirty="0" smtClean="0"/>
              <a:t>патриарх Московский</a:t>
            </a:r>
            <a:br>
              <a:rPr lang="ru-RU" dirty="0" smtClean="0"/>
            </a:br>
            <a:r>
              <a:rPr lang="ru-RU" dirty="0" smtClean="0"/>
              <a:t> и всея Руси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423" y="302743"/>
            <a:ext cx="5071353" cy="630429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888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76048" y="239151"/>
            <a:ext cx="4895558" cy="6302326"/>
          </a:xfrm>
        </p:spPr>
        <p:txBody>
          <a:bodyPr>
            <a:normAutofit/>
          </a:bodyPr>
          <a:lstStyle/>
          <a:p>
            <a:pPr lvl="0"/>
            <a:endParaRPr lang="ru-RU" dirty="0" smtClean="0">
              <a:gradFill>
                <a:gsLst>
                  <a:gs pos="34000">
                    <a:prstClr val="white">
                      <a:lumMod val="93000"/>
                    </a:prstClr>
                  </a:gs>
                  <a:gs pos="0">
                    <a:prstClr val="black">
                      <a:lumMod val="25000"/>
                      <a:lumOff val="75000"/>
                    </a:prstClr>
                  </a:gs>
                  <a:gs pos="100000">
                    <a:srgbClr val="E3DED1">
                      <a:lumMod val="0"/>
                      <a:lumOff val="100000"/>
                    </a:srgbClr>
                  </a:gs>
                </a:gsLst>
                <a:lin ang="4800000" scaled="0"/>
              </a:gradFill>
            </a:endParaRPr>
          </a:p>
          <a:p>
            <a:pPr lvl="0"/>
            <a:r>
              <a:rPr lang="ru-RU" dirty="0" smtClean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</a:rPr>
              <a:t>Святейший </a:t>
            </a:r>
            <a:r>
              <a:rPr lang="ru-RU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</a:rPr>
              <a:t>Патриарх Пимен (Извеков) — четырнадцатый по счету Патриарх Московский и всея Руси. На период его управления выпало нелегкое для Русской Церкви время, когда советские государственные органы целенаправленно проводили политику жесткого контроля деятельности Церкви.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0394" y="83191"/>
            <a:ext cx="5915916" cy="37854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127" y="3699802"/>
            <a:ext cx="5168460" cy="291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7069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37638" y="513153"/>
            <a:ext cx="7380425" cy="5824538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605508" y="661182"/>
            <a:ext cx="4352030" cy="5528481"/>
          </a:xfrm>
        </p:spPr>
        <p:txBody>
          <a:bodyPr/>
          <a:lstStyle/>
          <a:p>
            <a:r>
              <a:rPr lang="ru-RU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</a:rPr>
              <a:t>Празднование тысячелетия Крещения Руси, отмечавшееся в 1988 году и ставшее своего рода переломным моментом в отношениях Церкви и государства, во многом личная заслуга Святейшего Патриарха Пимена.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4824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28600" lvl="0" indent="-228600">
              <a:spcBef>
                <a:spcPts val="1000"/>
              </a:spcBef>
            </a:pPr>
            <a:r>
              <a:rPr lang="ru-RU" sz="2800" dirty="0" smtClean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  <a:t/>
            </a:r>
            <a:br>
              <a:rPr lang="ru-RU" sz="2800" dirty="0" smtClean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</a:br>
            <a:r>
              <a:rPr lang="ru-RU" sz="2800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  <a:t/>
            </a:r>
            <a:br>
              <a:rPr lang="ru-RU" sz="2800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</a:br>
            <a:r>
              <a:rPr lang="ru-RU" sz="3100" dirty="0" smtClean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  <a:t>В </a:t>
            </a:r>
            <a:r>
              <a:rPr lang="ru-RU" sz="3100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  <a:t>непростых условиях Святейший Патриарх Пимен достойно осуществлял </a:t>
            </a:r>
            <a:r>
              <a:rPr lang="ru-RU" sz="3100" dirty="0" smtClean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  <a:t>управление</a:t>
            </a:r>
            <a:br>
              <a:rPr lang="ru-RU" sz="3100" dirty="0" smtClean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</a:br>
            <a:r>
              <a:rPr lang="ru-RU" sz="3100" dirty="0" smtClean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  <a:t>Русской </a:t>
            </a:r>
            <a:r>
              <a:rPr lang="ru-RU" sz="3100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  <a:t>Церковью до своей кончины. </a:t>
            </a:r>
            <a:r>
              <a:rPr lang="ru-RU" sz="2800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  <a:t/>
            </a:r>
            <a:br>
              <a:rPr lang="ru-RU" sz="2800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latin typeface="Arial" panose="020B0604020202020204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033" y="1577258"/>
            <a:ext cx="9129933" cy="5135588"/>
          </a:xfrm>
        </p:spPr>
      </p:pic>
    </p:spTree>
    <p:extLst>
      <p:ext uri="{BB962C8B-B14F-4D97-AF65-F5344CB8AC3E}">
        <p14:creationId xmlns:p14="http://schemas.microsoft.com/office/powerpoint/2010/main" val="29169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3898900" cy="8239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3898900" cy="36845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2632364" y="365124"/>
            <a:ext cx="9559636" cy="6492875"/>
          </a:xfrm>
        </p:spPr>
        <p:txBody>
          <a:bodyPr>
            <a:normAutofit fontScale="55000" lnSpcReduction="20000"/>
          </a:bodyPr>
          <a:lstStyle/>
          <a:p>
            <a:r>
              <a:rPr lang="ru-RU" sz="3600" dirty="0"/>
              <a:t>Известный старец, архимандрит Псково-Печерского монастыря Иоанн (</a:t>
            </a:r>
            <a:r>
              <a:rPr lang="ru-RU" sz="3600" dirty="0" err="1"/>
              <a:t>Крестьянкин</a:t>
            </a:r>
            <a:r>
              <a:rPr lang="ru-RU" sz="3600" dirty="0" smtClean="0"/>
              <a:t>) донес </a:t>
            </a:r>
            <a:r>
              <a:rPr lang="ru-RU" sz="3600" dirty="0"/>
              <a:t>до нас завещание Святейшего Патриарха Пимена. Вот слова старца </a:t>
            </a:r>
            <a:r>
              <a:rPr lang="ru-RU" sz="3600" dirty="0" smtClean="0"/>
              <a:t>Иоанна:</a:t>
            </a:r>
          </a:p>
          <a:p>
            <a:pPr marL="0" indent="0">
              <a:buNone/>
            </a:pPr>
            <a:endParaRPr lang="ru-RU" sz="3600" dirty="0"/>
          </a:p>
          <a:p>
            <a:r>
              <a:rPr lang="ru-RU" sz="3600" dirty="0"/>
              <a:t>«…И вместе с жезлом патриаршим новому Патриарху вручается и завет его предшественников и заветы, хранящиеся Церковью уже на протяжении тысячелетия. И так случилось, дорогие мои, что я могу высказать эти заветы не из книг, но слышанные мной лично из уст Патриарха Пимена. </a:t>
            </a:r>
          </a:p>
          <a:p>
            <a:r>
              <a:rPr lang="ru-RU" sz="3600" dirty="0"/>
              <a:t>Первое. Русская Православная Церковь неукоснительно должна сохранять старый стиль – Юлианский календарь, по которому преемственно молилась тысячелетие Русская Церковь</a:t>
            </a:r>
            <a:r>
              <a:rPr lang="ru-RU" sz="3600" dirty="0" smtClean="0"/>
              <a:t>.</a:t>
            </a:r>
            <a:endParaRPr lang="ru-RU" sz="3600" dirty="0"/>
          </a:p>
          <a:p>
            <a:r>
              <a:rPr lang="ru-RU" sz="3600" dirty="0"/>
              <a:t>Второе. Россия как зеницу ока призвана хранить Святое Православие во всей чистоте, завещанное нам святыми нашими предками</a:t>
            </a:r>
            <a:r>
              <a:rPr lang="ru-RU" sz="3600" dirty="0" smtClean="0"/>
              <a:t>.</a:t>
            </a:r>
            <a:endParaRPr lang="ru-RU" sz="3600" dirty="0"/>
          </a:p>
          <a:p>
            <a:r>
              <a:rPr lang="ru-RU" sz="3600" dirty="0"/>
              <a:t>Третье. Свято хранить церковнославянский язык – святой язык молитвенного обращения к Богу</a:t>
            </a:r>
            <a:r>
              <a:rPr lang="ru-RU" sz="3600" dirty="0" smtClean="0"/>
              <a:t>.</a:t>
            </a:r>
            <a:endParaRPr lang="ru-RU" sz="3600" dirty="0"/>
          </a:p>
          <a:p>
            <a:r>
              <a:rPr lang="ru-RU" sz="3600" dirty="0"/>
              <a:t>Четвертое. Церковь зиждется на семи столпах – семи Вселенских Соборах. Грядущий VIII Собор страшит многих, да не смущаемся этим, а только спокойно веруем в Бога. Ибо если будет в нем что-либо несогласное с семью предшествующими Вселенскими Соборами, мы вправе его постановления не принять</a:t>
            </a:r>
            <a:r>
              <a:rPr lang="ru-RU" sz="3600" dirty="0" smtClean="0"/>
              <a:t>».</a:t>
            </a:r>
            <a:endParaRPr lang="ru-RU" sz="3600" dirty="0"/>
          </a:p>
          <a:p>
            <a:r>
              <a:rPr lang="ru-RU" sz="3600" dirty="0"/>
              <a:t>Дай Бог всем нам следовать завещанию Святейшего Патриарха Пимена, хранить нашу православную веру и многовековые церковные традиции</a:t>
            </a:r>
            <a:r>
              <a:rPr lang="ru-RU" sz="3600" dirty="0" smtClean="0"/>
              <a:t>.</a:t>
            </a:r>
            <a:endParaRPr lang="ru-RU" sz="3600" dirty="0"/>
          </a:p>
          <a:p>
            <a:r>
              <a:rPr lang="ru-RU" sz="3600" dirty="0"/>
              <a:t>И да упокоит Господь его душу в обителях Своего Небесного Царства</a:t>
            </a:r>
            <a:r>
              <a:rPr lang="ru-RU" sz="3600" dirty="0" smtClean="0"/>
              <a:t>!»</a:t>
            </a:r>
            <a:endParaRPr lang="ru-RU" sz="3600" dirty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04800" y="365125"/>
            <a:ext cx="2327564" cy="320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32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2010год </a:t>
            </a:r>
          </a:p>
          <a:p>
            <a:pPr marL="0" indent="0">
              <a:buNone/>
            </a:pPr>
            <a:r>
              <a:rPr lang="ru-RU" dirty="0" smtClean="0"/>
              <a:t>открытие памятника               к 100летию со дня рождения  Святейшего Патриарха </a:t>
            </a:r>
          </a:p>
          <a:p>
            <a:pPr marL="0" indent="0">
              <a:buNone/>
            </a:pPr>
            <a:r>
              <a:rPr lang="ru-RU" dirty="0" smtClean="0"/>
              <a:t>г. Ногинск</a:t>
            </a:r>
          </a:p>
          <a:p>
            <a:pPr marL="0" indent="0">
              <a:buNone/>
            </a:pPr>
            <a:r>
              <a:rPr lang="ru-RU" dirty="0" smtClean="0"/>
              <a:t>Богородский городской округ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00" y="365125"/>
            <a:ext cx="4026096" cy="609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35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3236" y="207818"/>
            <a:ext cx="5472546" cy="5969145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 </a:t>
            </a:r>
            <a:r>
              <a:rPr lang="ru-RU" sz="3000" dirty="0">
                <a:latin typeface="+mj-lt"/>
              </a:rPr>
              <a:t>Особое внимание уделяет о. Дионисий и поэзии Сергея Извекова: «Поэтическое наследие Патриарха Пимена почти неизвестно сегодняшним читателям и исследователям</a:t>
            </a:r>
            <a:r>
              <a:rPr lang="ru-RU" sz="3000" dirty="0" smtClean="0">
                <a:latin typeface="+mj-lt"/>
              </a:rPr>
              <a:t>.</a:t>
            </a:r>
          </a:p>
          <a:p>
            <a:endParaRPr lang="ru-RU" sz="3000" dirty="0">
              <a:latin typeface="+mj-lt"/>
            </a:endParaRPr>
          </a:p>
          <a:p>
            <a:r>
              <a:rPr lang="ru-RU" sz="3000" dirty="0" smtClean="0">
                <a:latin typeface="+mj-lt"/>
              </a:rPr>
              <a:t> </a:t>
            </a:r>
            <a:r>
              <a:rPr lang="ru-RU" sz="3000" dirty="0">
                <a:latin typeface="+mj-lt"/>
              </a:rPr>
              <a:t>Стихи Святейшего Патриарха очень похожи на канты. Многие из них действительно звучат в репертуаре современных исполнителей духовных песен. В своих произведениях Святейший как бы озвучивает свои глубокие внутренние размышления и воспоминания. Часто это продолжение его внутренней </a:t>
            </a:r>
            <a:r>
              <a:rPr lang="ru-RU" sz="3000" dirty="0" smtClean="0">
                <a:latin typeface="+mj-lt"/>
              </a:rPr>
              <a:t>молитвы.</a:t>
            </a:r>
            <a:endParaRPr lang="ru-RU" sz="3000" dirty="0">
              <a:latin typeface="+mj-lt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80908" y="1039091"/>
            <a:ext cx="5347855" cy="476596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000" dirty="0" smtClean="0">
                <a:latin typeface="+mj-lt"/>
              </a:rPr>
              <a:t> </a:t>
            </a:r>
            <a:r>
              <a:rPr lang="ru-RU" sz="3000" dirty="0">
                <a:latin typeface="+mj-lt"/>
              </a:rPr>
              <a:t>В них нашли отражение воспоминания о далёких годах детства и юности, события церковной жизни, личные переживания. </a:t>
            </a:r>
            <a:endParaRPr lang="ru-RU" sz="3000" dirty="0" smtClean="0">
              <a:latin typeface="+mj-lt"/>
            </a:endParaRPr>
          </a:p>
          <a:p>
            <a:pPr marL="0" indent="0">
              <a:buNone/>
            </a:pPr>
            <a:r>
              <a:rPr lang="ru-RU" sz="3000" dirty="0" smtClean="0">
                <a:latin typeface="+mj-lt"/>
              </a:rPr>
              <a:t>Перед </a:t>
            </a:r>
            <a:r>
              <a:rPr lang="ru-RU" sz="3000" dirty="0">
                <a:latin typeface="+mj-lt"/>
              </a:rPr>
              <a:t>нами проходит целая вереница образов старой Руси – как на картине Павла </a:t>
            </a:r>
            <a:r>
              <a:rPr lang="ru-RU" sz="3000" dirty="0" err="1">
                <a:latin typeface="+mj-lt"/>
              </a:rPr>
              <a:t>Корина</a:t>
            </a:r>
            <a:r>
              <a:rPr lang="ru-RU" sz="3000" dirty="0">
                <a:latin typeface="+mj-lt"/>
              </a:rPr>
              <a:t> «Русь уходящая», на которой среди духовенства и мирян послереволюционных лет провиденциально запечатлён и молодой иеромонах Пимен – будущий Святейший Патриарх».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43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chemeClr val="bg1">
                <a:tint val="98000"/>
                <a:satMod val="130000"/>
                <a:shade val="90000"/>
                <a:lumMod val="103000"/>
              </a:schemeClr>
            </a:gs>
            <a:gs pos="56080">
              <a:srgbClr val="A7CD9A"/>
            </a:gs>
            <a:gs pos="43000">
              <a:schemeClr val="accent1">
                <a:lumMod val="40000"/>
                <a:lumOff val="60000"/>
              </a:schemeClr>
            </a:gs>
            <a:gs pos="2000">
              <a:srgbClr val="262626"/>
            </a:gs>
            <a:gs pos="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584576" y="365125"/>
            <a:ext cx="4443412" cy="6119899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0" y="2784475"/>
            <a:ext cx="9144000" cy="1663700"/>
          </a:xfrm>
        </p:spPr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624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618508" y="365125"/>
            <a:ext cx="8735291" cy="632662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400" dirty="0" smtClean="0">
                <a:latin typeface="+mj-lt"/>
              </a:rPr>
              <a:t>Близ </a:t>
            </a:r>
            <a:r>
              <a:rPr lang="ru-RU" sz="3400" dirty="0">
                <a:latin typeface="+mj-lt"/>
              </a:rPr>
              <a:t>Москвы на шоссейной дороге,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Где на «Нижний» идут ходоки,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Растянулся весь в зелени город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Вдоль обрывистой </a:t>
            </a:r>
            <a:r>
              <a:rPr lang="ru-RU" sz="3400" dirty="0" err="1">
                <a:latin typeface="+mj-lt"/>
              </a:rPr>
              <a:t>Клязьмы</a:t>
            </a:r>
            <a:r>
              <a:rPr lang="ru-RU" sz="3400" dirty="0">
                <a:latin typeface="+mj-lt"/>
              </a:rPr>
              <a:t> реки.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 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В летний день много тени и влаги,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А зимой белоснежный покров,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Много фабрик («Морозов», «Елагин»)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Средь больших и уютных дворов.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 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И огромных два храма на город,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Красотой и величьем </a:t>
            </a:r>
            <a:r>
              <a:rPr lang="ru-RU" sz="3400" dirty="0" err="1">
                <a:latin typeface="+mj-lt"/>
              </a:rPr>
              <a:t>пленя</a:t>
            </a:r>
            <a:r>
              <a:rPr lang="ru-RU" sz="3400" dirty="0">
                <a:latin typeface="+mj-lt"/>
              </a:rPr>
              <a:t>,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Бархатистым «малиновым звоном»</a:t>
            </a:r>
          </a:p>
          <a:p>
            <a:pPr marL="0" indent="0">
              <a:buNone/>
            </a:pPr>
            <a:r>
              <a:rPr lang="ru-RU" sz="3400" dirty="0">
                <a:latin typeface="+mj-lt"/>
              </a:rPr>
              <a:t>Увлекали к молитве меня.</a:t>
            </a:r>
          </a:p>
          <a:p>
            <a:pPr marL="0" indent="0">
              <a:buNone/>
            </a:pPr>
            <a:r>
              <a:rPr lang="ru-RU" sz="3400" dirty="0" smtClean="0">
                <a:latin typeface="+mj-lt"/>
              </a:rPr>
              <a:t>                                            24 </a:t>
            </a:r>
            <a:r>
              <a:rPr lang="ru-RU" sz="3400" dirty="0">
                <a:latin typeface="+mj-lt"/>
              </a:rPr>
              <a:t>июля 1949 г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59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900" dirty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E3DED1">
                        <a:lumMod val="0"/>
                        <a:lumOff val="100000"/>
                      </a:srgbClr>
                    </a:gs>
                  </a:gsLst>
                  <a:lin ang="4800000" scaled="0"/>
                  <a:tileRect/>
                </a:gradFill>
              </a:rPr>
              <a:t>Часть 1. Детство. Отрочество. Юность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17255" y="1539978"/>
            <a:ext cx="7242494" cy="4922632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83" y="2322811"/>
            <a:ext cx="4536889" cy="385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26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01" y="1115348"/>
            <a:ext cx="7018875" cy="4772834"/>
          </a:xfrm>
        </p:spPr>
      </p:pic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7453744" y="858983"/>
            <a:ext cx="3900055" cy="5317980"/>
          </a:xfrm>
        </p:spPr>
        <p:txBody>
          <a:bodyPr>
            <a:normAutofit lnSpcReduction="10000"/>
          </a:bodyPr>
          <a:lstStyle/>
          <a:p>
            <a:r>
              <a:rPr lang="ru-RU" sz="2000" dirty="0">
                <a:latin typeface="+mj-lt"/>
              </a:rPr>
              <a:t> </a:t>
            </a:r>
            <a:r>
              <a:rPr lang="ru-RU" sz="2000" dirty="0" smtClean="0">
                <a:latin typeface="+mj-lt"/>
              </a:rPr>
              <a:t>В </a:t>
            </a:r>
            <a:r>
              <a:rPr lang="ru-RU" sz="2000" dirty="0">
                <a:latin typeface="+mj-lt"/>
              </a:rPr>
              <a:t>нескольких десятках километров к востоку от Москвы находится город Ногинск (до 1930 года – Богородск).  </a:t>
            </a:r>
          </a:p>
          <a:p>
            <a:r>
              <a:rPr lang="ru-RU" sz="2000" dirty="0">
                <a:latin typeface="+mj-lt"/>
              </a:rPr>
              <a:t>В центре города Богородска на берегу реки </a:t>
            </a:r>
            <a:r>
              <a:rPr lang="ru-RU" sz="2000" dirty="0" err="1">
                <a:latin typeface="+mj-lt"/>
              </a:rPr>
              <a:t>Клязьмы</a:t>
            </a:r>
            <a:r>
              <a:rPr lang="ru-RU" sz="2000" dirty="0">
                <a:latin typeface="+mj-lt"/>
              </a:rPr>
              <a:t> возвышается величественный Богоявленский собор – главная святыня и достопримечательность города.</a:t>
            </a:r>
          </a:p>
          <a:p>
            <a:r>
              <a:rPr lang="ru-RU" sz="2000" dirty="0">
                <a:latin typeface="+mj-lt"/>
              </a:rPr>
              <a:t> Он построен в 1767 году, а в 1873 г. - стал кафедральным</a:t>
            </a:r>
            <a:r>
              <a:rPr lang="ru-RU" sz="2000" dirty="0" smtClean="0">
                <a:latin typeface="+mj-lt"/>
              </a:rPr>
              <a:t>.</a:t>
            </a:r>
          </a:p>
          <a:p>
            <a:r>
              <a:rPr lang="ru-RU" sz="2000" dirty="0">
                <a:latin typeface="+mj-lt"/>
              </a:rPr>
              <a:t>Когда-то собор славился своим колоколом, который весил 1250 пудов (20 тонн). Это был самый большой из всех уездных колоколов России. </a:t>
            </a:r>
            <a:endParaRPr lang="ru-RU" sz="1400" dirty="0" smtClean="0">
              <a:latin typeface="+mj-lt"/>
            </a:endParaRP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908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7650830" y="931641"/>
            <a:ext cx="3704557" cy="5258022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>
                <a:latin typeface="+mj-lt"/>
              </a:rPr>
              <a:t>На той же улице Нижней, где расположен Богоявленский собор, стоял пятиглавый храм, освящённый в 1857 году </a:t>
            </a:r>
            <a:r>
              <a:rPr lang="ru-RU" sz="2400" dirty="0" smtClean="0">
                <a:latin typeface="+mj-lt"/>
              </a:rPr>
              <a:t>в </a:t>
            </a:r>
            <a:r>
              <a:rPr lang="ru-RU" sz="2400" dirty="0">
                <a:latin typeface="+mj-lt"/>
              </a:rPr>
              <a:t>честь Тихвинского образа Божией Матери. </a:t>
            </a:r>
            <a:endParaRPr lang="ru-RU" sz="2400" dirty="0" smtClean="0">
              <a:latin typeface="+mj-lt"/>
            </a:endParaRPr>
          </a:p>
          <a:p>
            <a:pPr marL="0" indent="0">
              <a:buNone/>
            </a:pPr>
            <a:endParaRPr lang="ru-RU" sz="2400" dirty="0">
              <a:latin typeface="+mj-lt"/>
            </a:endParaRPr>
          </a:p>
          <a:p>
            <a:r>
              <a:rPr lang="ru-RU" sz="2200" dirty="0">
                <a:latin typeface="+mj-lt"/>
              </a:rPr>
              <a:t>Тихвинский храм представлял собой обширное сооружение, состоящее из объёмов, сильно отличающихся друг от друга в стилевом отношении. Архитектурные детали храма XIX века сочетались с элементами зодчества русской старины XIV – XVII веков.</a:t>
            </a: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83" y="931641"/>
            <a:ext cx="6954982" cy="4866708"/>
          </a:xfrm>
        </p:spPr>
      </p:pic>
    </p:spTree>
    <p:extLst>
      <p:ext uri="{BB962C8B-B14F-4D97-AF65-F5344CB8AC3E}">
        <p14:creationId xmlns:p14="http://schemas.microsoft.com/office/powerpoint/2010/main" val="377847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5486400" y="249382"/>
            <a:ext cx="6511638" cy="6483927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latin typeface="+mj-lt"/>
              </a:rPr>
              <a:t>Особое внимание в храме сразу привлекали красивые и необычные паникадила.</a:t>
            </a:r>
          </a:p>
          <a:p>
            <a:r>
              <a:rPr lang="ru-RU" dirty="0">
                <a:latin typeface="+mj-lt"/>
              </a:rPr>
              <a:t> Но самым интересным и необычным паникадилом был «крест». Оно было изготовлено под руководством Михаила </a:t>
            </a:r>
            <a:r>
              <a:rPr lang="ru-RU" dirty="0" err="1">
                <a:latin typeface="+mj-lt"/>
              </a:rPr>
              <a:t>Карповича</a:t>
            </a:r>
            <a:r>
              <a:rPr lang="ru-RU" dirty="0">
                <a:latin typeface="+mj-lt"/>
              </a:rPr>
              <a:t> Извекова – отца будущего Патриарха Пимена. </a:t>
            </a:r>
          </a:p>
          <a:p>
            <a:r>
              <a:rPr lang="ru-RU" dirty="0">
                <a:latin typeface="+mj-lt"/>
              </a:rPr>
              <a:t>За храмом было старое городское кладбище (ныне совершенно разорённое). На этом кладбище под тяжёлым мрамором и гранитом, под простыми крестами и камнями нашли вечный покой тысячи именитых и рядовых граждан города Богородска.</a:t>
            </a:r>
          </a:p>
          <a:p>
            <a:r>
              <a:rPr lang="ru-RU" dirty="0">
                <a:latin typeface="+mj-lt"/>
              </a:rPr>
              <a:t> Здесь покоится прах матери Сергея Михайловича Извекова Пелагеи Афанасьевны. За несколько лет до своей кончины Святейший Патриарх посетил могилу матери, взял с еле видного холмика земли и попросил, чтобы эту землю положили ему в гроб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9" name="Объект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2" y="1300738"/>
            <a:ext cx="5463067" cy="413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4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убина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Times New Roman/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кстура гранж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1028</TotalTime>
  <Words>2083</Words>
  <Application>Microsoft Office PowerPoint</Application>
  <PresentationFormat>Широкоэкранный</PresentationFormat>
  <Paragraphs>157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3" baseType="lpstr">
      <vt:lpstr>Arial</vt:lpstr>
      <vt:lpstr>Times New Roman</vt:lpstr>
      <vt:lpstr>Глубина</vt:lpstr>
      <vt:lpstr>          Святейший Патриарх                                  Пимен</vt:lpstr>
      <vt:lpstr>Презентация PowerPoint</vt:lpstr>
      <vt:lpstr>Презентация PowerPoint</vt:lpstr>
      <vt:lpstr>Презентация PowerPoint</vt:lpstr>
      <vt:lpstr> </vt:lpstr>
      <vt:lpstr>Часть 1. Детство. Отрочество. Юность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Самые крупные фабрики Богородского уезда размещались, однако, не в в самом городе, а в пригороде с названием Глухово.  Это знаменитая Компания Богородско-Глуховской мануфактуры, основанная в 1842 году Захаром Саввичем Морозовым. </vt:lpstr>
      <vt:lpstr>Презентация PowerPoint</vt:lpstr>
      <vt:lpstr>Церковь Троицы Живоначальной в Глухово</vt:lpstr>
      <vt:lpstr>     1924 Короленко </vt:lpstr>
      <vt:lpstr>Презентация PowerPoint</vt:lpstr>
      <vt:lpstr>Презентация PowerPoint</vt:lpstr>
      <vt:lpstr>Часть 2. Служение.</vt:lpstr>
      <vt:lpstr>1925год - Сретенский монастырь г.Москва 1931год -Догоромиловский Богоявленский собор г.Москва</vt:lpstr>
      <vt:lpstr>Презентация PowerPoint</vt:lpstr>
      <vt:lpstr>Презентация PowerPoint</vt:lpstr>
      <vt:lpstr>Презентация PowerPoint</vt:lpstr>
      <vt:lpstr>Презентация PowerPoint</vt:lpstr>
      <vt:lpstr>война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Муром          Одесса Ростов</vt:lpstr>
      <vt:lpstr>Презентация PowerPoint</vt:lpstr>
      <vt:lpstr>Презентация PowerPoint</vt:lpstr>
      <vt:lpstr>Презентация PowerPoint</vt:lpstr>
      <vt:lpstr>Часть 3. Патриарх.</vt:lpstr>
      <vt:lpstr> 3 июня 1971г  патриарх Московский  и всея Руси </vt:lpstr>
      <vt:lpstr>Презентация PowerPoint</vt:lpstr>
      <vt:lpstr>Презентация PowerPoint</vt:lpstr>
      <vt:lpstr>  В непростых условиях Святейший Патриарх Пимен достойно осуществлял управление Русской Церковью до своей кончины.  </vt:lpstr>
      <vt:lpstr>Презентация PowerPoint</vt:lpstr>
      <vt:lpstr>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Святейший патриарх Пимен</dc:title>
  <dc:creator>Пользователь Windows</dc:creator>
  <cp:lastModifiedBy>Пользователь Windows</cp:lastModifiedBy>
  <cp:revision>60</cp:revision>
  <dcterms:created xsi:type="dcterms:W3CDTF">2021-11-03T11:29:15Z</dcterms:created>
  <dcterms:modified xsi:type="dcterms:W3CDTF">2022-04-21T18:56:13Z</dcterms:modified>
</cp:coreProperties>
</file>