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sldIdLst>
    <p:sldId id="272" r:id="rId3"/>
    <p:sldId id="276" r:id="rId4"/>
    <p:sldId id="285" r:id="rId5"/>
    <p:sldId id="279" r:id="rId6"/>
    <p:sldId id="287" r:id="rId7"/>
    <p:sldId id="291" r:id="rId8"/>
    <p:sldId id="284" r:id="rId9"/>
    <p:sldId id="288" r:id="rId10"/>
    <p:sldId id="286" r:id="rId11"/>
    <p:sldId id="292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992832F5-EA01-48E5-B403-87E193F50680}">
          <p14:sldIdLst>
            <p14:sldId id="272"/>
            <p14:sldId id="276"/>
            <p14:sldId id="285"/>
            <p14:sldId id="279"/>
            <p14:sldId id="287"/>
            <p14:sldId id="291"/>
            <p14:sldId id="284"/>
            <p14:sldId id="288"/>
            <p14:sldId id="286"/>
            <p14:sldId id="292"/>
            <p14:sldId id="290"/>
            <p14:sldId id="277"/>
          </p14:sldIdLst>
        </p14:section>
        <p14:section name="Обзор проекта" id="{087866C3-7028-482C-8D34-6BF5363FBD75}">
          <p14:sldIdLst/>
        </p14:section>
        <p14:section name="Обновление состояния" id="{521DEF98-8796-4632-831A-16252E9A6054}">
          <p14:sldIdLst/>
        </p14:section>
        <p14:section name="Временная шкала" id="{CF24EBA6-C924-424D-AC31-A4B9992A87E0}">
          <p14:sldIdLst/>
        </p14:section>
        <p14:section name="Следующие шаги и действия" id="{C24C98EC-938D-4034-8DB8-5E8DBF16E3CB}">
          <p14:sldIdLst/>
        </p14:section>
        <p14:section name="Приложение" id="{E35CCD6A-2288-476E-BC93-C75323AE1F3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10617E"/>
    <a:srgbClr val="007E39"/>
    <a:srgbClr val="2C7119"/>
    <a:srgbClr val="093A4B"/>
  </p:clrMru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35" autoAdjust="0"/>
    <p:restoredTop sz="88208" autoAdjust="0"/>
  </p:normalViewPr>
  <p:slideViewPr>
    <p:cSldViewPr>
      <p:cViewPr>
        <p:scale>
          <a:sx n="70" d="100"/>
          <a:sy n="70" d="100"/>
        </p:scale>
        <p:origin x="-894" y="-648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370374935192392"/>
          <c:y val="3.7503715065395557E-2"/>
          <c:w val="0.76042359288422279"/>
          <c:h val="0.85653105861767287"/>
        </c:manualLayout>
      </c:layout>
      <c:area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М3</c:v>
                </c:pt>
              </c:strCache>
            </c:strRef>
          </c:tx>
          <c:cat>
            <c:strRef>
              <c:f>Лист1!$A$2:$A$6</c:f>
              <c:strCache>
                <c:ptCount val="3"/>
                <c:pt idx="0">
                  <c:v>1ый месяц</c:v>
                </c:pt>
                <c:pt idx="1">
                  <c:v>2ой месяц</c:v>
                </c:pt>
                <c:pt idx="2">
                  <c:v>3ий месяц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8</c:v>
                </c:pt>
                <c:pt idx="2">
                  <c:v>7</c:v>
                </c:pt>
              </c:numCache>
            </c:numRef>
          </c:val>
        </c:ser>
        <c:dLbls/>
        <c:axId val="71054464"/>
        <c:axId val="71056000"/>
      </c:areaChart>
      <c:catAx>
        <c:axId val="71054464"/>
        <c:scaling>
          <c:orientation val="minMax"/>
        </c:scaling>
        <c:axPos val="b"/>
        <c:numFmt formatCode="m/d/yyyy" sourceLinked="1"/>
        <c:tickLblPos val="nextTo"/>
        <c:crossAx val="71056000"/>
        <c:crosses val="autoZero"/>
        <c:auto val="1"/>
        <c:lblAlgn val="ctr"/>
        <c:lblOffset val="100"/>
      </c:catAx>
      <c:valAx>
        <c:axId val="71056000"/>
        <c:scaling>
          <c:orientation val="minMax"/>
        </c:scaling>
        <c:axPos val="l"/>
        <c:majorGridlines/>
        <c:numFmt formatCode="General" sourceLinked="1"/>
        <c:tickLblPos val="nextTo"/>
        <c:crossAx val="71054464"/>
        <c:crosses val="autoZero"/>
        <c:crossBetween val="midCat"/>
      </c:valAx>
    </c:plotArea>
    <c:legend>
      <c:legendPos val="r"/>
      <c:layout/>
    </c:legend>
    <c:plotVisOnly val="1"/>
    <c:dispBlanksAs val="zero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724506C0-3FFE-45A5-803D-9F4FC5464A70}" type="datetimeFigureOut">
              <a:rPr/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F8646707-6BBD-41A9-B4DF-0C76A73A2D2A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1601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733204"/>
            <a:ext cx="9144000" cy="61247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477000" y="1295400"/>
            <a:ext cx="901373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791200" y="1905001"/>
            <a:ext cx="1240461" cy="1240461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705600" y="2209800"/>
            <a:ext cx="1828800" cy="1828800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2"/>
            <a:ext cx="7772400" cy="761999"/>
          </a:xfrm>
        </p:spPr>
        <p:txBody>
          <a:bodyPr anchor="t"/>
          <a:lstStyle>
            <a:lvl1pPr algn="l" latinLnBrk="0">
              <a:defRPr lang="ru-RU"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9" y="1219200"/>
            <a:ext cx="5275052" cy="12954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Щелкните для изменения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/>
          <a:srcRect l="-92" t="50811" r="45394" b="-590"/>
          <a:stretch/>
        </p:blipFill>
        <p:spPr>
          <a:xfrm>
            <a:off x="-13648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1"/>
            <a:ext cx="5105400" cy="1143001"/>
          </a:xfrm>
        </p:spPr>
        <p:txBody>
          <a:bodyPr anchor="b" anchorCtr="0">
            <a:normAutofit/>
          </a:bodyPr>
          <a:lstStyle>
            <a:lvl1pPr algn="l" latinLnBrk="0">
              <a:defRPr lang="ru-RU" sz="3600" b="0" cap="none">
                <a:latin typeface="Georgia" pitchFamily="18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1"/>
            <a:ext cx="5105400" cy="1500187"/>
          </a:xfrm>
        </p:spPr>
        <p:txBody>
          <a:bodyPr anchor="t"/>
          <a:lstStyle>
            <a:lvl1pPr marL="0" indent="0" latinLnBrk="0">
              <a:buNone/>
              <a:defRPr lang="ru-RU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 latinLnBrk="0">
              <a:defRPr lang="ru-RU" sz="2800"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latinLnBrk="0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lang="ru-RU" sz="2000">
                <a:latin typeface="Georgia" pitchFamily="18" charset="0"/>
              </a:defRPr>
            </a:lvl1pPr>
            <a:lvl2pPr marL="571500" indent="-228600" latinLnBrk="0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lang="ru-RU" sz="1800">
                <a:latin typeface="Georgia" pitchFamily="18" charset="0"/>
              </a:defRPr>
            </a:lvl2pPr>
            <a:lvl3pPr latinLnBrk="0">
              <a:defRPr lang="ru-RU" sz="2000">
                <a:latin typeface="Georgia" pitchFamily="18" charset="0"/>
              </a:defRPr>
            </a:lvl3pPr>
            <a:lvl4pPr latinLnBrk="0">
              <a:defRPr lang="ru-RU" sz="2000">
                <a:latin typeface="Georgia" pitchFamily="18" charset="0"/>
              </a:defRPr>
            </a:lvl4pPr>
            <a:lvl5pPr latinLnBrk="0">
              <a:defRPr lang="ru-RU" sz="2000">
                <a:latin typeface="Georgia" pitchFamily="18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1"/>
            <a:ext cx="4038600" cy="4297363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297363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ru-RU" sz="20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>
            <a:normAutofit/>
          </a:bodyPr>
          <a:lstStyle>
            <a:lvl1pPr latinLnBrk="0">
              <a:defRPr lang="ru-RU" sz="2000"/>
            </a:lvl1pPr>
            <a:lvl2pPr latinLnBrk="0">
              <a:defRPr lang="ru-RU" sz="1800"/>
            </a:lvl2pPr>
            <a:lvl3pPr latinLnBrk="0">
              <a:defRPr lang="ru-RU" sz="1600"/>
            </a:lvl3pPr>
            <a:lvl4pPr latinLnBrk="0">
              <a:defRPr lang="ru-RU" sz="1400"/>
            </a:lvl4pPr>
            <a:lvl5pPr latinLnBrk="0">
              <a:defRPr lang="ru-RU" sz="14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ru-RU" sz="20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>
            <a:normAutofit/>
          </a:bodyPr>
          <a:lstStyle>
            <a:lvl1pPr latinLnBrk="0">
              <a:defRPr lang="ru-RU" sz="2000"/>
            </a:lvl1pPr>
            <a:lvl2pPr latinLnBrk="0">
              <a:defRPr lang="ru-RU" sz="1800"/>
            </a:lvl2pPr>
            <a:lvl3pPr latinLnBrk="0">
              <a:defRPr lang="ru-RU" sz="1600"/>
            </a:lvl3pPr>
            <a:lvl4pPr latinLnBrk="0">
              <a:defRPr lang="ru-RU" sz="1400"/>
            </a:lvl4pPr>
            <a:lvl5pPr latinLnBrk="0">
              <a:defRPr lang="ru-RU" sz="14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latinLnBrk="0">
              <a:defRPr lang="ru-RU" sz="2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914400"/>
            <a:ext cx="3008313" cy="762000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1"/>
            <a:ext cx="5111751" cy="5211763"/>
          </a:xfrm>
        </p:spPr>
        <p:txBody>
          <a:bodyPr>
            <a:normAutofit/>
          </a:bodyPr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52601"/>
            <a:ext cx="3008313" cy="4373563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1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rPr/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/>
              <a:pPr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44"/>
          <a:stretch/>
        </p:blipFill>
        <p:spPr>
          <a:xfrm>
            <a:off x="-13250" y="1"/>
            <a:ext cx="9157252" cy="660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ru-RU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 fontScale="90000"/>
          </a:bodyPr>
          <a:lstStyle/>
          <a:p>
            <a:pPr algn="r">
              <a:spcAft>
                <a:spcPts val="0"/>
              </a:spcAft>
            </a:pPr>
            <a:r>
              <a:rPr lang="ru-RU" i="1" dirty="0" smtClean="0">
                <a:solidFill>
                  <a:srgbClr val="216BEC"/>
                </a:solidFill>
                <a:latin typeface="XO Thames"/>
                <a:ea typeface="Times New Roman"/>
                <a:cs typeface="Times New Roman"/>
              </a:rPr>
              <a:t/>
            </a:r>
            <a:br>
              <a:rPr lang="ru-RU" i="1" dirty="0" smtClean="0">
                <a:solidFill>
                  <a:srgbClr val="216BEC"/>
                </a:solidFill>
                <a:latin typeface="XO Thames"/>
                <a:ea typeface="Times New Roman"/>
                <a:cs typeface="Times New Roman"/>
              </a:rPr>
            </a:br>
            <a:r>
              <a:rPr lang="ru-RU" i="1" dirty="0">
                <a:solidFill>
                  <a:srgbClr val="216BEC"/>
                </a:solidFill>
                <a:latin typeface="XO Thames"/>
                <a:ea typeface="Times New Roman"/>
                <a:cs typeface="Times New Roman"/>
              </a:rPr>
              <a:t/>
            </a:r>
            <a:br>
              <a:rPr lang="ru-RU" i="1" dirty="0">
                <a:solidFill>
                  <a:srgbClr val="216BEC"/>
                </a:solidFill>
                <a:latin typeface="XO Thames"/>
                <a:ea typeface="Times New Roman"/>
                <a:cs typeface="Times New Roman"/>
              </a:rPr>
            </a:br>
            <a:r>
              <a:rPr lang="ru-RU" i="1" dirty="0" smtClean="0">
                <a:solidFill>
                  <a:srgbClr val="216BEC"/>
                </a:solidFill>
                <a:latin typeface="XO Thames"/>
                <a:ea typeface="Times New Roman"/>
                <a:cs typeface="Times New Roman"/>
              </a:rPr>
              <a:t/>
            </a:r>
            <a:br>
              <a:rPr lang="ru-RU" i="1" dirty="0" smtClean="0">
                <a:solidFill>
                  <a:srgbClr val="216BEC"/>
                </a:solidFill>
                <a:latin typeface="XO Thames"/>
                <a:ea typeface="Times New Roman"/>
                <a:cs typeface="Times New Roman"/>
              </a:rPr>
            </a:br>
            <a:r>
              <a:rPr lang="ru-RU" b="1" i="1" dirty="0">
                <a:solidFill>
                  <a:srgbClr val="2E3CED"/>
                </a:solidFill>
                <a:latin typeface="YS Text"/>
                <a:ea typeface="Times New Roman"/>
                <a:cs typeface="Times New Roman"/>
              </a:rPr>
              <a:t> </a:t>
            </a:r>
            <a:r>
              <a:rPr lang="ru-RU" sz="1100" dirty="0">
                <a:solidFill>
                  <a:srgbClr val="000000"/>
                </a:solidFill>
                <a:latin typeface="XO Thames"/>
                <a:ea typeface="Times New Roman"/>
                <a:cs typeface="Times New Roman"/>
              </a:rPr>
              <a:t/>
            </a:r>
            <a:br>
              <a:rPr lang="ru-RU" sz="1100" dirty="0">
                <a:solidFill>
                  <a:srgbClr val="000000"/>
                </a:solidFill>
                <a:latin typeface="XO Thames"/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2677"/>
            <a:ext cx="8229600" cy="6102677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093A4B"/>
              </a:solidFill>
            </a:endParaRP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800" dirty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  <a:t>«Вода – источник жизни</a:t>
            </a: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  <a:t>»</a:t>
            </a:r>
          </a:p>
          <a:p>
            <a:pPr marL="0" indent="0" algn="ctr">
              <a:buNone/>
            </a:pPr>
            <a:endParaRPr lang="ru-RU" sz="1400" dirty="0" smtClean="0">
              <a:solidFill>
                <a:srgbClr val="00B050"/>
              </a:solidFill>
              <a:ea typeface="+mj-ea"/>
              <a:cs typeface="+mj-cs"/>
            </a:endParaRPr>
          </a:p>
          <a:p>
            <a:pPr marL="0" lvl="0" indent="0" algn="r">
              <a:lnSpc>
                <a:spcPct val="100000"/>
              </a:lnSpc>
              <a:spcBef>
                <a:spcPct val="20000"/>
              </a:spcBef>
              <a:buSzTx/>
              <a:buNone/>
            </a:pPr>
            <a:endParaRPr lang="ru-RU" sz="1600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ru-RU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9144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Будущее  зависит от нас!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Экономия </a:t>
            </a:r>
            <a:r>
              <a:rPr lang="ru-RU" dirty="0"/>
              <a:t>воды в быту – это признак бережливости, хозяйственности и экологической культуры.</a:t>
            </a:r>
          </a:p>
          <a:p>
            <a:endParaRPr lang="ru-RU" dirty="0"/>
          </a:p>
        </p:txBody>
      </p:sp>
      <p:pic>
        <p:nvPicPr>
          <p:cNvPr id="1026" name="Picture 2" descr="I:\школа\10 хб\Оплодотворение и двойное оплодотворение\0910b159e80463d0d6097168e5113ff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5366715" cy="340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3865509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868681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3096344"/>
          </a:xfrm>
        </p:spPr>
        <p:txBody>
          <a:bodyPr>
            <a:prstTxWarp prst="textTriangleInverted">
              <a:avLst/>
            </a:prstTxWarp>
          </a:bodyPr>
          <a:lstStyle/>
          <a:p>
            <a:pPr>
              <a:buNone/>
            </a:pPr>
            <a:r>
              <a:rPr lang="ru-RU" dirty="0" smtClean="0">
                <a:solidFill>
                  <a:srgbClr val="2C7119"/>
                </a:solidFill>
              </a:rPr>
              <a:t>Спасибо за внимание!</a:t>
            </a:r>
            <a:endParaRPr lang="ru-RU" dirty="0">
              <a:solidFill>
                <a:srgbClr val="2C7119"/>
              </a:solidFill>
            </a:endParaRPr>
          </a:p>
        </p:txBody>
      </p:sp>
      <p:pic>
        <p:nvPicPr>
          <p:cNvPr id="5" name="Picture 42"/>
          <p:cNvPicPr/>
          <p:nvPr/>
        </p:nvPicPr>
        <p:blipFill>
          <a:blip r:embed="rId2" cstate="print"/>
          <a:stretch/>
        </p:blipFill>
        <p:spPr>
          <a:xfrm>
            <a:off x="2411760" y="998537"/>
            <a:ext cx="4680882" cy="31505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i="1" dirty="0" smtClean="0">
                <a:solidFill>
                  <a:srgbClr val="FF0000"/>
                </a:solidFill>
              </a:rPr>
              <a:t>«Где вода, там и жизнь»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Содержимое 3" descr="пустыня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17" y="2060848"/>
            <a:ext cx="4396213" cy="38424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3250704" cy="26971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I:\школа\10 хб\Оплодотворение и двойное оплодотворение\4ea02b2ace3d4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3630" y="2060848"/>
            <a:ext cx="4729977" cy="384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76064"/>
          </a:xfrm>
        </p:spPr>
        <p:txBody>
          <a:bodyPr>
            <a:normAutofit/>
          </a:bodyPr>
          <a:lstStyle/>
          <a:p>
            <a:r>
              <a:rPr lang="ru-RU" dirty="0" smtClean="0"/>
              <a:t>Цели и 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435280" cy="576064"/>
          </a:xfrm>
        </p:spPr>
        <p:txBody>
          <a:bodyPr>
            <a:noAutofit/>
          </a:bodyPr>
          <a:lstStyle/>
          <a:p>
            <a:pPr marL="107315" indent="0">
              <a:spcAft>
                <a:spcPts val="0"/>
              </a:spcAft>
              <a:buNone/>
            </a:pPr>
            <a:endParaRPr lang="ru-RU" sz="2400" i="1" dirty="0">
              <a:solidFill>
                <a:srgbClr val="2E3CED"/>
              </a:solidFill>
              <a:latin typeface="XO Thames"/>
              <a:ea typeface="Times New Roman"/>
              <a:cs typeface="Times New Roman"/>
            </a:endParaRPr>
          </a:p>
          <a:p>
            <a:pPr marL="107315" indent="0">
              <a:spcAft>
                <a:spcPts val="0"/>
              </a:spcAft>
              <a:buNone/>
            </a:pP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XO Thames"/>
                <a:ea typeface="Times New Roman"/>
                <a:cs typeface="Times New Roman"/>
              </a:rPr>
              <a:t>Цель:  </a:t>
            </a:r>
            <a:r>
              <a:rPr lang="ru-RU" sz="2400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исследование </a:t>
            </a:r>
            <a:r>
              <a:rPr lang="ru-RU" sz="2400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рациональных  способов экономии воды</a:t>
            </a:r>
            <a:r>
              <a:rPr lang="ru-RU" sz="2400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.</a:t>
            </a:r>
          </a:p>
          <a:p>
            <a:pPr marL="107315" indent="0">
              <a:spcAft>
                <a:spcPts val="0"/>
              </a:spcAft>
              <a:buNone/>
            </a:pP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XO Thames"/>
                <a:ea typeface="Times New Roman"/>
                <a:cs typeface="Times New Roman"/>
              </a:rPr>
              <a:t>Задачи: </a:t>
            </a:r>
          </a:p>
          <a:p>
            <a:pPr marL="450215"/>
            <a:r>
              <a:rPr lang="ru-RU" sz="2400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 уточнить и расширить знания о воде и ее значении</a:t>
            </a:r>
            <a:r>
              <a:rPr lang="ru-RU" sz="2400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;</a:t>
            </a:r>
          </a:p>
          <a:p>
            <a:pPr marL="450215"/>
            <a:r>
              <a:rPr lang="ru-RU" sz="2400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проанализировать научную информацию по теме</a:t>
            </a:r>
            <a:r>
              <a:rPr lang="ru-RU" sz="2400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;</a:t>
            </a:r>
          </a:p>
          <a:p>
            <a:pPr marL="450215"/>
            <a:r>
              <a:rPr lang="ru-RU" sz="2400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доказать необходимость бережного отношения к воде</a:t>
            </a:r>
            <a:r>
              <a:rPr lang="ru-RU" sz="2400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;</a:t>
            </a:r>
          </a:p>
          <a:p>
            <a:pPr marL="450215"/>
            <a:r>
              <a:rPr lang="ru-RU" sz="2400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рассчитать эффективность способов сбережения воды на примере своей семьи;</a:t>
            </a:r>
            <a:endParaRPr lang="ru-RU" sz="2400" i="1" dirty="0" smtClean="0">
              <a:solidFill>
                <a:srgbClr val="2E3CED"/>
              </a:solidFill>
              <a:latin typeface="XO Thames"/>
              <a:ea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19256" cy="648072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Вода в теле человека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1268760"/>
            <a:ext cx="3456384" cy="424847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 descr="I:\школа\10 хб\Оплодотворение и двойное оплодотворение\img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0215" algn="ctr">
              <a:spcAft>
                <a:spcPts val="0"/>
              </a:spcAft>
            </a:pPr>
            <a:r>
              <a:rPr lang="ru-RU" i="1" dirty="0">
                <a:solidFill>
                  <a:srgbClr val="FF0000"/>
                </a:solidFill>
                <a:ea typeface="Times New Roman"/>
                <a:cs typeface="Times New Roman"/>
              </a:rPr>
              <a:t>Применение воды в быту делится на несколько категорий:</a:t>
            </a: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" name="Picture 26"/>
          <p:cNvPicPr>
            <a:picLocks noGrp="1"/>
          </p:cNvPicPr>
          <p:nvPr>
            <p:ph idx="1"/>
          </p:nvPr>
        </p:nvPicPr>
        <p:blipFill>
          <a:blip r:embed="rId2" cstate="print"/>
          <a:stretch/>
        </p:blipFill>
        <p:spPr>
          <a:xfrm>
            <a:off x="1043608" y="2060848"/>
            <a:ext cx="3528392" cy="2392697"/>
          </a:xfrm>
          <a:prstGeom prst="rect">
            <a:avLst/>
          </a:prstGeom>
        </p:spPr>
      </p:pic>
      <p:pic>
        <p:nvPicPr>
          <p:cNvPr id="5" name="Picture 28"/>
          <p:cNvPicPr/>
          <p:nvPr/>
        </p:nvPicPr>
        <p:blipFill>
          <a:blip r:embed="rId3" cstate="print"/>
          <a:stretch/>
        </p:blipFill>
        <p:spPr>
          <a:xfrm>
            <a:off x="4588506" y="2065171"/>
            <a:ext cx="3562216" cy="2394494"/>
          </a:xfrm>
          <a:prstGeom prst="rect">
            <a:avLst/>
          </a:prstGeom>
        </p:spPr>
      </p:pic>
      <p:pic>
        <p:nvPicPr>
          <p:cNvPr id="6" name="Picture 30"/>
          <p:cNvPicPr/>
          <p:nvPr/>
        </p:nvPicPr>
        <p:blipFill>
          <a:blip r:embed="rId4" cstate="print"/>
          <a:stretch/>
        </p:blipFill>
        <p:spPr>
          <a:xfrm>
            <a:off x="2483768" y="4355920"/>
            <a:ext cx="2088232" cy="16193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87949" y="4600799"/>
            <a:ext cx="1883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>
              <a:spcAft>
                <a:spcPts val="0"/>
              </a:spcAft>
            </a:pPr>
            <a:r>
              <a:rPr lang="ru-RU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Еда </a:t>
            </a:r>
            <a:r>
              <a:rPr lang="ru-RU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и напитки</a:t>
            </a:r>
            <a:endParaRPr lang="ru-RU" sz="1100" dirty="0">
              <a:solidFill>
                <a:srgbClr val="000000"/>
              </a:solidFill>
              <a:effectLst/>
              <a:latin typeface="XO Thames"/>
              <a:ea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90048" y="4518271"/>
            <a:ext cx="2960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0215">
              <a:spcAft>
                <a:spcPts val="0"/>
              </a:spcAft>
            </a:pPr>
            <a:r>
              <a:rPr lang="ru-RU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Гигиена и </a:t>
            </a:r>
            <a:r>
              <a:rPr lang="ru-RU" i="1" dirty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санитария</a:t>
            </a:r>
            <a:endParaRPr lang="ru-RU" sz="1100" dirty="0">
              <a:solidFill>
                <a:srgbClr val="000000"/>
              </a:solidFill>
              <a:effectLst/>
              <a:latin typeface="XO Thames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29874" y="6050734"/>
            <a:ext cx="5225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0215">
              <a:spcAft>
                <a:spcPts val="0"/>
              </a:spcAft>
            </a:pPr>
            <a:r>
              <a:rPr lang="ru-RU" i="1" dirty="0" smtClean="0">
                <a:solidFill>
                  <a:srgbClr val="2E3CED"/>
                </a:solidFill>
                <a:latin typeface="XO Thames"/>
                <a:ea typeface="Times New Roman"/>
                <a:cs typeface="Times New Roman"/>
              </a:rPr>
              <a:t>Полив  и противопожарная безопасность</a:t>
            </a:r>
            <a:endParaRPr lang="ru-RU" sz="1100" dirty="0">
              <a:solidFill>
                <a:srgbClr val="000000"/>
              </a:solidFill>
              <a:effectLst/>
              <a:latin typeface="XO Thames"/>
              <a:ea typeface="Times New Roman"/>
              <a:cs typeface="Times New Roman"/>
            </a:endParaRPr>
          </a:p>
        </p:txBody>
      </p:sp>
      <p:pic>
        <p:nvPicPr>
          <p:cNvPr id="10" name="Picture 32"/>
          <p:cNvPicPr/>
          <p:nvPr/>
        </p:nvPicPr>
        <p:blipFill>
          <a:blip r:embed="rId5" cstate="print"/>
          <a:stretch/>
        </p:blipFill>
        <p:spPr>
          <a:xfrm>
            <a:off x="4572000" y="4372086"/>
            <a:ext cx="2071236" cy="158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0499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Для уменьшения расхода воды рекомендуем установить: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2896"/>
            <a:ext cx="6372200" cy="436510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116656_1.jpg"/>
          <p:cNvPicPr>
            <a:picLocks noChangeAspect="1"/>
          </p:cNvPicPr>
          <p:nvPr/>
        </p:nvPicPr>
        <p:blipFill>
          <a:blip r:embed="rId2" cstate="print"/>
          <a:srcRect l="16395" r="12560"/>
          <a:stretch>
            <a:fillRect/>
          </a:stretch>
        </p:blipFill>
        <p:spPr>
          <a:xfrm>
            <a:off x="7020272" y="1160747"/>
            <a:ext cx="1841686" cy="2592288"/>
          </a:xfrm>
          <a:prstGeom prst="rect">
            <a:avLst/>
          </a:prstGeom>
        </p:spPr>
      </p:pic>
      <p:pic>
        <p:nvPicPr>
          <p:cNvPr id="2050" name="Picture 2" descr="I:\школа\10 хб\Оплодотворение и двойное оплодотворение\495974a250464787451e28f70849c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1941" y="4396519"/>
            <a:ext cx="2796136" cy="187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286" y="2456891"/>
            <a:ext cx="3375199" cy="337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I:\школа\10 хб\Оплодотворение и двойное оплодотворение\samsung_ww65k52e69w_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58393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1216" y="1554010"/>
            <a:ext cx="2510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ытовую технику 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45885" y="6168409"/>
            <a:ext cx="3642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смеситель рычажного  типа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76257" y="3959824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рассекатели</a:t>
            </a:r>
          </a:p>
        </p:txBody>
      </p:sp>
    </p:spTree>
    <p:extLst>
      <p:ext uri="{BB962C8B-B14F-4D97-AF65-F5344CB8AC3E}">
        <p14:creationId xmlns:p14="http://schemas.microsoft.com/office/powerpoint/2010/main" xmlns="" val="3960838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Для уменьшения расхода воды рекомендуем</a:t>
            </a:r>
            <a:r>
              <a:rPr lang="ru-RU" i="1" dirty="0" smtClean="0">
                <a:solidFill>
                  <a:srgbClr val="C00000"/>
                </a:solidFill>
              </a:rPr>
              <a:t>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89" y="980727"/>
            <a:ext cx="9144000" cy="2880321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endParaRPr lang="ru-RU" sz="2400" b="1" dirty="0" smtClean="0">
              <a:solidFill>
                <a:srgbClr val="007E39"/>
              </a:solidFill>
            </a:endParaRPr>
          </a:p>
        </p:txBody>
      </p:sp>
      <p:pic>
        <p:nvPicPr>
          <p:cNvPr id="29700" name="Picture 4" descr="http://vitvesti.by/images/78-06/005.jpg"/>
          <p:cNvPicPr>
            <a:picLocks noChangeAspect="1" noChangeArrowheads="1"/>
          </p:cNvPicPr>
          <p:nvPr/>
        </p:nvPicPr>
        <p:blipFill>
          <a:blip r:embed="rId2" cstate="print"/>
          <a:srcRect l="10525" r="7027"/>
          <a:stretch>
            <a:fillRect/>
          </a:stretch>
        </p:blipFill>
        <p:spPr bwMode="auto">
          <a:xfrm>
            <a:off x="4724625" y="1033416"/>
            <a:ext cx="4120498" cy="3256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I:\школа\10 хб\Оплодотворение и двойное оплодотворение\image75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033416"/>
            <a:ext cx="4401096" cy="3198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:\школа\10 хб\Оплодотворение и двойное оплодотворение\img2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709323"/>
            <a:ext cx="3370229" cy="3243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Экономия воды в семье</a:t>
            </a:r>
            <a:endParaRPr lang="ru-RU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18835792"/>
              </p:ext>
            </p:extLst>
          </p:nvPr>
        </p:nvGraphicFramePr>
        <p:xfrm>
          <a:off x="1259632" y="1412776"/>
          <a:ext cx="6912768" cy="3849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51720" y="5410090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Рис. 1 Диаграмма изменения потребления воды во время проекта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411082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80920" cy="57606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Буклет по </a:t>
            </a:r>
            <a:r>
              <a:rPr lang="ru-RU" dirty="0" err="1" smtClean="0">
                <a:solidFill>
                  <a:srgbClr val="FF0000"/>
                </a:solidFill>
              </a:rPr>
              <a:t>водосбережению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 descr="C:\Users\USER\Documents\pdf76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816424" cy="272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ocuments\pdf7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556792"/>
            <a:ext cx="44999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comp\Downloads\IMG_20220215_13324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49080"/>
            <a:ext cx="3555438" cy="266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86007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67455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21E221-3963-46C0-9628-AC8108FB4B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TS101674556</Template>
  <TotalTime>0</TotalTime>
  <Words>144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TS101674556</vt:lpstr>
      <vt:lpstr>     </vt:lpstr>
      <vt:lpstr>«Где вода, там и жизнь» </vt:lpstr>
      <vt:lpstr>Цели и задачи проекта</vt:lpstr>
      <vt:lpstr>Вода в теле человека</vt:lpstr>
      <vt:lpstr>Применение воды в быту делится на несколько категорий: </vt:lpstr>
      <vt:lpstr>Для уменьшения расхода воды рекомендуем установить:</vt:lpstr>
      <vt:lpstr>Для уменьшения расхода воды рекомендуем:</vt:lpstr>
      <vt:lpstr>Экономия воды в семье</vt:lpstr>
      <vt:lpstr>Буклет по водосбережению</vt:lpstr>
      <vt:lpstr>Будущее  зависит от нас!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2014-02-16T13:41:10Z</dcterms:created>
  <dcterms:modified xsi:type="dcterms:W3CDTF">2022-05-02T11:01:29Z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TC016745569991</vt:lpwstr>
  </property>
</Properties>
</file>