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68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920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4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605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4381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92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8043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996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279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188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427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73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5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01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428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90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20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83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AA6BAA9-9E65-43C1-915E-01842D73DF1F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097C35-9749-45C8-969E-5E0FEB9524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151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mirinp.pravorg.ru/" TargetMode="External"/><Relationship Id="rId7" Type="http://schemas.openxmlformats.org/officeDocument/2006/relationships/image" Target="../media/image25.png"/><Relationship Id="rId2" Type="http://schemas.openxmlformats.org/officeDocument/2006/relationships/hyperlink" Target="http://www.gmir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://derbentmkr.ru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spbda.ru/" TargetMode="Externa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hyperlink" Target="http://www.patriarchia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lib.cerkov.ru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pstgu.ru/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s://mpda.ru/" TargetMode="Externa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resh.edu.ru/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www.orthedu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hyperlink" Target="http://experiment-opk.pravolimp.ru/" TargetMode="External"/><Relationship Id="rId4" Type="http://schemas.openxmlformats.org/officeDocument/2006/relationships/hyperlink" Target="http://orkce.apkpro.ru/404.html" TargetMode="Externa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happy-school.ru/" TargetMode="External"/><Relationship Id="rId7" Type="http://schemas.openxmlformats.org/officeDocument/2006/relationships/image" Target="../media/image11.png"/><Relationship Id="rId2" Type="http://schemas.openxmlformats.org/officeDocument/2006/relationships/hyperlink" Target="http://www.svetoch-opk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avenc.ru/" TargetMode="External"/><Relationship Id="rId11" Type="http://schemas.openxmlformats.org/officeDocument/2006/relationships/image" Target="../media/image15.png"/><Relationship Id="rId5" Type="http://schemas.openxmlformats.org/officeDocument/2006/relationships/hyperlink" Target="https://azbyka.ru/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://www.verav.ru/common/readround.php" TargetMode="Externa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s://vera.academy/" TargetMode="External"/><Relationship Id="rId7" Type="http://schemas.openxmlformats.org/officeDocument/2006/relationships/image" Target="../media/image19.png"/><Relationship Id="rId12" Type="http://schemas.openxmlformats.org/officeDocument/2006/relationships/image" Target="../media/image2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11" Type="http://schemas.openxmlformats.org/officeDocument/2006/relationships/image" Target="../media/image16.emf"/><Relationship Id="rId5" Type="http://schemas.openxmlformats.org/officeDocument/2006/relationships/image" Target="../media/image17.png"/><Relationship Id="rId10" Type="http://schemas.openxmlformats.org/officeDocument/2006/relationships/oleObject" Target="../embeddings/oleObject1.bin"/><Relationship Id="rId4" Type="http://schemas.openxmlformats.org/officeDocument/2006/relationships/hyperlink" Target="http://orkce.apkpro.ru/389.html" TargetMode="Externa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i="1" dirty="0"/>
              <a:t>Использование электронных материалов </a:t>
            </a:r>
            <a:r>
              <a:rPr lang="ru-RU" sz="4800" b="1" i="1" dirty="0" smtClean="0"/>
              <a:t>на </a:t>
            </a:r>
            <a:r>
              <a:rPr lang="ru-RU" sz="4800" b="1" i="1" dirty="0"/>
              <a:t>уроках ОРКСЭ(ОПК</a:t>
            </a:r>
            <a:r>
              <a:rPr lang="ru-RU" sz="4800" b="1" i="1" dirty="0" smtClean="0"/>
              <a:t>) в начальной  школе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8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748145"/>
            <a:ext cx="4835236" cy="542881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Всего в России насчитывается три музея, посвященных истории религии, они действуют в городах – «перекрёстках культур»: </a:t>
            </a:r>
          </a:p>
          <a:p>
            <a:r>
              <a:rPr lang="ru-RU" dirty="0"/>
              <a:t>  </a:t>
            </a:r>
            <a:r>
              <a:rPr lang="ru-RU" b="1" dirty="0"/>
              <a:t>Государственный</a:t>
            </a:r>
            <a:r>
              <a:rPr lang="ru-RU" dirty="0"/>
              <a:t> </a:t>
            </a:r>
            <a:r>
              <a:rPr lang="ru-RU" b="1" dirty="0"/>
              <a:t>музей истории религии</a:t>
            </a:r>
            <a:r>
              <a:rPr lang="ru-RU" dirty="0"/>
              <a:t> в Санкт-Петербурге </a:t>
            </a:r>
            <a:r>
              <a:rPr lang="ru-RU" u="sng" dirty="0">
                <a:hlinkClick r:id="rId2"/>
              </a:rPr>
              <a:t>http://www.gmir.ru</a:t>
            </a:r>
            <a:r>
              <a:rPr lang="ru-RU" dirty="0"/>
              <a:t>)</a:t>
            </a:r>
          </a:p>
          <a:p>
            <a:r>
              <a:rPr lang="ru-RU" dirty="0"/>
              <a:t> </a:t>
            </a:r>
            <a:r>
              <a:rPr lang="ru-RU" b="1" dirty="0"/>
              <a:t>Музей истории религии и национальностей </a:t>
            </a:r>
            <a:r>
              <a:rPr lang="ru-RU" b="1" dirty="0" err="1"/>
              <a:t>Прикамья</a:t>
            </a:r>
            <a:r>
              <a:rPr lang="ru-RU" dirty="0"/>
              <a:t> в Сарапуле (</a:t>
            </a:r>
            <a:r>
              <a:rPr lang="ru-RU" u="sng" dirty="0">
                <a:hlinkClick r:id="rId3"/>
              </a:rPr>
              <a:t>http://mirinp.pravorg.ru</a:t>
            </a:r>
            <a:r>
              <a:rPr lang="ru-RU" dirty="0"/>
              <a:t>)</a:t>
            </a:r>
          </a:p>
          <a:p>
            <a:r>
              <a:rPr lang="ru-RU" dirty="0" smtClean="0"/>
              <a:t>  </a:t>
            </a:r>
            <a:r>
              <a:rPr lang="ru-RU" b="1" dirty="0" smtClean="0"/>
              <a:t>Музей истории мировых культур и религий</a:t>
            </a:r>
            <a:r>
              <a:rPr lang="ru-RU" dirty="0" smtClean="0"/>
              <a:t> в Дербенте (</a:t>
            </a:r>
            <a:r>
              <a:rPr lang="ru-RU" u="sng" dirty="0" smtClean="0">
                <a:hlinkClick r:id="rId4"/>
              </a:rPr>
              <a:t>http://derbentmkr.ru</a:t>
            </a:r>
            <a:r>
              <a:rPr lang="ru-RU" dirty="0" smtClean="0"/>
              <a:t>).</a:t>
            </a:r>
          </a:p>
          <a:p>
            <a:r>
              <a:rPr lang="ru-RU" dirty="0"/>
              <a:t>  Также</a:t>
            </a:r>
            <a:r>
              <a:rPr lang="ru-RU" b="1" dirty="0"/>
              <a:t> посещение музеев, выставок</a:t>
            </a:r>
            <a:r>
              <a:rPr lang="ru-RU" dirty="0"/>
              <a:t> с помощью интерактивных объектов и </a:t>
            </a:r>
            <a:r>
              <a:rPr lang="ru-RU" dirty="0" err="1"/>
              <a:t>интернет-ресурсов</a:t>
            </a:r>
            <a:r>
              <a:rPr lang="ru-RU" dirty="0"/>
              <a:t>  доступно на сайте </a:t>
            </a:r>
            <a:r>
              <a:rPr lang="ru-RU" b="1" dirty="0"/>
              <a:t>«Культура</a:t>
            </a:r>
            <a:r>
              <a:rPr lang="ru-RU" b="1" dirty="0" smtClean="0"/>
              <a:t>»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ru-RU" dirty="0" smtClean="0"/>
              <a:t>раздел </a:t>
            </a:r>
            <a:r>
              <a:rPr lang="ru-RU" b="1" dirty="0"/>
              <a:t>«Виртуальные прогулки» </a:t>
            </a:r>
            <a:r>
              <a:rPr lang="ru-RU" dirty="0"/>
              <a:t>https://www.culture.ru/s/virtualnye-progulki/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5922818" y="369011"/>
            <a:ext cx="5181600" cy="29132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9787" y="2001981"/>
            <a:ext cx="5508333" cy="3096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550443"/>
            <a:ext cx="5320849" cy="299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5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2508" y="685800"/>
            <a:ext cx="3837710" cy="1371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4212" y="685800"/>
            <a:ext cx="7268296" cy="530860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«Судьба России и её будущего в руках педагогов, воспитателей, учителей. Школа станет мертвенной, а труд её безрадостным, если она будет передавать некую сумму знаний.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и не может быть школы без воспитания, без стремления помочь ребёнку стать личностью нравственной, самостоятельной, одухотворённой, способной отдавать себя другим людям, народу и Отечеству». 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Патриарх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Московский </a:t>
            </a: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Всея Руси Алексий 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8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1" y="2006599"/>
            <a:ext cx="8534401" cy="377074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«Без глубокого духовного и нравственного чувства человек не может иметь ни любви, ни чести – ничего 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чем   человек  есть  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человек.»</a:t>
            </a:r>
            <a:r>
              <a:rPr lang="ru-RU" sz="3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ru-RU" sz="4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В.Белинский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21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814945"/>
            <a:ext cx="10515600" cy="43620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i="1" dirty="0"/>
              <a:t>«Духовно-нравственное воспитание, утверждение идеалов добра, милосердия и справедливости, - являются важнейшей миссией не только религиозной организации, но и общества в целом.</a:t>
            </a:r>
            <a:endParaRPr lang="ru-RU" sz="2800" i="1" dirty="0"/>
          </a:p>
          <a:p>
            <a:pPr marL="0" indent="0">
              <a:buNone/>
            </a:pPr>
            <a:r>
              <a:rPr lang="ru-RU" sz="2800" b="1" i="1" dirty="0"/>
              <a:t>Такие ценности во все времена скрепляли наше Отечество, формировали национальные традиции и моральные устои. Сегодня они позволяют России сохранить свои исторические корни и культурно-духовную самостоятельность».</a:t>
            </a:r>
            <a:endParaRPr lang="ru-RU" sz="2800" i="1" dirty="0"/>
          </a:p>
          <a:p>
            <a:pPr marL="0" indent="0">
              <a:buNone/>
            </a:pPr>
            <a:r>
              <a:rPr lang="ru-RU" sz="2400" b="1" i="1" dirty="0" smtClean="0"/>
              <a:t>                                                                      </a:t>
            </a:r>
            <a:r>
              <a:rPr lang="ru-RU" sz="2400" b="1" i="1" dirty="0" smtClean="0"/>
              <a:t>   </a:t>
            </a:r>
            <a:r>
              <a:rPr lang="ru-RU" sz="2400" b="1" i="1" dirty="0" err="1" smtClean="0"/>
              <a:t>Д.Медведев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7193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настоящее время в России идет становление новой системы </a:t>
            </a:r>
            <a:r>
              <a:rPr lang="ru-RU" sz="2400" b="1" dirty="0" smtClean="0"/>
              <a:t>образования.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Эта </a:t>
            </a:r>
            <a:r>
              <a:rPr lang="ru-RU" sz="2400" b="1" dirty="0"/>
              <a:t>система ориентирована на вхождение в мировое информационно-образовательное пространство и сопровождается существенными изменениями педагогической теории, вносятся коррективы в технологию </a:t>
            </a:r>
            <a:r>
              <a:rPr lang="ru-RU" sz="2400" b="1" dirty="0" smtClean="0"/>
              <a:t>обучения </a:t>
            </a:r>
          </a:p>
        </p:txBody>
      </p:sp>
    </p:spTree>
    <p:extLst>
      <p:ext uri="{BB962C8B-B14F-4D97-AF65-F5344CB8AC3E}">
        <p14:creationId xmlns:p14="http://schemas.microsoft.com/office/powerpoint/2010/main" val="81146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109" y="1714355"/>
            <a:ext cx="10515600" cy="111270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 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Интернет-ресурсы </a:t>
            </a:r>
            <a:r>
              <a:rPr lang="ru-RU" sz="2800" b="1" dirty="0"/>
              <a:t>как часть 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Электронной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</a:t>
            </a:r>
            <a:r>
              <a:rPr lang="ru-RU" sz="2800" b="1" dirty="0" smtClean="0"/>
              <a:t> информационно - образовательной   </a:t>
            </a:r>
          </a:p>
          <a:p>
            <a:pPr marL="0" indent="0">
              <a:buNone/>
            </a:pPr>
            <a:r>
              <a:rPr lang="ru-RU" sz="2800" b="1" dirty="0" smtClean="0"/>
              <a:t>                                                              среды</a:t>
            </a:r>
            <a:r>
              <a:rPr lang="ru-RU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80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90946" y="365125"/>
            <a:ext cx="4906320" cy="6326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Официальные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сайты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Московского                 патриархата 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http://www.patriarchia.ru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Сайты православных учебных заведений.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Санкт-</a:t>
            </a:r>
            <a:r>
              <a:rPr lang="ru-RU" sz="1800" dirty="0" err="1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Петербурская</a:t>
            </a: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духовная  академия Русской Православной Церкви - </a:t>
            </a:r>
            <a:r>
              <a:rPr lang="ru-RU" sz="1800" u="sng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https://spbda.ru</a:t>
            </a: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Московская  духовная  академия Русской Православной Церкви </a:t>
            </a:r>
            <a:r>
              <a:rPr lang="ru-RU" sz="1800" u="sng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https://mpda.ru</a:t>
            </a: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Православный  Свято-</a:t>
            </a:r>
            <a:r>
              <a:rPr lang="ru-RU" sz="1800" dirty="0" err="1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Тихоновский</a:t>
            </a: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гуманитарный университет - </a:t>
            </a:r>
            <a:r>
              <a:rPr lang="ru-RU" sz="1800" u="sng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https://pstgu.ru</a:t>
            </a:r>
            <a:r>
              <a:rPr lang="ru-RU" sz="18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Православные СМИ.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«Благовест» – православная  интернет-газета-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http://blagovest.cofe.ru.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Православные библиотеки.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Библиотека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Церковь.Ру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 православная литература, статьи, журналы» - 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http://lib.cerkov.ru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5238268" y="207819"/>
            <a:ext cx="3448532" cy="19388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0471" y="1212452"/>
            <a:ext cx="3386343" cy="1903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6134" y="2182120"/>
            <a:ext cx="3403796" cy="19137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63643" y="2678080"/>
            <a:ext cx="3689493" cy="20743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20830" y="3590790"/>
            <a:ext cx="3757955" cy="21128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76801" y="4573982"/>
            <a:ext cx="3931588" cy="221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09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665018"/>
            <a:ext cx="5181600" cy="5511945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 и православие» Методические разработки по курсу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на сайте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http://www.orthedu.ru/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РЭШ»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электронная школа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https://resh.edu.ru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20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«Федеральный банк успешных практик преподавания комплексного учебного курса  ОРКСЭ и предметной области ОДНКНР» -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orkce.apkpro.ru/404.html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http://experiment-opk.pravolimp.ru/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онспекты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уроков ОПК для 4класса, дополненные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аудиоматериалами.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5770418" y="320722"/>
            <a:ext cx="4371109" cy="2457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6510" y="1243382"/>
            <a:ext cx="4571154" cy="25700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2875" y="2312376"/>
            <a:ext cx="4510925" cy="25361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2183" y="3620578"/>
            <a:ext cx="4546904" cy="25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3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762000"/>
            <a:ext cx="5181600" cy="5414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Свѣточъ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Основы православной веры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www.svetoch-opk.ru/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радости»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https://happy-school.ru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 и время»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http://www.verav.ru/common/readround.php</a:t>
            </a: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святых в текстовом 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аудиоформатах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подготовки к урокам можно найти на сайте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https://azbyka.ru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энциклопедия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://www.pravenc.ru/</a:t>
            </a:r>
            <a:endParaRPr lang="ru-RU" sz="1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5770418" y="317810"/>
            <a:ext cx="4883727" cy="27457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3454" y="931802"/>
            <a:ext cx="4818346" cy="2708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7071" y="1659493"/>
            <a:ext cx="4324729" cy="24314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66929" y="2594026"/>
            <a:ext cx="4500259" cy="253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70418" y="3238767"/>
            <a:ext cx="4823353" cy="271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1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0945" y="346364"/>
            <a:ext cx="5728855" cy="2467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подход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просветительская онлайн-платформа «Академия веры» 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https://vera.academy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Сайт 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ОРКСЭ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http://orkce.apkpro.ru/389.html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предлагает качественные буклеты, памятки, листовки, плакаты и </a:t>
            </a:r>
            <a:r>
              <a:rPr lang="ru-RU" sz="16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флаеры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для родителей.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5839691" y="207818"/>
            <a:ext cx="4635196" cy="2606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5095" y="1445707"/>
            <a:ext cx="4866858" cy="27362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9307" r="29089"/>
          <a:stretch/>
        </p:blipFill>
        <p:spPr>
          <a:xfrm>
            <a:off x="93777" y="2700479"/>
            <a:ext cx="2192621" cy="29629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29941" r="30312"/>
          <a:stretch/>
        </p:blipFill>
        <p:spPr>
          <a:xfrm>
            <a:off x="2376616" y="2849399"/>
            <a:ext cx="2223399" cy="314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30635" r="30373"/>
          <a:stretch/>
        </p:blipFill>
        <p:spPr>
          <a:xfrm>
            <a:off x="4780451" y="3089925"/>
            <a:ext cx="2218844" cy="3123078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128774"/>
              </p:ext>
            </p:extLst>
          </p:nvPr>
        </p:nvGraphicFramePr>
        <p:xfrm>
          <a:off x="7155442" y="3407305"/>
          <a:ext cx="2302308" cy="3257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10" imgW="5667037" imgH="8019809" progId="Acrobat.Document.11">
                  <p:embed/>
                </p:oleObj>
              </mc:Choice>
              <mc:Fallback>
                <p:oleObj name="Acrobat Document" r:id="rId10" imgW="5667037" imgH="8019809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55442" y="3407305"/>
                        <a:ext cx="2302308" cy="3257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15766" y="3725513"/>
            <a:ext cx="2148615" cy="303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8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100</TotalTime>
  <Words>241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Century Gothic</vt:lpstr>
      <vt:lpstr>Symbol</vt:lpstr>
      <vt:lpstr>Times New Roman</vt:lpstr>
      <vt:lpstr>Wingdings 3</vt:lpstr>
      <vt:lpstr>Сектор</vt:lpstr>
      <vt:lpstr>Acrobat Document</vt:lpstr>
      <vt:lpstr>Использование электронных материалов на уроках ОРКСЭ(ОПК) в начальной  школе</vt:lpstr>
      <vt:lpstr>«Без глубокого духовного и нравственного чувства человек не может иметь ни любви, ни чести – ничего   чем   человек  есть  человек.»                                                                                   В.Белинский </vt:lpstr>
      <vt:lpstr>Презентация PowerPoint</vt:lpstr>
      <vt:lpstr>Презентация PowerPoint</vt:lpstr>
      <vt:lpstr>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Материалы для уроков ОРКСЭ(ОПК) в разных форматах. </dc:title>
  <dc:creator>Пользователь Windows</dc:creator>
  <cp:lastModifiedBy>Пользователь Windows</cp:lastModifiedBy>
  <cp:revision>11</cp:revision>
  <dcterms:created xsi:type="dcterms:W3CDTF">2022-04-28T17:34:49Z</dcterms:created>
  <dcterms:modified xsi:type="dcterms:W3CDTF">2022-05-02T11:09:02Z</dcterms:modified>
</cp:coreProperties>
</file>