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4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orient="horz" pos="39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 showGuides="1">
      <p:cViewPr varScale="1">
        <p:scale>
          <a:sx n="98" d="100"/>
          <a:sy n="98" d="100"/>
        </p:scale>
        <p:origin x="84" y="348"/>
      </p:cViewPr>
      <p:guideLst>
        <p:guide orient="horz" pos="414"/>
        <p:guide pos="7242"/>
        <p:guide pos="438"/>
        <p:guide orient="horz" pos="39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C54A67-8E7A-4CF6-9D86-6B76EBA1B6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4C64152-190A-4E0E-8627-337EA3630C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012D1A-E20F-492C-B6BE-41743E2E7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E53A-57E2-4E5D-93AE-060BB50F2243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35E996-1990-4609-B2F5-FD20235BE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DDB7E3-F691-42C3-93EA-D541DEFCB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9EFB6-AA86-40A1-8870-1CEC2672E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514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36E005-8C47-4928-9027-745C28EE1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7BF9B5E-9518-4350-99A8-E31B44F4D9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8EBCE3-1548-47A6-B544-8434D5F77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E53A-57E2-4E5D-93AE-060BB50F2243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22B6ED-88E0-4854-855E-46379C449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C8FBF3-4D20-4A61-B6F3-A04BBDD49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9EFB6-AA86-40A1-8870-1CEC2672E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0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7108B94-1913-41E8-983A-EE3FBB6F2A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5FF3EC-CD27-4F07-BCE9-4C9CB0A708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4273BC-43F6-4B14-8E12-E8E1FF098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E53A-57E2-4E5D-93AE-060BB50F2243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C63B54-53D7-4366-BE75-5500FD6DA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1B0B54-6AB9-4B8E-9791-A2CA70336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9EFB6-AA86-40A1-8870-1CEC2672E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618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E2126C-A4A2-448C-9F39-EF06F35DA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3F8E63-79FE-487F-AFFE-4E7AF11A40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F4762E-73F1-42A4-B2FF-DF9BE71EB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E53A-57E2-4E5D-93AE-060BB50F2243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8BEC8A-ED3E-465F-9BDB-521D470C9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F4AE46-C925-4BFA-8247-F321F5CE0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9EFB6-AA86-40A1-8870-1CEC2672E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621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78DB8D-F894-493C-9ABB-FBE09C8F1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BEE2639-01BC-4001-BE3F-10AE91CD5A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A5FF4F-E4E4-48B6-8AD5-B826E51FE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E53A-57E2-4E5D-93AE-060BB50F2243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6215F7-8FD8-4124-AB84-B46423013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83A02E-88C0-418B-AE95-0560A9C62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9EFB6-AA86-40A1-8870-1CEC2672E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958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A4FFE4-5C2A-4B09-81AF-65A17A4FC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7C3547-3DE0-4FCE-8598-2C583BEE71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403F0FB-88F7-4776-8A64-27AD0C4886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AC4A33C-5D18-4BF8-A3DF-A42225B7F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E53A-57E2-4E5D-93AE-060BB50F2243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220EA48-41DA-4E1B-9DBD-07C22CA89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99AE5DC-F504-44DF-8A72-08D2CAC90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9EFB6-AA86-40A1-8870-1CEC2672E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083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E256B7-39C9-4BDA-83B0-136A8C3F6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6A9325B-7331-4203-B320-354F71375B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A9B895E-0D1C-40E2-AB4B-FC472CD497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860735E-179F-47A8-A474-F3D3D45111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66C1EE7-6491-4FF1-9378-885873C976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391EAE5-DA22-4340-AF99-7B50F8B64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E53A-57E2-4E5D-93AE-060BB50F2243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F7AB984-D114-460A-8327-A24B3AA34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652F324-8664-4FE7-B644-08036571C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9EFB6-AA86-40A1-8870-1CEC2672E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395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6C7A17-74DD-4610-8682-A4D41F5DD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37EF434-26E4-415D-9C0D-6AA566A74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E53A-57E2-4E5D-93AE-060BB50F2243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AE16B89-7C78-4DB6-8A34-10B89FBC0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FD8157-6F88-4216-A9E1-DDA008D4C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9EFB6-AA86-40A1-8870-1CEC2672E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688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947F867-F6F0-4839-A0E8-2519B3289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E53A-57E2-4E5D-93AE-060BB50F2243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5E0AD3C-FDF3-4820-AEA3-4D2120B17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1E66531-21B5-44D9-B680-30FF4F5FB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9EFB6-AA86-40A1-8870-1CEC2672E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945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DB0346-C8D3-4FC7-B000-626B7EFB1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3120FA-D8B4-474C-B018-D46AC6723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A314F3D-8051-401C-9D63-559FAA6FA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C2436E3-D454-4FCC-ACD1-D90457015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E53A-57E2-4E5D-93AE-060BB50F2243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57D792F-6C30-42D4-BE9A-A95FBA3AF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3D1F301-2479-4350-8AD5-9D6BC74CF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9EFB6-AA86-40A1-8870-1CEC2672E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6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AC767F-3A82-4DAD-A46B-943D69F43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3EB5F20-0AC3-433B-BB1D-35BC916F68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BF1A34E-9E6A-408E-80A6-F29227C45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92D1A80-9876-4D6D-A304-73D1DBF9A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E53A-57E2-4E5D-93AE-060BB50F2243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4007BE5-7E39-4464-A4B5-BF36A109E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6FFF61D-5F3D-473D-B4E8-6D412A0C2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9EFB6-AA86-40A1-8870-1CEC2672E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648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F348A8-C71A-45E0-8C05-7AF199BF4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B70F0CA-1AFA-4D1A-8025-669574053E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85F8F6-2E3E-4CE8-92A5-C7E3BA51D8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3E53A-57E2-4E5D-93AE-060BB50F2243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2048C8-AAD8-47FC-8EA9-3B7A3579A3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E89544-1C3D-480E-8DCC-E9EB813E0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9EFB6-AA86-40A1-8870-1CEC2672E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917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4606E8-DED5-4640-BFDA-4A26FE371367}"/>
              </a:ext>
            </a:extLst>
          </p:cNvPr>
          <p:cNvSpPr txBox="1"/>
          <p:nvPr/>
        </p:nvSpPr>
        <p:spPr>
          <a:xfrm>
            <a:off x="2708654" y="2690336"/>
            <a:ext cx="48685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solidFill>
                  <a:schemeClr val="bg1"/>
                </a:solidFill>
                <a:latin typeface="TT Norms ExtraBold" panose="02000503040000020004" pitchFamily="2" charset="-52"/>
              </a:rPr>
              <a:t>Бартунов Олег Сергеевич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90F9F0-2485-4A49-89E9-E6430AEC5871}"/>
              </a:ext>
            </a:extLst>
          </p:cNvPr>
          <p:cNvSpPr txBox="1"/>
          <p:nvPr/>
        </p:nvSpPr>
        <p:spPr>
          <a:xfrm>
            <a:off x="1021404" y="4085617"/>
            <a:ext cx="24708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T Norms Medium" panose="02000803030000020003" pitchFamily="2" charset="-52"/>
              </a:rPr>
              <a:t>Выполнил:</a:t>
            </a:r>
          </a:p>
          <a:p>
            <a:r>
              <a:rPr lang="ru-RU" dirty="0">
                <a:solidFill>
                  <a:schemeClr val="bg1"/>
                </a:solidFill>
                <a:latin typeface="TT Norms Medium" panose="02000803030000020003" pitchFamily="2" charset="-52"/>
              </a:rPr>
              <a:t>Имя Фамилия</a:t>
            </a:r>
          </a:p>
          <a:p>
            <a:r>
              <a:rPr lang="ru-RU" dirty="0">
                <a:solidFill>
                  <a:schemeClr val="bg1"/>
                </a:solidFill>
                <a:latin typeface="TT Norms Medium" panose="02000803030000020003" pitchFamily="2" charset="-52"/>
              </a:rPr>
              <a:t>Группа</a:t>
            </a:r>
          </a:p>
          <a:p>
            <a:r>
              <a:rPr lang="ru-RU" dirty="0">
                <a:solidFill>
                  <a:schemeClr val="bg1"/>
                </a:solidFill>
                <a:latin typeface="TT Norms Medium" panose="02000803030000020003" pitchFamily="2" charset="-52"/>
              </a:rPr>
              <a:t>Руководитель:</a:t>
            </a:r>
          </a:p>
          <a:p>
            <a:endParaRPr lang="ru-RU" dirty="0">
              <a:solidFill>
                <a:schemeClr val="bg1"/>
              </a:solidFill>
              <a:latin typeface="TT Norms Medium" panose="02000803030000020003" pitchFamily="2" charset="-52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E195D0-F2BC-4408-BA66-D3A446C5DDBA}"/>
              </a:ext>
            </a:extLst>
          </p:cNvPr>
          <p:cNvSpPr txBox="1"/>
          <p:nvPr/>
        </p:nvSpPr>
        <p:spPr>
          <a:xfrm>
            <a:off x="2354094" y="956501"/>
            <a:ext cx="12538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T Norms Medium" panose="02000803030000020003" pitchFamily="2" charset="-52"/>
              </a:rPr>
              <a:t>Биография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6A962F-1952-4FCB-9E30-A8EFC1B41B41}"/>
              </a:ext>
            </a:extLst>
          </p:cNvPr>
          <p:cNvSpPr txBox="1"/>
          <p:nvPr/>
        </p:nvSpPr>
        <p:spPr>
          <a:xfrm>
            <a:off x="4482202" y="956501"/>
            <a:ext cx="10454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T Norms Medium" panose="02000803030000020003" pitchFamily="2" charset="-52"/>
              </a:rPr>
              <a:t>Проекты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7A0629-4E2C-484D-B2D0-3479508FCB91}"/>
              </a:ext>
            </a:extLst>
          </p:cNvPr>
          <p:cNvSpPr txBox="1"/>
          <p:nvPr/>
        </p:nvSpPr>
        <p:spPr>
          <a:xfrm>
            <a:off x="6401920" y="956501"/>
            <a:ext cx="10951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TT Norms Medium" panose="02000803030000020003" pitchFamily="2" charset="-52"/>
              </a:rPr>
              <a:t>Postgress</a:t>
            </a:r>
            <a:endParaRPr lang="ru-RU" sz="1600" dirty="0">
              <a:solidFill>
                <a:schemeClr val="bg1"/>
              </a:solidFill>
              <a:latin typeface="TT Norms Medium" panose="02000803030000020003" pitchFamily="2" charset="-5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0E7898-C17F-4052-9719-B7111430352D}"/>
              </a:ext>
            </a:extLst>
          </p:cNvPr>
          <p:cNvSpPr txBox="1"/>
          <p:nvPr/>
        </p:nvSpPr>
        <p:spPr>
          <a:xfrm>
            <a:off x="8371331" y="956501"/>
            <a:ext cx="1375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T Norms Medium" panose="02000803030000020003" pitchFamily="2" charset="-52"/>
              </a:rPr>
              <a:t>Астрономия</a:t>
            </a:r>
          </a:p>
        </p:txBody>
      </p:sp>
      <p:pic>
        <p:nvPicPr>
          <p:cNvPr id="1026" name="Picture 2" descr="Бартунов Олег Сергеевич | ComNews &quot;Кто есть кто&quot;">
            <a:extLst>
              <a:ext uri="{FF2B5EF4-FFF2-40B4-BE49-F238E27FC236}">
                <a16:creationId xmlns:a16="http://schemas.microsoft.com/office/drawing/2014/main" id="{82F60582-3C41-40B0-B1B1-73D925A0F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897" y="2000250"/>
            <a:ext cx="28575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411106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0A24F5C-20FD-4069-8CDA-2D48AB7F90CC}"/>
              </a:ext>
            </a:extLst>
          </p:cNvPr>
          <p:cNvGrpSpPr/>
          <p:nvPr/>
        </p:nvGrpSpPr>
        <p:grpSpPr>
          <a:xfrm>
            <a:off x="1089498" y="1040858"/>
            <a:ext cx="2159540" cy="461666"/>
            <a:chOff x="1089498" y="1040858"/>
            <a:chExt cx="2159540" cy="461666"/>
          </a:xfrm>
        </p:grpSpPr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id="{AD23A118-2523-4B89-8D2E-CC163C3962C7}"/>
                </a:ext>
              </a:extLst>
            </p:cNvPr>
            <p:cNvSpPr/>
            <p:nvPr/>
          </p:nvSpPr>
          <p:spPr>
            <a:xfrm>
              <a:off x="1089498" y="1040859"/>
              <a:ext cx="2159540" cy="461665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2C82781-2D58-4AEA-BA49-74EAAF38B0B9}"/>
                </a:ext>
              </a:extLst>
            </p:cNvPr>
            <p:cNvSpPr txBox="1"/>
            <p:nvPr/>
          </p:nvSpPr>
          <p:spPr>
            <a:xfrm>
              <a:off x="1349171" y="1040858"/>
              <a:ext cx="16401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TT Norms ExtraBold" panose="02000503040000020004" pitchFamily="2" charset="-52"/>
                </a:rPr>
                <a:t>Postgress</a:t>
              </a:r>
              <a:endParaRPr lang="ru-RU" sz="2400" dirty="0">
                <a:solidFill>
                  <a:schemeClr val="bg1"/>
                </a:solidFill>
                <a:latin typeface="TT Norms ExtraBold" panose="02000503040000020004" pitchFamily="2" charset="-52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98345BC-9E6F-4C0C-A065-1576BE85B4F8}"/>
              </a:ext>
            </a:extLst>
          </p:cNvPr>
          <p:cNvSpPr txBox="1"/>
          <p:nvPr/>
        </p:nvSpPr>
        <p:spPr>
          <a:xfrm>
            <a:off x="1089498" y="1648438"/>
            <a:ext cx="6070059" cy="398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chemeClr val="bg1"/>
                </a:solidFill>
                <a:latin typeface="TT Norms Medium" panose="02000803030000020003" pitchFamily="2" charset="-52"/>
              </a:rPr>
              <a:t>В компании работают сотрудники с нестандартным мышлением. Как отмечает сам Олег Сергеевич, им нужны, те кто умеет держать цель и мотивировать себя на успех. Так как один их проект может длиться  несколько лет и будет не самым простым.  Для того чтобы понять, подходит ли сотрудник проводятся разные испытания. Предполагаемый работник должен пройти испытательный срок, решив задачу которая будет поставлена.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AD49CEA-2EFF-4C7E-A8F2-3E9BA32C7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017" y="799636"/>
            <a:ext cx="3725694" cy="24850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D160EF24-A20A-4D3E-8E23-3E0AAC370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017" y="3573355"/>
            <a:ext cx="3725694" cy="24850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277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8346D3E-CB04-48C0-A980-8CADCEB0759A}"/>
              </a:ext>
            </a:extLst>
          </p:cNvPr>
          <p:cNvGrpSpPr/>
          <p:nvPr/>
        </p:nvGrpSpPr>
        <p:grpSpPr>
          <a:xfrm>
            <a:off x="1089498" y="1040858"/>
            <a:ext cx="2159540" cy="461666"/>
            <a:chOff x="1089498" y="1040858"/>
            <a:chExt cx="2159540" cy="461666"/>
          </a:xfrm>
        </p:grpSpPr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id="{F6445061-537A-4B1C-A002-9CA6B8C2EAA7}"/>
                </a:ext>
              </a:extLst>
            </p:cNvPr>
            <p:cNvSpPr/>
            <p:nvPr/>
          </p:nvSpPr>
          <p:spPr>
            <a:xfrm>
              <a:off x="1089498" y="1040859"/>
              <a:ext cx="2159540" cy="461665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72EA586-37FD-428D-A1F0-37C16B1D62FD}"/>
                </a:ext>
              </a:extLst>
            </p:cNvPr>
            <p:cNvSpPr txBox="1"/>
            <p:nvPr/>
          </p:nvSpPr>
          <p:spPr>
            <a:xfrm>
              <a:off x="1349171" y="1040858"/>
              <a:ext cx="16401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TT Norms ExtraBold" panose="02000503040000020004" pitchFamily="2" charset="-52"/>
                </a:rPr>
                <a:t>Postgress</a:t>
              </a:r>
              <a:endParaRPr lang="ru-RU" sz="2400" dirty="0">
                <a:solidFill>
                  <a:schemeClr val="bg1"/>
                </a:solidFill>
                <a:latin typeface="TT Norms ExtraBold" panose="02000503040000020004" pitchFamily="2" charset="-52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0BAB4EE-E57A-4CB3-87F1-E523EA2E69F1}"/>
              </a:ext>
            </a:extLst>
          </p:cNvPr>
          <p:cNvSpPr txBox="1"/>
          <p:nvPr/>
        </p:nvSpPr>
        <p:spPr>
          <a:xfrm>
            <a:off x="1089498" y="1778409"/>
            <a:ext cx="514593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Заказчиками являются такие компании как: «Сбербанк», «Газпром», ФСИН России и много других крупных российский организаций. 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247F0CD-F69F-4E4C-A076-51A27817F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736" y="1323753"/>
            <a:ext cx="1766555" cy="183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F83F0A2A-9F99-4B97-A975-948F4F987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2990" y="1177820"/>
            <a:ext cx="1985659" cy="1985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84C7567C-DA8F-440E-BC6D-D752B5CFE3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2622" y="3597244"/>
            <a:ext cx="1706394" cy="170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7999B496-5C57-49B7-B662-6E8FF56CB6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23" y="3429000"/>
            <a:ext cx="3492553" cy="180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763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4B931FD-99E5-4402-8935-B9A84EE33E3B}"/>
              </a:ext>
            </a:extLst>
          </p:cNvPr>
          <p:cNvGrpSpPr/>
          <p:nvPr/>
        </p:nvGrpSpPr>
        <p:grpSpPr>
          <a:xfrm>
            <a:off x="1089498" y="1040859"/>
            <a:ext cx="2159540" cy="461665"/>
            <a:chOff x="1089498" y="1040859"/>
            <a:chExt cx="2159540" cy="461665"/>
          </a:xfrm>
        </p:grpSpPr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id="{0F9AABA2-5F01-46E7-9339-560304AD491F}"/>
                </a:ext>
              </a:extLst>
            </p:cNvPr>
            <p:cNvSpPr/>
            <p:nvPr/>
          </p:nvSpPr>
          <p:spPr>
            <a:xfrm>
              <a:off x="1089498" y="1040859"/>
              <a:ext cx="2159540" cy="461665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D79E907-D485-46D1-96B9-E6DE5BA087A1}"/>
                </a:ext>
              </a:extLst>
            </p:cNvPr>
            <p:cNvSpPr txBox="1"/>
            <p:nvPr/>
          </p:nvSpPr>
          <p:spPr>
            <a:xfrm>
              <a:off x="1138376" y="1040859"/>
              <a:ext cx="20617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solidFill>
                    <a:schemeClr val="bg1"/>
                  </a:solidFill>
                  <a:latin typeface="TT Norms ExtraBold" panose="02000503040000020004" pitchFamily="2" charset="-52"/>
                </a:rPr>
                <a:t>Заключение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DA8B1EE4-D6CB-4523-BECD-78B72B6DF886}"/>
              </a:ext>
            </a:extLst>
          </p:cNvPr>
          <p:cNvSpPr txBox="1"/>
          <p:nvPr/>
        </p:nvSpPr>
        <p:spPr>
          <a:xfrm>
            <a:off x="1089498" y="1762064"/>
            <a:ext cx="1009731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В своем исследовании я рассказал биографию достаточно интересного человека – Бартунова Олега Сергеевича. Он является астрономом, программистом и сооснователем большой IT-компании Postgress </a:t>
            </a:r>
            <a:r>
              <a:rPr lang="ru-RU" sz="2400" dirty="0" err="1">
                <a:solidFill>
                  <a:schemeClr val="bg1"/>
                </a:solidFill>
                <a:latin typeface="TT Norms Medium" panose="02000803030000020003" pitchFamily="2" charset="-52"/>
              </a:rPr>
              <a:t>Professionals</a:t>
            </a:r>
            <a:r>
              <a:rPr lang="ru-RU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. </a:t>
            </a:r>
          </a:p>
          <a:p>
            <a:r>
              <a:rPr lang="ru-RU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Его можно считать основоположником русского интернета, так как на основе его проекта, был написан другой проект – Рамблер. Благодаря ему и его команды, общими условиями были достигнуты многие успехи в IT-сфере. Многие большие компании переходят на отечественное ПО и пользуются созданиями русских разработчиков, в этом и состоит смысл импортзамещения. </a:t>
            </a:r>
          </a:p>
        </p:txBody>
      </p:sp>
    </p:spTree>
    <p:extLst>
      <p:ext uri="{BB962C8B-B14F-4D97-AF65-F5344CB8AC3E}">
        <p14:creationId xmlns:p14="http://schemas.microsoft.com/office/powerpoint/2010/main" val="3188982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A9BF628-FA8D-4090-99C0-9B26377CD754}"/>
              </a:ext>
            </a:extLst>
          </p:cNvPr>
          <p:cNvSpPr txBox="1"/>
          <p:nvPr/>
        </p:nvSpPr>
        <p:spPr>
          <a:xfrm>
            <a:off x="4680164" y="2566667"/>
            <a:ext cx="69923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000" dirty="0">
                <a:solidFill>
                  <a:schemeClr val="bg1"/>
                </a:solidFill>
                <a:latin typeface="TT Norms Medium" panose="02000803030000020003" pitchFamily="2" charset="-52"/>
              </a:rPr>
              <a:t>01</a:t>
            </a:r>
          </a:p>
          <a:p>
            <a:pPr algn="ctr"/>
            <a:r>
              <a:rPr lang="ru-RU" sz="3000" dirty="0">
                <a:solidFill>
                  <a:schemeClr val="bg1"/>
                </a:solidFill>
                <a:latin typeface="TT Norms Medium" panose="02000803030000020003" pitchFamily="2" charset="-52"/>
              </a:rPr>
              <a:t>02</a:t>
            </a:r>
          </a:p>
          <a:p>
            <a:pPr algn="ctr"/>
            <a:r>
              <a:rPr lang="ru-RU" sz="3000" dirty="0">
                <a:solidFill>
                  <a:schemeClr val="bg1"/>
                </a:solidFill>
                <a:latin typeface="TT Norms Medium" panose="02000803030000020003" pitchFamily="2" charset="-52"/>
              </a:rPr>
              <a:t>03</a:t>
            </a:r>
          </a:p>
          <a:p>
            <a:pPr algn="ctr"/>
            <a:r>
              <a:rPr lang="ru-RU" sz="3000" dirty="0">
                <a:solidFill>
                  <a:schemeClr val="bg1"/>
                </a:solidFill>
                <a:latin typeface="TT Norms Medium" panose="02000803030000020003" pitchFamily="2" charset="-52"/>
              </a:rPr>
              <a:t>04</a:t>
            </a:r>
          </a:p>
          <a:p>
            <a:pPr algn="ctr"/>
            <a:r>
              <a:rPr lang="ru-RU" sz="3000" dirty="0">
                <a:solidFill>
                  <a:schemeClr val="bg1"/>
                </a:solidFill>
                <a:latin typeface="TT Norms Medium" panose="02000803030000020003" pitchFamily="2" charset="-52"/>
              </a:rPr>
              <a:t>05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14C092-6E18-4D04-B9B8-90DAF28A7162}"/>
              </a:ext>
            </a:extLst>
          </p:cNvPr>
          <p:cNvSpPr txBox="1"/>
          <p:nvPr/>
        </p:nvSpPr>
        <p:spPr>
          <a:xfrm>
            <a:off x="5379395" y="2566667"/>
            <a:ext cx="243528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dirty="0">
                <a:solidFill>
                  <a:schemeClr val="bg1"/>
                </a:solidFill>
                <a:latin typeface="TT Norms Medium" panose="02000803030000020003" pitchFamily="2" charset="-52"/>
              </a:rPr>
              <a:t>Введение</a:t>
            </a:r>
          </a:p>
          <a:p>
            <a:r>
              <a:rPr lang="ru-RU" sz="3000" dirty="0">
                <a:solidFill>
                  <a:schemeClr val="bg1"/>
                </a:solidFill>
                <a:latin typeface="TT Norms Medium" panose="02000803030000020003" pitchFamily="2" charset="-52"/>
              </a:rPr>
              <a:t>Биография</a:t>
            </a:r>
          </a:p>
          <a:p>
            <a:r>
              <a:rPr lang="ru-RU" sz="3000" dirty="0">
                <a:solidFill>
                  <a:schemeClr val="bg1"/>
                </a:solidFill>
                <a:latin typeface="TT Norms Medium" panose="02000803030000020003" pitchFamily="2" charset="-52"/>
              </a:rPr>
              <a:t>Проекты</a:t>
            </a:r>
          </a:p>
          <a:p>
            <a:r>
              <a:rPr lang="en-US" sz="3000" dirty="0">
                <a:solidFill>
                  <a:schemeClr val="bg1"/>
                </a:solidFill>
                <a:latin typeface="TT Norms Medium" panose="02000803030000020003" pitchFamily="2" charset="-52"/>
              </a:rPr>
              <a:t>Postgress</a:t>
            </a:r>
          </a:p>
          <a:p>
            <a:r>
              <a:rPr lang="ru-RU" sz="3000" dirty="0">
                <a:solidFill>
                  <a:schemeClr val="bg1"/>
                </a:solidFill>
                <a:latin typeface="TT Norms Medium" panose="02000803030000020003" pitchFamily="2" charset="-52"/>
              </a:rPr>
              <a:t>Заключение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8D7110-668B-48C1-A90C-61B4EDE431FD}"/>
              </a:ext>
            </a:extLst>
          </p:cNvPr>
          <p:cNvSpPr txBox="1"/>
          <p:nvPr/>
        </p:nvSpPr>
        <p:spPr>
          <a:xfrm>
            <a:off x="3058950" y="1511737"/>
            <a:ext cx="6074099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500" dirty="0">
                <a:solidFill>
                  <a:schemeClr val="bg1"/>
                </a:solidFill>
                <a:latin typeface="TT Norms ExtraBold" panose="02000503040000020004" pitchFamily="2" charset="-52"/>
              </a:rPr>
              <a:t>Содержание работы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100EB9F-8FEF-4100-B54D-2E80EA2BA199}"/>
              </a:ext>
            </a:extLst>
          </p:cNvPr>
          <p:cNvCxnSpPr>
            <a:cxnSpLocks/>
          </p:cNvCxnSpPr>
          <p:nvPr/>
        </p:nvCxnSpPr>
        <p:spPr>
          <a:xfrm>
            <a:off x="5379395" y="2655651"/>
            <a:ext cx="0" cy="231167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7110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38033FA-DE38-495A-8A79-D46A1906AEA0}"/>
              </a:ext>
            </a:extLst>
          </p:cNvPr>
          <p:cNvSpPr txBox="1"/>
          <p:nvPr/>
        </p:nvSpPr>
        <p:spPr>
          <a:xfrm>
            <a:off x="1431587" y="2016816"/>
            <a:ext cx="93288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T Norms Medium" panose="02000803030000020003" pitchFamily="2" charset="-52"/>
              </a:rPr>
              <a:t>Актуальность темы состоит в том, что импортзамещение в наше время достаточно важно. Многие товары которые раннее ввозились из-за рубежа, теперь не доступны. В своей работе, я решил рассказать о биографии одного ученого, который помогает продвигать импортзамещение в России.</a:t>
            </a: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A58D4DDA-3105-4723-8707-A7F93C990824}"/>
              </a:ext>
            </a:extLst>
          </p:cNvPr>
          <p:cNvGrpSpPr/>
          <p:nvPr/>
        </p:nvGrpSpPr>
        <p:grpSpPr>
          <a:xfrm>
            <a:off x="1089498" y="1040859"/>
            <a:ext cx="2159540" cy="461665"/>
            <a:chOff x="1089498" y="1040859"/>
            <a:chExt cx="2159540" cy="461665"/>
          </a:xfrm>
        </p:grpSpPr>
        <p:sp>
          <p:nvSpPr>
            <p:cNvPr id="7" name="Прямоугольник: скругленные углы 6">
              <a:extLst>
                <a:ext uri="{FF2B5EF4-FFF2-40B4-BE49-F238E27FC236}">
                  <a16:creationId xmlns:a16="http://schemas.microsoft.com/office/drawing/2014/main" id="{9DF63CB6-5FB9-4662-AA78-9DAF170EBD1F}"/>
                </a:ext>
              </a:extLst>
            </p:cNvPr>
            <p:cNvSpPr/>
            <p:nvPr/>
          </p:nvSpPr>
          <p:spPr>
            <a:xfrm>
              <a:off x="1089498" y="1040859"/>
              <a:ext cx="2159540" cy="461665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4E64DF9-3F1C-4488-B691-8C592E4D3B6F}"/>
                </a:ext>
              </a:extLst>
            </p:cNvPr>
            <p:cNvSpPr txBox="1"/>
            <p:nvPr/>
          </p:nvSpPr>
          <p:spPr>
            <a:xfrm>
              <a:off x="1337950" y="1040859"/>
              <a:ext cx="16626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solidFill>
                    <a:schemeClr val="bg1"/>
                  </a:solidFill>
                  <a:latin typeface="TT Norms ExtraBold" panose="02000503040000020004" pitchFamily="2" charset="-52"/>
                </a:rPr>
                <a:t>Введение</a:t>
              </a:r>
            </a:p>
          </p:txBody>
        </p:sp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30169F2-FA04-4855-B0B4-124727EFA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85" y="2144530"/>
            <a:ext cx="944899" cy="9448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0A50D43-CB1E-4E75-9F8C-71D900BA8030}"/>
              </a:ext>
            </a:extLst>
          </p:cNvPr>
          <p:cNvSpPr txBox="1"/>
          <p:nvPr/>
        </p:nvSpPr>
        <p:spPr>
          <a:xfrm>
            <a:off x="1431588" y="3217143"/>
            <a:ext cx="93288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T Norms Medium" panose="02000803030000020003" pitchFamily="2" charset="-52"/>
              </a:rPr>
              <a:t>Объект исследования: рассматривается биография Бартунова О. С.</a:t>
            </a:r>
          </a:p>
          <a:p>
            <a:r>
              <a:rPr lang="ru-RU" dirty="0">
                <a:solidFill>
                  <a:schemeClr val="bg1"/>
                </a:solidFill>
                <a:latin typeface="TT Norms Medium" panose="02000803030000020003" pitchFamily="2" charset="-52"/>
              </a:rPr>
              <a:t>Предмет исследования: изучается открытия, достижения и жизнь Бартунова О. С.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25D93A-06D8-4E7B-9273-361CBC141296}"/>
              </a:ext>
            </a:extLst>
          </p:cNvPr>
          <p:cNvSpPr txBox="1"/>
          <p:nvPr/>
        </p:nvSpPr>
        <p:spPr>
          <a:xfrm>
            <a:off x="1431588" y="3988135"/>
            <a:ext cx="93288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T Norms Medium" panose="02000803030000020003" pitchFamily="2" charset="-52"/>
              </a:rPr>
              <a:t>Цель работы: проанализировать информацию из открытых источников сети Интернет и рассказать биографию Бартунова О. С.</a:t>
            </a:r>
          </a:p>
          <a:p>
            <a:r>
              <a:rPr lang="ru-RU" dirty="0">
                <a:solidFill>
                  <a:schemeClr val="bg1"/>
                </a:solidFill>
                <a:latin typeface="TT Norms Medium" panose="02000803030000020003" pitchFamily="2" charset="-52"/>
              </a:rPr>
              <a:t>Задачи: найти в Интернете информацию по теме, сделать анализ и изложить в понятной форме</a:t>
            </a:r>
          </a:p>
        </p:txBody>
      </p:sp>
    </p:spTree>
    <p:extLst>
      <p:ext uri="{BB962C8B-B14F-4D97-AF65-F5344CB8AC3E}">
        <p14:creationId xmlns:p14="http://schemas.microsoft.com/office/powerpoint/2010/main" val="4251150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F268EA7-A546-4A83-9FF5-CB9420E7FC39}"/>
              </a:ext>
            </a:extLst>
          </p:cNvPr>
          <p:cNvSpPr txBox="1"/>
          <p:nvPr/>
        </p:nvSpPr>
        <p:spPr>
          <a:xfrm>
            <a:off x="975197" y="1905506"/>
            <a:ext cx="609437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Бартунов Олег Сергеевич родился 9 сентября 1959 года, является ученым-астроном, программистом, сооснователем, а также генеральным директором компании Постгресс Профессиональный (Postgress PRO), ведущим разработчиком СУБД PostgreSQL. 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9211DA4F-7761-420F-9C4B-7DD3E9A7BCCF}"/>
              </a:ext>
            </a:extLst>
          </p:cNvPr>
          <p:cNvGrpSpPr/>
          <p:nvPr/>
        </p:nvGrpSpPr>
        <p:grpSpPr>
          <a:xfrm>
            <a:off x="1089498" y="1040859"/>
            <a:ext cx="2159540" cy="461665"/>
            <a:chOff x="1089498" y="1040859"/>
            <a:chExt cx="2159540" cy="461665"/>
          </a:xfrm>
        </p:grpSpPr>
        <p:sp>
          <p:nvSpPr>
            <p:cNvPr id="9" name="Прямоугольник: скругленные углы 8">
              <a:extLst>
                <a:ext uri="{FF2B5EF4-FFF2-40B4-BE49-F238E27FC236}">
                  <a16:creationId xmlns:a16="http://schemas.microsoft.com/office/drawing/2014/main" id="{A68B1650-0BAF-4FAF-A080-4065597CAB9F}"/>
                </a:ext>
              </a:extLst>
            </p:cNvPr>
            <p:cNvSpPr/>
            <p:nvPr/>
          </p:nvSpPr>
          <p:spPr>
            <a:xfrm>
              <a:off x="1089498" y="1040859"/>
              <a:ext cx="2159540" cy="461665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1974AD6-FAD5-4AD5-9EA7-43111EF0BD74}"/>
                </a:ext>
              </a:extLst>
            </p:cNvPr>
            <p:cNvSpPr txBox="1"/>
            <p:nvPr/>
          </p:nvSpPr>
          <p:spPr>
            <a:xfrm>
              <a:off x="1232152" y="1040859"/>
              <a:ext cx="18742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solidFill>
                    <a:schemeClr val="bg1"/>
                  </a:solidFill>
                  <a:latin typeface="TT Norms ExtraBold" panose="02000503040000020004" pitchFamily="2" charset="-52"/>
                </a:rPr>
                <a:t>Биография</a:t>
              </a:r>
            </a:p>
          </p:txBody>
        </p:sp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B7263EF-D0F6-4A52-8616-428D7B5846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98093" y="838455"/>
            <a:ext cx="4188416" cy="1247370"/>
          </a:xfrm>
          <a:prstGeom prst="rect">
            <a:avLst/>
          </a:prstGeom>
        </p:spPr>
      </p:pic>
      <p:pic>
        <p:nvPicPr>
          <p:cNvPr id="2054" name="Picture 6" descr="Россияне в два раза ускорили СУБД PostgreSQL - CNews">
            <a:extLst>
              <a:ext uri="{FF2B5EF4-FFF2-40B4-BE49-F238E27FC236}">
                <a16:creationId xmlns:a16="http://schemas.microsoft.com/office/drawing/2014/main" id="{53C11EA6-9173-4B75-8509-44E5542C5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093" y="2207777"/>
            <a:ext cx="4204409" cy="3558850"/>
          </a:xfrm>
          <a:prstGeom prst="roundRect">
            <a:avLst>
              <a:gd name="adj" fmla="val 613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79707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771FE4ED-A893-4FB4-8C44-7B4C91285457}"/>
              </a:ext>
            </a:extLst>
          </p:cNvPr>
          <p:cNvSpPr/>
          <p:nvPr/>
        </p:nvSpPr>
        <p:spPr>
          <a:xfrm>
            <a:off x="7142069" y="3647099"/>
            <a:ext cx="4153711" cy="1542032"/>
          </a:xfrm>
          <a:prstGeom prst="roundRect">
            <a:avLst/>
          </a:pr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A033C96B-C236-4E80-859B-222341E40716}"/>
              </a:ext>
            </a:extLst>
          </p:cNvPr>
          <p:cNvSpPr/>
          <p:nvPr/>
        </p:nvSpPr>
        <p:spPr>
          <a:xfrm>
            <a:off x="7142069" y="1880717"/>
            <a:ext cx="4153711" cy="1542032"/>
          </a:xfrm>
          <a:prstGeom prst="roundRect">
            <a:avLst/>
          </a:pr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0E363811-5D2B-444E-B7C1-9408E70F7C45}"/>
              </a:ext>
            </a:extLst>
          </p:cNvPr>
          <p:cNvGrpSpPr/>
          <p:nvPr/>
        </p:nvGrpSpPr>
        <p:grpSpPr>
          <a:xfrm>
            <a:off x="1089498" y="1040859"/>
            <a:ext cx="2159540" cy="461665"/>
            <a:chOff x="1089498" y="1040859"/>
            <a:chExt cx="2159540" cy="461665"/>
          </a:xfrm>
        </p:grpSpPr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id="{B3C83E2A-0334-479B-AC2B-30FF3DB9DB10}"/>
                </a:ext>
              </a:extLst>
            </p:cNvPr>
            <p:cNvSpPr/>
            <p:nvPr/>
          </p:nvSpPr>
          <p:spPr>
            <a:xfrm>
              <a:off x="1089498" y="1040859"/>
              <a:ext cx="2159540" cy="461665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BE4E17C-6B10-43C6-B964-0BE0409F15E6}"/>
                </a:ext>
              </a:extLst>
            </p:cNvPr>
            <p:cNvSpPr txBox="1"/>
            <p:nvPr/>
          </p:nvSpPr>
          <p:spPr>
            <a:xfrm>
              <a:off x="1232152" y="1040859"/>
              <a:ext cx="18742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solidFill>
                    <a:schemeClr val="bg1"/>
                  </a:solidFill>
                  <a:latin typeface="TT Norms ExtraBold" panose="02000503040000020004" pitchFamily="2" charset="-52"/>
                </a:rPr>
                <a:t>Биография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F6FC0EA-6BDD-4C07-A844-6EFACCB86A0A}"/>
              </a:ext>
            </a:extLst>
          </p:cNvPr>
          <p:cNvSpPr txBox="1"/>
          <p:nvPr/>
        </p:nvSpPr>
        <p:spPr>
          <a:xfrm>
            <a:off x="975197" y="1905506"/>
            <a:ext cx="609437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Начало карьеры разработчика началось с обучение в университете. В Калифорнийском Университете знакомые порекомендовали работать с </a:t>
            </a:r>
            <a:r>
              <a:rPr lang="en-US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Ingres</a:t>
            </a:r>
            <a:r>
              <a:rPr lang="ru-RU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, но по неустановленном причинам перешел на </a:t>
            </a:r>
            <a:r>
              <a:rPr lang="en-US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Postgress 95. </a:t>
            </a:r>
            <a:r>
              <a:rPr lang="ru-RU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Олег Сергеевич использовал его для учебных целей, после найденных недоработок начал усовершенствовать его.</a:t>
            </a:r>
          </a:p>
        </p:txBody>
      </p:sp>
      <p:pic>
        <p:nvPicPr>
          <p:cNvPr id="3074" name="Picture 2" descr="Как установить и настроить PostgreSQL 9.6 / Postgres Pro 9.6 на CentOS 7 -  AnArt`s blog">
            <a:extLst>
              <a:ext uri="{FF2B5EF4-FFF2-40B4-BE49-F238E27FC236}">
                <a16:creationId xmlns:a16="http://schemas.microsoft.com/office/drawing/2014/main" id="{8B2174BD-EB95-4265-B72B-959C0E916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830" y="1768543"/>
            <a:ext cx="3848187" cy="176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ngres Database 10 — новая версия СУБД с открытым кодом — Новости (nixp.ru)">
            <a:extLst>
              <a:ext uri="{FF2B5EF4-FFF2-40B4-BE49-F238E27FC236}">
                <a16:creationId xmlns:a16="http://schemas.microsoft.com/office/drawing/2014/main" id="{4015371C-821E-438D-A451-C976DCD00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537" b="88415" l="2800" r="97200">
                        <a14:foregroundMark x1="23200" y1="53049" x2="23200" y2="53049"/>
                        <a14:foregroundMark x1="50400" y1="57317" x2="50400" y2="57317"/>
                        <a14:foregroundMark x1="75200" y1="51829" x2="75200" y2="51829"/>
                        <a14:foregroundMark x1="76400" y1="40244" x2="76400" y2="40244"/>
                        <a14:foregroundMark x1="76800" y1="62805" x2="76800" y2="62805"/>
                        <a14:foregroundMark x1="93200" y1="63415" x2="93200" y2="63415"/>
                        <a14:foregroundMark x1="97200" y1="55488" x2="97200" y2="55488"/>
                        <a14:foregroundMark x1="2800" y1="45122" x2="2800" y2="45122"/>
                        <a14:foregroundMark x1="38000" y1="38415" x2="38000" y2="38415"/>
                        <a14:foregroundMark x1="49600" y1="54268" x2="49600" y2="54268"/>
                        <a14:foregroundMark x1="50800" y1="56098" x2="50800" y2="56098"/>
                        <a14:foregroundMark x1="50800" y1="57927" x2="50800" y2="57927"/>
                        <a14:foregroundMark x1="93200" y1="62805" x2="93200" y2="62805"/>
                        <a14:foregroundMark x1="93600" y1="63415" x2="93600" y2="63415"/>
                        <a14:foregroundMark x1="93200" y1="63415" x2="93200" y2="63415"/>
                        <a14:foregroundMark x1="76800" y1="40244" x2="76800" y2="40244"/>
                        <a14:foregroundMark x1="76400" y1="41463" x2="76655" y2="41463"/>
                        <a14:backgroundMark x1="51200" y1="56098" x2="51200" y2="56098"/>
                        <a14:backgroundMark x1="51200" y1="57927" x2="51200" y2="57927"/>
                        <a14:backgroundMark x1="77600" y1="64024" x2="77600" y2="64024"/>
                        <a14:backgroundMark x1="76800" y1="64024" x2="76800" y2="64024"/>
                        <a14:backgroundMark x1="75600" y1="52439" x2="75600" y2="52439"/>
                        <a14:backgroundMark x1="93200" y1="64024" x2="93200" y2="64024"/>
                        <a14:backgroundMark x1="76400" y1="42073" x2="77600" y2="42073"/>
                        <a14:backgroundMark x1="94000" y1="65854" x2="95200" y2="65244"/>
                        <a14:backgroundMark x1="94400" y1="64634" x2="94400" y2="646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2141" y="3422750"/>
            <a:ext cx="3013564" cy="197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414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A5D147B-63E0-49A7-847A-FDEE2C8DC66B}"/>
              </a:ext>
            </a:extLst>
          </p:cNvPr>
          <p:cNvGrpSpPr/>
          <p:nvPr/>
        </p:nvGrpSpPr>
        <p:grpSpPr>
          <a:xfrm>
            <a:off x="1089498" y="1040858"/>
            <a:ext cx="2159540" cy="461666"/>
            <a:chOff x="1089498" y="1040858"/>
            <a:chExt cx="2159540" cy="461666"/>
          </a:xfrm>
        </p:grpSpPr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id="{3BEDB6EE-0C8E-4E0C-B1B1-19CE17FB78C3}"/>
                </a:ext>
              </a:extLst>
            </p:cNvPr>
            <p:cNvSpPr/>
            <p:nvPr/>
          </p:nvSpPr>
          <p:spPr>
            <a:xfrm>
              <a:off x="1089498" y="1040859"/>
              <a:ext cx="2159540" cy="461665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38378DE-D830-45BD-94E8-0CA37E88EDC3}"/>
                </a:ext>
              </a:extLst>
            </p:cNvPr>
            <p:cNvSpPr txBox="1"/>
            <p:nvPr/>
          </p:nvSpPr>
          <p:spPr>
            <a:xfrm>
              <a:off x="1393254" y="1040858"/>
              <a:ext cx="15520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solidFill>
                    <a:schemeClr val="bg1"/>
                  </a:solidFill>
                  <a:latin typeface="TT Norms ExtraBold" panose="02000503040000020004" pitchFamily="2" charset="-52"/>
                </a:rPr>
                <a:t>Проекты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FE772B6-91BE-4DFF-ABC0-91539757E791}"/>
              </a:ext>
            </a:extLst>
          </p:cNvPr>
          <p:cNvSpPr txBox="1"/>
          <p:nvPr/>
        </p:nvSpPr>
        <p:spPr>
          <a:xfrm>
            <a:off x="1089496" y="1837412"/>
            <a:ext cx="559961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Первый проект который сделал Бартунов О. С. – это был его собственный портал – </a:t>
            </a:r>
            <a:r>
              <a:rPr lang="en-US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Astronet. </a:t>
            </a:r>
            <a:r>
              <a:rPr lang="ru-RU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Потребовалось много трудов чтобы зарегистрировать этот проект и выставить в Интернет. В этом ему помогли два его знакомых – Дмитрий Крюков и Сергей Лысаков. Также на базе </a:t>
            </a:r>
            <a:r>
              <a:rPr lang="en-US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Astronet’</a:t>
            </a:r>
            <a:r>
              <a:rPr lang="ru-RU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а создался портал - Рамблер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EF8EB3D-409B-433A-9F47-B7374F63B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2898" y="761814"/>
            <a:ext cx="4239606" cy="3785652"/>
          </a:xfrm>
          <a:prstGeom prst="roundRect">
            <a:avLst>
              <a:gd name="adj" fmla="val 576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4F6F6665-4D2A-490E-9003-B16D03E1BA0E}"/>
              </a:ext>
            </a:extLst>
          </p:cNvPr>
          <p:cNvSpPr/>
          <p:nvPr/>
        </p:nvSpPr>
        <p:spPr>
          <a:xfrm>
            <a:off x="6862898" y="4659549"/>
            <a:ext cx="4239606" cy="1342417"/>
          </a:xfrm>
          <a:prstGeom prst="roundRect">
            <a:avLst>
              <a:gd name="adj" fmla="val 13769"/>
            </a:avLst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TT Norms Medium" panose="02000803030000020003" pitchFamily="2" charset="-52"/>
              </a:rPr>
              <a:t>Интересный факт: </a:t>
            </a:r>
          </a:p>
          <a:p>
            <a:pPr algn="ctr"/>
            <a:r>
              <a:rPr lang="ru-RU" sz="2400" dirty="0">
                <a:latin typeface="TT Norms Medium" panose="02000803030000020003" pitchFamily="2" charset="-52"/>
              </a:rPr>
              <a:t>Дизайн сайта не менялся со времен его создания.</a:t>
            </a:r>
          </a:p>
        </p:txBody>
      </p:sp>
    </p:spTree>
    <p:extLst>
      <p:ext uri="{BB962C8B-B14F-4D97-AF65-F5344CB8AC3E}">
        <p14:creationId xmlns:p14="http://schemas.microsoft.com/office/powerpoint/2010/main" val="1657996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DA906924-DD76-4380-8CC9-E5E52ED2F98E}"/>
              </a:ext>
            </a:extLst>
          </p:cNvPr>
          <p:cNvSpPr/>
          <p:nvPr/>
        </p:nvSpPr>
        <p:spPr>
          <a:xfrm>
            <a:off x="1089498" y="2691931"/>
            <a:ext cx="9999801" cy="2986392"/>
          </a:xfrm>
          <a:prstGeom prst="roundRect">
            <a:avLst>
              <a:gd name="adj" fmla="val 6244"/>
            </a:avLst>
          </a:pr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9175628-5EFA-440C-9B2E-A7F9DA5F1F38}"/>
              </a:ext>
            </a:extLst>
          </p:cNvPr>
          <p:cNvGrpSpPr/>
          <p:nvPr/>
        </p:nvGrpSpPr>
        <p:grpSpPr>
          <a:xfrm>
            <a:off x="1089498" y="1040858"/>
            <a:ext cx="2159540" cy="461666"/>
            <a:chOff x="1089498" y="1040858"/>
            <a:chExt cx="2159540" cy="461666"/>
          </a:xfrm>
        </p:grpSpPr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id="{0F2763FA-EFA1-4D3F-8CE1-30BD17AC451F}"/>
                </a:ext>
              </a:extLst>
            </p:cNvPr>
            <p:cNvSpPr/>
            <p:nvPr/>
          </p:nvSpPr>
          <p:spPr>
            <a:xfrm>
              <a:off x="1089498" y="1040859"/>
              <a:ext cx="2159540" cy="461665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11224AE-23B8-443C-8313-1CF216B07B6A}"/>
                </a:ext>
              </a:extLst>
            </p:cNvPr>
            <p:cNvSpPr txBox="1"/>
            <p:nvPr/>
          </p:nvSpPr>
          <p:spPr>
            <a:xfrm>
              <a:off x="1393254" y="1040858"/>
              <a:ext cx="15520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solidFill>
                    <a:schemeClr val="bg1"/>
                  </a:solidFill>
                  <a:latin typeface="TT Norms ExtraBold" panose="02000503040000020004" pitchFamily="2" charset="-52"/>
                </a:rPr>
                <a:t>Проекты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954CF88F-75FD-4864-9E4A-9820F9D97851}"/>
              </a:ext>
            </a:extLst>
          </p:cNvPr>
          <p:cNvSpPr txBox="1"/>
          <p:nvPr/>
        </p:nvSpPr>
        <p:spPr>
          <a:xfrm>
            <a:off x="1089498" y="1866395"/>
            <a:ext cx="840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Следующим проектом стал - </a:t>
            </a:r>
            <a:r>
              <a:rPr lang="en-US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Postgress Professional</a:t>
            </a:r>
            <a:r>
              <a:rPr lang="ru-RU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.</a:t>
            </a:r>
            <a:r>
              <a:rPr lang="en-US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 </a:t>
            </a:r>
            <a:endParaRPr lang="ru-RU" sz="2400" dirty="0">
              <a:solidFill>
                <a:schemeClr val="bg1"/>
              </a:solidFill>
              <a:latin typeface="TT Norms Medium" panose="02000803030000020003" pitchFamily="2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A61404-2FAC-4F28-A4EE-044280BAB1BC}"/>
              </a:ext>
            </a:extLst>
          </p:cNvPr>
          <p:cNvSpPr txBox="1"/>
          <p:nvPr/>
        </p:nvSpPr>
        <p:spPr>
          <a:xfrm>
            <a:off x="1607263" y="2864479"/>
            <a:ext cx="948203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Postgress Professional – российская компания, разработчик систем управления базами данных. Компания была создана в 2015 году ведущими российскими разработчиками и энтузиастами PostgreSQL. Система управления базами данных PostgreSQL с открытым кодом и свободной лицензией поддерживается международным сообществом разработчиков более 24 лет, и вклад российских разработчиков в её разработку существенен и признан международным сообществом.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DFC9E8A-A5A7-465C-9AB1-E005C45AE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42" y="3557693"/>
            <a:ext cx="1449221" cy="144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140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7B1C5EA-F768-406F-B543-9B6A2AE32893}"/>
              </a:ext>
            </a:extLst>
          </p:cNvPr>
          <p:cNvGrpSpPr/>
          <p:nvPr/>
        </p:nvGrpSpPr>
        <p:grpSpPr>
          <a:xfrm>
            <a:off x="1089498" y="1040858"/>
            <a:ext cx="2159540" cy="461666"/>
            <a:chOff x="1089498" y="1040858"/>
            <a:chExt cx="2159540" cy="461666"/>
          </a:xfrm>
        </p:grpSpPr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id="{E9193BD5-6C47-4337-B5F0-02921F904EB3}"/>
                </a:ext>
              </a:extLst>
            </p:cNvPr>
            <p:cNvSpPr/>
            <p:nvPr/>
          </p:nvSpPr>
          <p:spPr>
            <a:xfrm>
              <a:off x="1089498" y="1040859"/>
              <a:ext cx="2159540" cy="461665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5C9159F-0EEF-4B31-B0B5-1BBB5CEEA49C}"/>
                </a:ext>
              </a:extLst>
            </p:cNvPr>
            <p:cNvSpPr txBox="1"/>
            <p:nvPr/>
          </p:nvSpPr>
          <p:spPr>
            <a:xfrm>
              <a:off x="1393254" y="1040858"/>
              <a:ext cx="15520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solidFill>
                    <a:schemeClr val="bg1"/>
                  </a:solidFill>
                  <a:latin typeface="TT Norms ExtraBold" panose="02000503040000020004" pitchFamily="2" charset="-52"/>
                </a:rPr>
                <a:t>Проекты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36DB52C-BAA6-4721-BD04-305A90FB35FA}"/>
              </a:ext>
            </a:extLst>
          </p:cNvPr>
          <p:cNvSpPr txBox="1"/>
          <p:nvPr/>
        </p:nvSpPr>
        <p:spPr>
          <a:xfrm>
            <a:off x="1089498" y="1584293"/>
            <a:ext cx="607978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Идея была придумана еще в 2010 году, но из-за отсутствия спонсоров официальное создание приходится на 2015 год. </a:t>
            </a:r>
            <a:r>
              <a:rPr lang="en-US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Postgress </a:t>
            </a:r>
            <a:r>
              <a:rPr lang="ru-RU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является хорошей системой для замены зарубежных систем баз данных. Инвестором стал – Антон </a:t>
            </a:r>
            <a:r>
              <a:rPr lang="ru-RU" sz="2400" dirty="0" err="1">
                <a:solidFill>
                  <a:schemeClr val="bg1"/>
                </a:solidFill>
                <a:latin typeface="TT Norms Medium" panose="02000803030000020003" pitchFamily="2" charset="-52"/>
              </a:rPr>
              <a:t>Сушкевич</a:t>
            </a:r>
            <a:r>
              <a:rPr lang="ru-RU" sz="2400" dirty="0">
                <a:solidFill>
                  <a:schemeClr val="bg1"/>
                </a:solidFill>
                <a:latin typeface="TT Norms Medium" panose="02000803030000020003" pitchFamily="2" charset="-52"/>
              </a:rPr>
              <a:t>. Идеей их компании было обеспечить в России базовые технологии. Как он говорил в интервью: «Если мы называем себя серьезной страной, то мы должны иметь базовые технологии». </a:t>
            </a:r>
          </a:p>
        </p:txBody>
      </p:sp>
      <p:pic>
        <p:nvPicPr>
          <p:cNvPr id="1026" name="Picture 2" descr="Антон Сушкевич, Президент «Энвижн Груп»">
            <a:extLst>
              <a:ext uri="{FF2B5EF4-FFF2-40B4-BE49-F238E27FC236}">
                <a16:creationId xmlns:a16="http://schemas.microsoft.com/office/drawing/2014/main" id="{971B051D-D734-4D9F-9500-6EEAB2396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256" y="1309253"/>
            <a:ext cx="3026346" cy="42394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408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DAF0280-E146-4275-B4AA-4272B1196373}"/>
              </a:ext>
            </a:extLst>
          </p:cNvPr>
          <p:cNvGrpSpPr/>
          <p:nvPr/>
        </p:nvGrpSpPr>
        <p:grpSpPr>
          <a:xfrm>
            <a:off x="1089498" y="1040858"/>
            <a:ext cx="2159540" cy="461666"/>
            <a:chOff x="1089498" y="1040858"/>
            <a:chExt cx="2159540" cy="461666"/>
          </a:xfrm>
        </p:grpSpPr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id="{6012AB65-5E1C-4409-B6AD-46DD41DEF3F0}"/>
                </a:ext>
              </a:extLst>
            </p:cNvPr>
            <p:cNvSpPr/>
            <p:nvPr/>
          </p:nvSpPr>
          <p:spPr>
            <a:xfrm>
              <a:off x="1089498" y="1040859"/>
              <a:ext cx="2159540" cy="461665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4BD5512-60ED-4EED-BD1B-6D7E27AC6A18}"/>
                </a:ext>
              </a:extLst>
            </p:cNvPr>
            <p:cNvSpPr txBox="1"/>
            <p:nvPr/>
          </p:nvSpPr>
          <p:spPr>
            <a:xfrm>
              <a:off x="1349171" y="1040858"/>
              <a:ext cx="16401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TT Norms ExtraBold" panose="02000503040000020004" pitchFamily="2" charset="-52"/>
                </a:rPr>
                <a:t>Postgress</a:t>
              </a:r>
              <a:endParaRPr lang="ru-RU" sz="2400" dirty="0">
                <a:solidFill>
                  <a:schemeClr val="bg1"/>
                </a:solidFill>
                <a:latin typeface="TT Norms ExtraBold" panose="02000503040000020004" pitchFamily="2" charset="-52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CF1F9D8-BB3F-46D5-9F78-B7157DC1D202}"/>
              </a:ext>
            </a:extLst>
          </p:cNvPr>
          <p:cNvSpPr txBox="1"/>
          <p:nvPr/>
        </p:nvSpPr>
        <p:spPr>
          <a:xfrm>
            <a:off x="1089498" y="1502523"/>
            <a:ext cx="6595353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chemeClr val="bg1"/>
                </a:solidFill>
                <a:latin typeface="TT Norms Medium" panose="02000803030000020003" pitchFamily="2" charset="-52"/>
              </a:rPr>
              <a:t>Компания Postgress Professional созданная Бартуновым и Сушкевичем развивается и в наше время. На данный момент там работает более 70 разработчиков, архитекторов и инженеров, о том какие люди там работают я расскажу позже. Также компания занимается не только развитием себя как бренда, но и активно развивает PostgreSQL, являясь одной из крупнейшей команд проекта в мире. В каждый релиз СУБД PostgreSQL входят более ста патчей, разработанных сотрудниками компании. А сам Олег занимается разработкой проекта с 1997 года.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BF376C7-AA8D-4F62-A4E3-40DB43F5F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4852" y="817123"/>
            <a:ext cx="3426477" cy="22957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8066093A-C865-412A-A067-69999D412B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8" t="1128" r="15358" b="-1128"/>
          <a:stretch/>
        </p:blipFill>
        <p:spPr bwMode="auto">
          <a:xfrm>
            <a:off x="7684851" y="3258988"/>
            <a:ext cx="3426478" cy="27818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2122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665</Words>
  <Application>Microsoft Office PowerPoint</Application>
  <PresentationFormat>Широкоэкранный</PresentationFormat>
  <Paragraphs>48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TT Norms ExtraBold</vt:lpstr>
      <vt:lpstr>TT Norms Medium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dieslin</dc:creator>
  <cp:lastModifiedBy>dieslin</cp:lastModifiedBy>
  <cp:revision>2</cp:revision>
  <dcterms:created xsi:type="dcterms:W3CDTF">2022-04-28T15:16:03Z</dcterms:created>
  <dcterms:modified xsi:type="dcterms:W3CDTF">2022-04-28T17:13:03Z</dcterms:modified>
</cp:coreProperties>
</file>