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50" r:id="rId2"/>
  </p:sldMasterIdLst>
  <p:notesMasterIdLst>
    <p:notesMasterId r:id="rId32"/>
  </p:notesMasterIdLst>
  <p:sldIdLst>
    <p:sldId id="277" r:id="rId3"/>
    <p:sldId id="278" r:id="rId4"/>
    <p:sldId id="279" r:id="rId5"/>
    <p:sldId id="280" r:id="rId6"/>
    <p:sldId id="257" r:id="rId7"/>
    <p:sldId id="281" r:id="rId8"/>
    <p:sldId id="306" r:id="rId9"/>
    <p:sldId id="275" r:id="rId10"/>
    <p:sldId id="307" r:id="rId11"/>
    <p:sldId id="276" r:id="rId12"/>
    <p:sldId id="283" r:id="rId13"/>
    <p:sldId id="259" r:id="rId14"/>
    <p:sldId id="260" r:id="rId15"/>
    <p:sldId id="286" r:id="rId16"/>
    <p:sldId id="285" r:id="rId17"/>
    <p:sldId id="288" r:id="rId18"/>
    <p:sldId id="294" r:id="rId19"/>
    <p:sldId id="263" r:id="rId20"/>
    <p:sldId id="264" r:id="rId21"/>
    <p:sldId id="295" r:id="rId22"/>
    <p:sldId id="296" r:id="rId23"/>
    <p:sldId id="267" r:id="rId24"/>
    <p:sldId id="297" r:id="rId25"/>
    <p:sldId id="299" r:id="rId26"/>
    <p:sldId id="300" r:id="rId27"/>
    <p:sldId id="303" r:id="rId28"/>
    <p:sldId id="308" r:id="rId29"/>
    <p:sldId id="305" r:id="rId30"/>
    <p:sldId id="270" r:id="rId3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FFCC"/>
    <a:srgbClr val="6699FF"/>
    <a:srgbClr val="33CCFF"/>
    <a:srgbClr val="FF3300"/>
    <a:srgbClr val="FF0000"/>
    <a:srgbClr val="0066FF"/>
    <a:srgbClr val="6600FF"/>
    <a:srgbClr val="FF0066"/>
    <a:srgbClr val="FFCCFF"/>
    <a:srgbClr val="33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060" autoAdjust="0"/>
  </p:normalViewPr>
  <p:slideViewPr>
    <p:cSldViewPr>
      <p:cViewPr varScale="1">
        <p:scale>
          <a:sx n="107" d="100"/>
          <a:sy n="107" d="100"/>
        </p:scale>
        <p:origin x="1734" y="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A0589A2-531E-4B94-93BA-4BA5A201D762}" type="doc">
      <dgm:prSet loTypeId="urn:microsoft.com/office/officeart/2005/8/layout/vList3#1" loCatId="list" qsTypeId="urn:microsoft.com/office/officeart/2005/8/quickstyle/3d2" qsCatId="3D" csTypeId="urn:microsoft.com/office/officeart/2005/8/colors/colorful1#1" csCatId="colorful" phldr="1"/>
      <dgm:spPr/>
    </dgm:pt>
    <dgm:pt modelId="{192A653E-35E9-4868-91F7-4B97ECF8B162}">
      <dgm:prSet phldrT="[Текст]"/>
      <dgm:spPr>
        <a:ln>
          <a:solidFill>
            <a:schemeClr val="tx1"/>
          </a:solidFill>
        </a:ln>
      </dgm:spPr>
      <dgm:t>
        <a:bodyPr/>
        <a:lstStyle/>
        <a:p>
          <a:r>
            <a:rPr lang="ru-RU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Наблюдение</a:t>
          </a:r>
          <a:endParaRPr lang="ru-RU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2B4FACD-5B20-4347-83C2-5C8BCAE7D637}" type="parTrans" cxnId="{3BDFECA7-E653-4A75-84ED-4C2F3D65F7E9}">
      <dgm:prSet/>
      <dgm:spPr/>
      <dgm:t>
        <a:bodyPr/>
        <a:lstStyle/>
        <a:p>
          <a:endParaRPr lang="ru-RU"/>
        </a:p>
      </dgm:t>
    </dgm:pt>
    <dgm:pt modelId="{3A5896D9-806D-4154-8757-C346AA72904E}" type="sibTrans" cxnId="{3BDFECA7-E653-4A75-84ED-4C2F3D65F7E9}">
      <dgm:prSet/>
      <dgm:spPr/>
      <dgm:t>
        <a:bodyPr/>
        <a:lstStyle/>
        <a:p>
          <a:endParaRPr lang="ru-RU"/>
        </a:p>
      </dgm:t>
    </dgm:pt>
    <dgm:pt modelId="{1365FFCC-C922-4405-9273-A180DFBFED10}">
      <dgm:prSet phldrT="[Текст]"/>
      <dgm:spPr>
        <a:ln>
          <a:solidFill>
            <a:schemeClr val="tx1"/>
          </a:solidFill>
        </a:ln>
      </dgm:spPr>
      <dgm:t>
        <a:bodyPr/>
        <a:lstStyle/>
        <a:p>
          <a:r>
            <a:rPr lang="ru-RU" b="1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Метеоспутники</a:t>
          </a:r>
          <a:endParaRPr lang="ru-RU" b="1" dirty="0">
            <a:solidFill>
              <a:srgbClr val="0000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0C44D8A-6A37-4399-9582-231872081990}" type="parTrans" cxnId="{47D8FF71-AA93-4068-8D6B-EBFCF6AEF7C9}">
      <dgm:prSet/>
      <dgm:spPr/>
      <dgm:t>
        <a:bodyPr/>
        <a:lstStyle/>
        <a:p>
          <a:endParaRPr lang="ru-RU"/>
        </a:p>
      </dgm:t>
    </dgm:pt>
    <dgm:pt modelId="{D783A39D-A066-471B-B2E3-497DA2462B9E}" type="sibTrans" cxnId="{47D8FF71-AA93-4068-8D6B-EBFCF6AEF7C9}">
      <dgm:prSet/>
      <dgm:spPr/>
      <dgm:t>
        <a:bodyPr/>
        <a:lstStyle/>
        <a:p>
          <a:endParaRPr lang="ru-RU"/>
        </a:p>
      </dgm:t>
    </dgm:pt>
    <dgm:pt modelId="{DBA0368E-0151-4FF4-A4D6-ABB38B7702C8}">
      <dgm:prSet phldrT="[Текст]"/>
      <dgm:spPr>
        <a:ln>
          <a:solidFill>
            <a:schemeClr val="tx1"/>
          </a:solidFill>
        </a:ln>
      </dgm:spPr>
      <dgm:t>
        <a:bodyPr/>
        <a:lstStyle/>
        <a:p>
          <a:r>
            <a:rPr lang="ru-RU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Местные признаки</a:t>
          </a:r>
          <a:endParaRPr lang="ru-RU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C279DAE-6203-473C-BCB7-D7E300B74051}" type="parTrans" cxnId="{5284F820-89A7-42D6-9EC6-DECD53899388}">
      <dgm:prSet/>
      <dgm:spPr/>
      <dgm:t>
        <a:bodyPr/>
        <a:lstStyle/>
        <a:p>
          <a:endParaRPr lang="ru-RU"/>
        </a:p>
      </dgm:t>
    </dgm:pt>
    <dgm:pt modelId="{C911E1B4-A954-4F0D-9D37-CFE823F28174}" type="sibTrans" cxnId="{5284F820-89A7-42D6-9EC6-DECD53899388}">
      <dgm:prSet/>
      <dgm:spPr/>
      <dgm:t>
        <a:bodyPr/>
        <a:lstStyle/>
        <a:p>
          <a:endParaRPr lang="ru-RU"/>
        </a:p>
      </dgm:t>
    </dgm:pt>
    <dgm:pt modelId="{42C6DEBE-0AA4-439B-9E0A-3B359ED1E2EC}" type="pres">
      <dgm:prSet presAssocID="{AA0589A2-531E-4B94-93BA-4BA5A201D762}" presName="linearFlow" presStyleCnt="0">
        <dgm:presLayoutVars>
          <dgm:dir/>
          <dgm:resizeHandles val="exact"/>
        </dgm:presLayoutVars>
      </dgm:prSet>
      <dgm:spPr/>
    </dgm:pt>
    <dgm:pt modelId="{983D4607-A85E-487B-AA23-E43FBFD04431}" type="pres">
      <dgm:prSet presAssocID="{192A653E-35E9-4868-91F7-4B97ECF8B162}" presName="composite" presStyleCnt="0"/>
      <dgm:spPr/>
    </dgm:pt>
    <dgm:pt modelId="{4F560817-AF5C-4C22-91CE-3B3E7BF67EBC}" type="pres">
      <dgm:prSet presAssocID="{192A653E-35E9-4868-91F7-4B97ECF8B162}" presName="imgShp" presStyleLbl="fgImgPlace1" presStyleIdx="0" presStyleCnt="3" custScaleX="152941" custLinFactNeighborX="-13235" custLinFactNeighborY="-73"/>
      <dgm:spPr>
        <a:blipFill rotWithShape="0">
          <a:blip xmlns:r="http://schemas.openxmlformats.org/officeDocument/2006/relationships" r:embed="rId1">
            <a:lum bright="-3000"/>
          </a:blip>
          <a:stretch>
            <a:fillRect/>
          </a:stretch>
        </a:blipFill>
        <a:ln>
          <a:solidFill>
            <a:schemeClr val="tx1"/>
          </a:solidFill>
        </a:ln>
      </dgm:spPr>
      <dgm:t>
        <a:bodyPr/>
        <a:lstStyle/>
        <a:p>
          <a:endParaRPr lang="ru-RU"/>
        </a:p>
      </dgm:t>
    </dgm:pt>
    <dgm:pt modelId="{30130EA2-579A-4FBF-A8ED-C05E1A814CF4}" type="pres">
      <dgm:prSet presAssocID="{192A653E-35E9-4868-91F7-4B97ECF8B162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D8B985-43B7-4A28-A05F-E26CD43E0EBA}" type="pres">
      <dgm:prSet presAssocID="{3A5896D9-806D-4154-8757-C346AA72904E}" presName="spacing" presStyleCnt="0"/>
      <dgm:spPr/>
    </dgm:pt>
    <dgm:pt modelId="{8DCB4513-5AEF-421E-8B52-09AD5D5CFE4D}" type="pres">
      <dgm:prSet presAssocID="{1365FFCC-C922-4405-9273-A180DFBFED10}" presName="composite" presStyleCnt="0"/>
      <dgm:spPr/>
    </dgm:pt>
    <dgm:pt modelId="{C6CF6792-EC1C-418D-8362-C49CA0D1C7E8}" type="pres">
      <dgm:prSet presAssocID="{1365FFCC-C922-4405-9273-A180DFBFED10}" presName="imgShp" presStyleLbl="fgImgPlace1" presStyleIdx="1" presStyleCnt="3" custScaleX="152941"/>
      <dgm:spPr>
        <a:blipFill rotWithShape="0">
          <a:blip xmlns:r="http://schemas.openxmlformats.org/officeDocument/2006/relationships" r:embed="rId2"/>
          <a:stretch>
            <a:fillRect/>
          </a:stretch>
        </a:blipFill>
        <a:ln>
          <a:solidFill>
            <a:schemeClr val="tx1"/>
          </a:solidFill>
        </a:ln>
      </dgm:spPr>
    </dgm:pt>
    <dgm:pt modelId="{758D3D36-B172-47D3-84E5-559BCBF9EA63}" type="pres">
      <dgm:prSet presAssocID="{1365FFCC-C922-4405-9273-A180DFBFED10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877259-C67D-47B3-99F0-612378B4EBC2}" type="pres">
      <dgm:prSet presAssocID="{D783A39D-A066-471B-B2E3-497DA2462B9E}" presName="spacing" presStyleCnt="0"/>
      <dgm:spPr/>
    </dgm:pt>
    <dgm:pt modelId="{0953E8D3-2A4D-4BE5-8EA6-4F5786652C9F}" type="pres">
      <dgm:prSet presAssocID="{DBA0368E-0151-4FF4-A4D6-ABB38B7702C8}" presName="composite" presStyleCnt="0"/>
      <dgm:spPr/>
    </dgm:pt>
    <dgm:pt modelId="{607F90C8-F41A-469E-BBD2-7F52AF60FEDE}" type="pres">
      <dgm:prSet presAssocID="{DBA0368E-0151-4FF4-A4D6-ABB38B7702C8}" presName="imgShp" presStyleLbl="fgImgPlace1" presStyleIdx="2" presStyleCnt="3" custScaleX="142037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FB6C06BE-1649-4A5F-AEED-BFDE9E2E01EB}" type="pres">
      <dgm:prSet presAssocID="{DBA0368E-0151-4FF4-A4D6-ABB38B7702C8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3210693-0BE7-46BA-B739-10DC14F6D1F4}" type="presOf" srcId="{1365FFCC-C922-4405-9273-A180DFBFED10}" destId="{758D3D36-B172-47D3-84E5-559BCBF9EA63}" srcOrd="0" destOrd="0" presId="urn:microsoft.com/office/officeart/2005/8/layout/vList3#1"/>
    <dgm:cxn modelId="{3BDFECA7-E653-4A75-84ED-4C2F3D65F7E9}" srcId="{AA0589A2-531E-4B94-93BA-4BA5A201D762}" destId="{192A653E-35E9-4868-91F7-4B97ECF8B162}" srcOrd="0" destOrd="0" parTransId="{42B4FACD-5B20-4347-83C2-5C8BCAE7D637}" sibTransId="{3A5896D9-806D-4154-8757-C346AA72904E}"/>
    <dgm:cxn modelId="{47D8FF71-AA93-4068-8D6B-EBFCF6AEF7C9}" srcId="{AA0589A2-531E-4B94-93BA-4BA5A201D762}" destId="{1365FFCC-C922-4405-9273-A180DFBFED10}" srcOrd="1" destOrd="0" parTransId="{B0C44D8A-6A37-4399-9582-231872081990}" sibTransId="{D783A39D-A066-471B-B2E3-497DA2462B9E}"/>
    <dgm:cxn modelId="{85D7EEEC-FF72-40C5-B279-49BCD51BDE2E}" type="presOf" srcId="{DBA0368E-0151-4FF4-A4D6-ABB38B7702C8}" destId="{FB6C06BE-1649-4A5F-AEED-BFDE9E2E01EB}" srcOrd="0" destOrd="0" presId="urn:microsoft.com/office/officeart/2005/8/layout/vList3#1"/>
    <dgm:cxn modelId="{5284F820-89A7-42D6-9EC6-DECD53899388}" srcId="{AA0589A2-531E-4B94-93BA-4BA5A201D762}" destId="{DBA0368E-0151-4FF4-A4D6-ABB38B7702C8}" srcOrd="2" destOrd="0" parTransId="{0C279DAE-6203-473C-BCB7-D7E300B74051}" sibTransId="{C911E1B4-A954-4F0D-9D37-CFE823F28174}"/>
    <dgm:cxn modelId="{9AA487F6-72BC-44C9-A58D-2BAAA0493E0D}" type="presOf" srcId="{AA0589A2-531E-4B94-93BA-4BA5A201D762}" destId="{42C6DEBE-0AA4-439B-9E0A-3B359ED1E2EC}" srcOrd="0" destOrd="0" presId="urn:microsoft.com/office/officeart/2005/8/layout/vList3#1"/>
    <dgm:cxn modelId="{FE28D283-2860-4534-8689-9956BF8C641C}" type="presOf" srcId="{192A653E-35E9-4868-91F7-4B97ECF8B162}" destId="{30130EA2-579A-4FBF-A8ED-C05E1A814CF4}" srcOrd="0" destOrd="0" presId="urn:microsoft.com/office/officeart/2005/8/layout/vList3#1"/>
    <dgm:cxn modelId="{6C4B7801-794D-46FC-AF74-05FF86EE1FBE}" type="presParOf" srcId="{42C6DEBE-0AA4-439B-9E0A-3B359ED1E2EC}" destId="{983D4607-A85E-487B-AA23-E43FBFD04431}" srcOrd="0" destOrd="0" presId="urn:microsoft.com/office/officeart/2005/8/layout/vList3#1"/>
    <dgm:cxn modelId="{EA06EAE1-3696-4F4F-A741-F5BB54CA2AD5}" type="presParOf" srcId="{983D4607-A85E-487B-AA23-E43FBFD04431}" destId="{4F560817-AF5C-4C22-91CE-3B3E7BF67EBC}" srcOrd="0" destOrd="0" presId="urn:microsoft.com/office/officeart/2005/8/layout/vList3#1"/>
    <dgm:cxn modelId="{85BE6FE7-4BA0-4EBD-96DC-991D7ED76734}" type="presParOf" srcId="{983D4607-A85E-487B-AA23-E43FBFD04431}" destId="{30130EA2-579A-4FBF-A8ED-C05E1A814CF4}" srcOrd="1" destOrd="0" presId="urn:microsoft.com/office/officeart/2005/8/layout/vList3#1"/>
    <dgm:cxn modelId="{8B6D5DF8-F016-473C-8FC2-6D0D3787A8ED}" type="presParOf" srcId="{42C6DEBE-0AA4-439B-9E0A-3B359ED1E2EC}" destId="{BDD8B985-43B7-4A28-A05F-E26CD43E0EBA}" srcOrd="1" destOrd="0" presId="urn:microsoft.com/office/officeart/2005/8/layout/vList3#1"/>
    <dgm:cxn modelId="{8A9CB0C1-DDD6-4E31-B106-0842F5070359}" type="presParOf" srcId="{42C6DEBE-0AA4-439B-9E0A-3B359ED1E2EC}" destId="{8DCB4513-5AEF-421E-8B52-09AD5D5CFE4D}" srcOrd="2" destOrd="0" presId="urn:microsoft.com/office/officeart/2005/8/layout/vList3#1"/>
    <dgm:cxn modelId="{A155E76C-ECF2-4570-8659-090FD3FFBD0C}" type="presParOf" srcId="{8DCB4513-5AEF-421E-8B52-09AD5D5CFE4D}" destId="{C6CF6792-EC1C-418D-8362-C49CA0D1C7E8}" srcOrd="0" destOrd="0" presId="urn:microsoft.com/office/officeart/2005/8/layout/vList3#1"/>
    <dgm:cxn modelId="{C62487DA-3BA7-405F-AFC0-5183E861C485}" type="presParOf" srcId="{8DCB4513-5AEF-421E-8B52-09AD5D5CFE4D}" destId="{758D3D36-B172-47D3-84E5-559BCBF9EA63}" srcOrd="1" destOrd="0" presId="urn:microsoft.com/office/officeart/2005/8/layout/vList3#1"/>
    <dgm:cxn modelId="{981D19F8-CF5A-4CB3-9938-F7F69A096A6F}" type="presParOf" srcId="{42C6DEBE-0AA4-439B-9E0A-3B359ED1E2EC}" destId="{70877259-C67D-47B3-99F0-612378B4EBC2}" srcOrd="3" destOrd="0" presId="urn:microsoft.com/office/officeart/2005/8/layout/vList3#1"/>
    <dgm:cxn modelId="{CFFA638A-04A1-4B47-B99E-9198B277EDDA}" type="presParOf" srcId="{42C6DEBE-0AA4-439B-9E0A-3B359ED1E2EC}" destId="{0953E8D3-2A4D-4BE5-8EA6-4F5786652C9F}" srcOrd="4" destOrd="0" presId="urn:microsoft.com/office/officeart/2005/8/layout/vList3#1"/>
    <dgm:cxn modelId="{2E355AED-8D91-4FBC-8138-A7D0CEE1915F}" type="presParOf" srcId="{0953E8D3-2A4D-4BE5-8EA6-4F5786652C9F}" destId="{607F90C8-F41A-469E-BBD2-7F52AF60FEDE}" srcOrd="0" destOrd="0" presId="urn:microsoft.com/office/officeart/2005/8/layout/vList3#1"/>
    <dgm:cxn modelId="{5064341C-5075-4DA9-82BD-3BD5063F8C95}" type="presParOf" srcId="{0953E8D3-2A4D-4BE5-8EA6-4F5786652C9F}" destId="{FB6C06BE-1649-4A5F-AEED-BFDE9E2E01EB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01F0F6-0B1F-4ED5-B6AF-C65FD41EC118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B37188-E274-444F-9FBA-C5257EB761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6314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B37188-E274-444F-9FBA-C5257EB761ED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86887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B37188-E274-444F-9FBA-C5257EB761ED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80135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1DA078-25E5-4019-972A-F1E5120349D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FE256E-AB9D-4042-B6F1-DCF2B112133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29D84F-7225-4094-BB7D-508981D266B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35D4A6-3CEF-433C-8C40-DE0627D7305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551974-83F6-43A4-BC19-47B2D465F82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FB55FA-997C-4FE7-B1E5-165F35273F3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094366-A6F0-42DD-A732-2B4A7B10C25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4251C2-15E1-4AF1-B139-547F6E51D0A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F17062-EAE5-466B-8D09-FD3F120CD74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2961FB-C09E-4123-A385-480E6DAD487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2B9D49-204C-4D23-9418-605396A2D70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D46963-7DDA-4782-8FD9-70EBA3E9649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E75406-FDCD-4A8D-BA21-A6D298C7C0A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D31988-5919-4E53-BDC1-8C6BE4ADB83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D64588-1603-4E50-AA5D-E7AB6E7FC86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7FA153-6D0C-4D21-BC0F-18AABFB447C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14CF09-A2EE-453A-977E-2CB865DD82B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311D56-B3AF-4BCA-BD4F-9B6D0C2D403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1C2573-ADC9-4A74-B3FE-B74E49146FE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452BF9-A39B-4845-9C37-68387A173F2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62116D-FF1B-4806-AA2F-BC187364D7F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E8BE9A-E877-4B26-907A-6F32CB138EF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C1DC2B4-FA37-4060-A7B4-6AB314A23A36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68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368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EA5B91EA-C6CE-48C3-8C8E-E06BFC5A178A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gif"/><Relationship Id="rId4" Type="http://schemas.openxmlformats.org/officeDocument/2006/relationships/image" Target="../media/image16.gi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jpeg"/><Relationship Id="rId4" Type="http://schemas.openxmlformats.org/officeDocument/2006/relationships/image" Target="../media/image44.gi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Users\Анна\Desktop\дождь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20873"/>
            <a:ext cx="9144000" cy="6037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0" y="-10124"/>
            <a:ext cx="9144000" cy="83099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Когда водяной пар охлаждается, то из смешанных облаков </a:t>
            </a:r>
            <a:endParaRPr lang="ru-RU" sz="2400" b="1" dirty="0" smtClean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идет 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23528" y="405374"/>
            <a:ext cx="1112168" cy="38601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3310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>
            <a:off x="107504" y="28437"/>
            <a:ext cx="8928992" cy="8082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Тропосфера - фабрика погоды</a:t>
            </a:r>
            <a:endParaRPr lang="ru-RU" sz="4400" b="1" dirty="0">
              <a:solidFill>
                <a:srgbClr val="00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2105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2274790" y="1012378"/>
            <a:ext cx="4549577" cy="600164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Погода </a:t>
            </a:r>
          </a:p>
          <a:p>
            <a:pPr algn="ctr"/>
            <a:r>
              <a:rPr lang="ru-RU" sz="4800" b="1" dirty="0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это состояние нижнего слоя атмосферы</a:t>
            </a:r>
          </a:p>
          <a:p>
            <a:pPr algn="ctr"/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данном месте </a:t>
            </a: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данное время.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5" name="Picture 7" descr="nature 46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6789" y="1098550"/>
            <a:ext cx="2319633" cy="2914650"/>
          </a:xfrm>
          <a:prstGeom prst="rect">
            <a:avLst/>
          </a:prstGeom>
          <a:noFill/>
        </p:spPr>
      </p:pic>
      <p:pic>
        <p:nvPicPr>
          <p:cNvPr id="2059" name="Picture 11" descr="nature 3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2422" y="1098550"/>
            <a:ext cx="2286000" cy="3048000"/>
          </a:xfrm>
          <a:prstGeom prst="rect">
            <a:avLst/>
          </a:prstGeom>
          <a:noFill/>
        </p:spPr>
      </p:pic>
      <p:pic>
        <p:nvPicPr>
          <p:cNvPr id="2057" name="Picture 9" descr="nature 10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810000"/>
            <a:ext cx="2286000" cy="3048000"/>
          </a:xfrm>
          <a:prstGeom prst="rect">
            <a:avLst/>
          </a:prstGeom>
          <a:noFill/>
        </p:spPr>
      </p:pic>
      <p:pic>
        <p:nvPicPr>
          <p:cNvPr id="2056" name="Picture 8" descr="nature 29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00" y="3803650"/>
            <a:ext cx="2286000" cy="304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86764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88913"/>
            <a:ext cx="9143999" cy="777875"/>
          </a:xfrm>
        </p:spPr>
        <p:txBody>
          <a:bodyPr/>
          <a:lstStyle/>
          <a:p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Какими словами нельзя охарактеризовать погоду?</a:t>
            </a: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611188" y="1435100"/>
            <a:ext cx="1772473" cy="584775"/>
          </a:xfrm>
          <a:prstGeom prst="rect">
            <a:avLst/>
          </a:prstGeom>
          <a:solidFill>
            <a:srgbClr val="BBEBB3"/>
          </a:solidFill>
          <a:ln w="38100">
            <a:solidFill>
              <a:srgbClr val="00CC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холодная</a:t>
            </a: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6659563" y="1435100"/>
            <a:ext cx="2065437" cy="584775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дождливая</a:t>
            </a:r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3779838" y="4581525"/>
            <a:ext cx="1673279" cy="584775"/>
          </a:xfrm>
          <a:prstGeom prst="rect">
            <a:avLst/>
          </a:prstGeom>
          <a:solidFill>
            <a:srgbClr val="ADF1BF"/>
          </a:solidFill>
          <a:ln w="38100">
            <a:solidFill>
              <a:srgbClr val="00FF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большая</a:t>
            </a:r>
          </a:p>
        </p:txBody>
      </p:sp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755650" y="2636838"/>
            <a:ext cx="1138902" cy="584775"/>
          </a:xfrm>
          <a:prstGeom prst="rect">
            <a:avLst/>
          </a:prstGeom>
          <a:solidFill>
            <a:srgbClr val="CC99FF"/>
          </a:solidFill>
          <a:ln w="38100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>
                <a:latin typeface="Times New Roman" panose="02020603050405020304" pitchFamily="18" charset="0"/>
                <a:cs typeface="Times New Roman" panose="02020603050405020304" pitchFamily="18" charset="0"/>
              </a:rPr>
              <a:t>сухая</a:t>
            </a:r>
          </a:p>
        </p:txBody>
      </p:sp>
      <p:sp>
        <p:nvSpPr>
          <p:cNvPr id="7176" name="Text Box 8"/>
          <p:cNvSpPr txBox="1">
            <a:spLocks noChangeArrowheads="1"/>
          </p:cNvSpPr>
          <p:nvPr/>
        </p:nvSpPr>
        <p:spPr bwMode="auto">
          <a:xfrm>
            <a:off x="3635375" y="3357563"/>
            <a:ext cx="1962845" cy="584775"/>
          </a:xfrm>
          <a:prstGeom prst="rect">
            <a:avLst/>
          </a:prstGeom>
          <a:solidFill>
            <a:srgbClr val="FFFF66"/>
          </a:solidFill>
          <a:ln w="38100">
            <a:solidFill>
              <a:srgbClr val="CC66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>
                <a:latin typeface="Times New Roman" panose="02020603050405020304" pitchFamily="18" charset="0"/>
                <a:cs typeface="Times New Roman" panose="02020603050405020304" pitchFamily="18" charset="0"/>
              </a:rPr>
              <a:t>солнечная</a:t>
            </a:r>
          </a:p>
        </p:txBody>
      </p:sp>
      <p:sp>
        <p:nvSpPr>
          <p:cNvPr id="7177" name="Text Box 9"/>
          <p:cNvSpPr txBox="1">
            <a:spLocks noChangeArrowheads="1"/>
          </p:cNvSpPr>
          <p:nvPr/>
        </p:nvSpPr>
        <p:spPr bwMode="auto">
          <a:xfrm>
            <a:off x="6948488" y="4100513"/>
            <a:ext cx="1722908" cy="584775"/>
          </a:xfrm>
          <a:prstGeom prst="rect">
            <a:avLst/>
          </a:prstGeom>
          <a:solidFill>
            <a:srgbClr val="00FFFF"/>
          </a:solidFill>
          <a:ln w="38100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ветреная</a:t>
            </a:r>
          </a:p>
        </p:txBody>
      </p:sp>
      <p:sp>
        <p:nvSpPr>
          <p:cNvPr id="7180" name="Text Box 12"/>
          <p:cNvSpPr txBox="1">
            <a:spLocks noChangeArrowheads="1"/>
          </p:cNvSpPr>
          <p:nvPr/>
        </p:nvSpPr>
        <p:spPr bwMode="auto">
          <a:xfrm>
            <a:off x="3563938" y="1773238"/>
            <a:ext cx="1987404" cy="584775"/>
          </a:xfrm>
          <a:prstGeom prst="rect">
            <a:avLst/>
          </a:prstGeom>
          <a:solidFill>
            <a:srgbClr val="99FFCC"/>
          </a:solidFill>
          <a:ln w="38100">
            <a:solidFill>
              <a:srgbClr val="A5002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маленькая</a:t>
            </a:r>
          </a:p>
        </p:txBody>
      </p:sp>
      <p:sp>
        <p:nvSpPr>
          <p:cNvPr id="7181" name="Text Box 13"/>
          <p:cNvSpPr txBox="1">
            <a:spLocks noChangeArrowheads="1"/>
          </p:cNvSpPr>
          <p:nvPr/>
        </p:nvSpPr>
        <p:spPr bwMode="auto">
          <a:xfrm>
            <a:off x="1835150" y="5445125"/>
            <a:ext cx="1694888" cy="584775"/>
          </a:xfrm>
          <a:prstGeom prst="rect">
            <a:avLst/>
          </a:prstGeom>
          <a:solidFill>
            <a:srgbClr val="C9EE10"/>
          </a:solidFill>
          <a:ln w="38100">
            <a:solidFill>
              <a:srgbClr val="6699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широкая</a:t>
            </a:r>
          </a:p>
        </p:txBody>
      </p:sp>
      <p:sp>
        <p:nvSpPr>
          <p:cNvPr id="7182" name="Text Box 14"/>
          <p:cNvSpPr txBox="1">
            <a:spLocks noChangeArrowheads="1"/>
          </p:cNvSpPr>
          <p:nvPr/>
        </p:nvSpPr>
        <p:spPr bwMode="auto">
          <a:xfrm>
            <a:off x="5580063" y="5516563"/>
            <a:ext cx="1343638" cy="584775"/>
          </a:xfrm>
          <a:prstGeom prst="rect">
            <a:avLst/>
          </a:prstGeom>
          <a:solidFill>
            <a:srgbClr val="F4BAAA"/>
          </a:solidFill>
          <a:ln w="38100">
            <a:solidFill>
              <a:srgbClr val="FF9966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>
                <a:latin typeface="Times New Roman" panose="02020603050405020304" pitchFamily="18" charset="0"/>
                <a:cs typeface="Times New Roman" panose="02020603050405020304" pitchFamily="18" charset="0"/>
              </a:rPr>
              <a:t>тёплая</a:t>
            </a:r>
          </a:p>
        </p:txBody>
      </p:sp>
      <p:sp>
        <p:nvSpPr>
          <p:cNvPr id="7183" name="Text Box 15"/>
          <p:cNvSpPr txBox="1">
            <a:spLocks noChangeArrowheads="1"/>
          </p:cNvSpPr>
          <p:nvPr/>
        </p:nvSpPr>
        <p:spPr bwMode="auto">
          <a:xfrm>
            <a:off x="7134179" y="2656900"/>
            <a:ext cx="1116203" cy="5847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узкая</a:t>
            </a:r>
          </a:p>
        </p:txBody>
      </p:sp>
      <p:sp>
        <p:nvSpPr>
          <p:cNvPr id="14" name="Text Box 9"/>
          <p:cNvSpPr txBox="1">
            <a:spLocks noChangeArrowheads="1"/>
          </p:cNvSpPr>
          <p:nvPr/>
        </p:nvSpPr>
        <p:spPr bwMode="auto">
          <a:xfrm>
            <a:off x="463647" y="3827025"/>
            <a:ext cx="1722908" cy="584775"/>
          </a:xfrm>
          <a:prstGeom prst="rect">
            <a:avLst/>
          </a:prstGeom>
          <a:solidFill>
            <a:srgbClr val="00FFFF"/>
          </a:solidFill>
          <a:ln w="38100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короткая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1861163" y="157725"/>
            <a:ext cx="5688013" cy="777875"/>
          </a:xfrm>
        </p:spPr>
        <p:txBody>
          <a:bodyPr/>
          <a:lstStyle/>
          <a:p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Погода 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бывает: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6878720" y="2979845"/>
            <a:ext cx="1772473" cy="584775"/>
          </a:xfrm>
          <a:prstGeom prst="rect">
            <a:avLst/>
          </a:prstGeom>
          <a:solidFill>
            <a:srgbClr val="BBEBB3"/>
          </a:solidFill>
          <a:ln w="38100">
            <a:solidFill>
              <a:srgbClr val="00CC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холодная</a:t>
            </a:r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6732240" y="1244970"/>
            <a:ext cx="2065437" cy="584775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дождливая</a:t>
            </a:r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7195505" y="5767922"/>
            <a:ext cx="1138902" cy="584775"/>
          </a:xfrm>
          <a:prstGeom prst="rect">
            <a:avLst/>
          </a:prstGeom>
          <a:solidFill>
            <a:srgbClr val="CC99FF"/>
          </a:solidFill>
          <a:ln w="38100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сухая</a:t>
            </a:r>
          </a:p>
        </p:txBody>
      </p:sp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6783535" y="2117516"/>
            <a:ext cx="1962845" cy="584775"/>
          </a:xfrm>
          <a:prstGeom prst="rect">
            <a:avLst/>
          </a:prstGeom>
          <a:solidFill>
            <a:srgbClr val="FFFF66"/>
          </a:solidFill>
          <a:ln w="38100">
            <a:solidFill>
              <a:srgbClr val="CC66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солнечная</a:t>
            </a:r>
          </a:p>
        </p:txBody>
      </p:sp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6908137" y="3934248"/>
            <a:ext cx="1722908" cy="584775"/>
          </a:xfrm>
          <a:prstGeom prst="rect">
            <a:avLst/>
          </a:prstGeom>
          <a:solidFill>
            <a:srgbClr val="00FFFF"/>
          </a:solidFill>
          <a:ln w="38100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ветреная</a:t>
            </a:r>
          </a:p>
        </p:txBody>
      </p:sp>
      <p:sp>
        <p:nvSpPr>
          <p:cNvPr id="8201" name="Text Box 9"/>
          <p:cNvSpPr txBox="1">
            <a:spLocks noChangeArrowheads="1"/>
          </p:cNvSpPr>
          <p:nvPr/>
        </p:nvSpPr>
        <p:spPr bwMode="auto">
          <a:xfrm>
            <a:off x="7093137" y="4851085"/>
            <a:ext cx="1343638" cy="584775"/>
          </a:xfrm>
          <a:prstGeom prst="rect">
            <a:avLst/>
          </a:prstGeom>
          <a:solidFill>
            <a:srgbClr val="F4BAAA"/>
          </a:solidFill>
          <a:ln w="38100">
            <a:solidFill>
              <a:srgbClr val="FF9966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тёплая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052513"/>
            <a:ext cx="2123728" cy="251210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91324" y="1052513"/>
            <a:ext cx="1948628" cy="251210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22" y="3798446"/>
            <a:ext cx="2080606" cy="262559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3831" y="3798446"/>
            <a:ext cx="1926121" cy="262559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30055" y="1052513"/>
            <a:ext cx="2207258" cy="251210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30055" y="3798446"/>
            <a:ext cx="2207258" cy="26255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0" y="119425"/>
            <a:ext cx="8229600" cy="928694"/>
          </a:xfrm>
          <a:extLst/>
        </p:spPr>
        <p:txBody>
          <a:bodyPr/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ru-RU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Воздушные массы</a:t>
            </a:r>
            <a:endParaRPr lang="ru-RU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181413" y="2858919"/>
            <a:ext cx="3936600" cy="3970318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ru-RU" sz="2800" b="1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Воздушные массы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это большие объемы воздуха, обладающие определенными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свойствами. Эти свойства они получили от тех поверхностей. Над которыми они образовались. </a:t>
            </a:r>
            <a:endParaRPr lang="ru-RU" sz="2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7" name="Picture 8" descr="D:\КАРТИНКИ\Коллекция картинок4\j0189252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43732" y="134868"/>
            <a:ext cx="4211961" cy="25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Солнце 8"/>
          <p:cNvSpPr/>
          <p:nvPr/>
        </p:nvSpPr>
        <p:spPr>
          <a:xfrm>
            <a:off x="-23264" y="1556791"/>
            <a:ext cx="5429250" cy="4551025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Главное свойство воздушных масс – подвижность</a:t>
            </a:r>
          </a:p>
        </p:txBody>
      </p:sp>
    </p:spTree>
    <p:extLst>
      <p:ext uri="{BB962C8B-B14F-4D97-AF65-F5344CB8AC3E}">
        <p14:creationId xmlns:p14="http://schemas.microsoft.com/office/powerpoint/2010/main" val="349323852"/>
      </p:ext>
    </p:extLst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6"/>
          <p:cNvSpPr>
            <a:spLocks noChangeArrowheads="1"/>
          </p:cNvSpPr>
          <p:nvPr/>
        </p:nvSpPr>
        <p:spPr bwMode="auto">
          <a:xfrm>
            <a:off x="44091" y="134009"/>
            <a:ext cx="9036496" cy="83099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 eaLnBrk="1" hangingPunct="1">
              <a:defRPr/>
            </a:pPr>
            <a:r>
              <a:rPr lang="ru-RU" sz="2400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ВАЖНО</a:t>
            </a:r>
            <a:r>
              <a:rPr lang="ru-RU" sz="2400" b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400" b="1" dirty="0" smtClean="0">
                <a:solidFill>
                  <a:srgbClr val="66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Смена </a:t>
            </a:r>
            <a:r>
              <a:rPr lang="ru-RU" sz="2400" b="1" dirty="0">
                <a:solidFill>
                  <a:srgbClr val="66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воздушных масс является причиной </a:t>
            </a:r>
            <a:r>
              <a:rPr lang="ru-RU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изменения погоды.</a:t>
            </a:r>
            <a:endParaRPr lang="ru-RU" sz="24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07" y="1052736"/>
            <a:ext cx="4497085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83810" y="1073058"/>
            <a:ext cx="424847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 снегами и льдами Арктики воздух холодный, сухой, прозрачный.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965006"/>
            <a:ext cx="4526437" cy="376013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633941" y="3268208"/>
            <a:ext cx="446449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 теплыми водами Атлантического океана воздух теплый, влажный.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745466"/>
            <a:ext cx="9080587" cy="2112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539552" y="5801733"/>
            <a:ext cx="80648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 раскаленными пустынями летом – сухой, горячий, запыленный</a:t>
            </a:r>
            <a:endParaRPr lang="ru-RU" sz="32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9295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00125"/>
          </a:xfrm>
          <a:extLst/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Способы изучения погоды</a:t>
            </a:r>
            <a:endParaRPr lang="ru-RU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1313189306"/>
              </p:ext>
            </p:extLst>
          </p:nvPr>
        </p:nvGraphicFramePr>
        <p:xfrm>
          <a:off x="0" y="1268760"/>
          <a:ext cx="9144000" cy="5589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81683474"/>
      </p:ext>
    </p:extLst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3223" y="239451"/>
            <a:ext cx="8219256" cy="1143000"/>
          </a:xfrm>
        </p:spPr>
        <p:txBody>
          <a:bodyPr/>
          <a:lstStyle/>
          <a:p>
            <a:endParaRPr lang="ru-RU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023" y="-35187"/>
            <a:ext cx="913250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489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0"/>
            <a:ext cx="8229600" cy="1143000"/>
          </a:xfrm>
        </p:spPr>
        <p:txBody>
          <a:bodyPr/>
          <a:lstStyle/>
          <a:p>
            <a:r>
              <a:rPr lang="ru-RU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</a:t>
            </a:r>
          </a:p>
        </p:txBody>
      </p:sp>
      <p:pic>
        <p:nvPicPr>
          <p:cNvPr id="11268" name="Picture 4" descr="8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9411" y="1189137"/>
            <a:ext cx="4319587" cy="4256087"/>
          </a:xfrm>
          <a:noFill/>
          <a:ln/>
        </p:spPr>
      </p:pic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4985521" y="3141663"/>
            <a:ext cx="3583032" cy="1200329"/>
          </a:xfrm>
          <a:prstGeom prst="rect">
            <a:avLst/>
          </a:prstGeom>
          <a:solidFill>
            <a:srgbClr val="ADF1BF"/>
          </a:solidFill>
          <a:ln w="57150">
            <a:solidFill>
              <a:srgbClr val="507BF6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ощущение тепла </a:t>
            </a:r>
          </a:p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холода</a:t>
            </a: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1025488" y="5733256"/>
            <a:ext cx="2327432" cy="646331"/>
          </a:xfrm>
          <a:prstGeom prst="rect">
            <a:avLst/>
          </a:prstGeom>
          <a:solidFill>
            <a:srgbClr val="ADF1BF"/>
          </a:solidFill>
          <a:ln w="57150">
            <a:solidFill>
              <a:srgbClr val="507BF6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Термометр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8229600" cy="1008062"/>
          </a:xfrm>
        </p:spPr>
        <p:txBody>
          <a:bodyPr/>
          <a:lstStyle/>
          <a:p>
            <a:r>
              <a:rPr lang="ru-RU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1412875"/>
            <a:ext cx="1427163" cy="1439863"/>
          </a:xfrm>
          <a:prstGeom prst="rect">
            <a:avLst/>
          </a:prstGeom>
          <a:noFill/>
          <a:ln w="38100">
            <a:solidFill>
              <a:srgbClr val="507BF6"/>
            </a:solidFill>
            <a:miter lim="800000"/>
            <a:headEnd/>
            <a:tailEnd/>
          </a:ln>
          <a:effectLst/>
        </p:spPr>
      </p:pic>
      <p:pic>
        <p:nvPicPr>
          <p:cNvPr id="12296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750" y="4868863"/>
            <a:ext cx="1439863" cy="1439862"/>
          </a:xfrm>
          <a:prstGeom prst="rect">
            <a:avLst/>
          </a:prstGeom>
          <a:noFill/>
          <a:ln w="38100">
            <a:solidFill>
              <a:srgbClr val="507BF6"/>
            </a:solidFill>
            <a:miter lim="800000"/>
            <a:headEnd/>
            <a:tailEnd/>
          </a:ln>
          <a:effectLst/>
        </p:spPr>
      </p:pic>
      <p:pic>
        <p:nvPicPr>
          <p:cNvPr id="12297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750" y="3213100"/>
            <a:ext cx="1368425" cy="1343025"/>
          </a:xfrm>
          <a:prstGeom prst="rect">
            <a:avLst/>
          </a:prstGeom>
          <a:noFill/>
          <a:ln w="38100">
            <a:solidFill>
              <a:srgbClr val="507BF6"/>
            </a:solidFill>
            <a:miter lim="800000"/>
            <a:headEnd/>
            <a:tailEnd/>
          </a:ln>
          <a:effectLst/>
        </p:spPr>
      </p:pic>
      <p:sp>
        <p:nvSpPr>
          <p:cNvPr id="12298" name="Text Box 10"/>
          <p:cNvSpPr txBox="1">
            <a:spLocks noChangeArrowheads="1"/>
          </p:cNvSpPr>
          <p:nvPr/>
        </p:nvSpPr>
        <p:spPr bwMode="auto">
          <a:xfrm>
            <a:off x="3348038" y="1989138"/>
            <a:ext cx="981359" cy="584775"/>
          </a:xfrm>
          <a:prstGeom prst="rect">
            <a:avLst/>
          </a:prstGeom>
          <a:solidFill>
            <a:srgbClr val="FFFF00"/>
          </a:solidFill>
          <a:ln w="38100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>
                <a:latin typeface="Times New Roman" panose="02020603050405020304" pitchFamily="18" charset="0"/>
                <a:cs typeface="Times New Roman" panose="02020603050405020304" pitchFamily="18" charset="0"/>
              </a:rPr>
              <a:t>ясно</a:t>
            </a:r>
          </a:p>
        </p:txBody>
      </p:sp>
      <p:sp>
        <p:nvSpPr>
          <p:cNvPr id="12299" name="Text Box 11"/>
          <p:cNvSpPr txBox="1">
            <a:spLocks noChangeArrowheads="1"/>
          </p:cNvSpPr>
          <p:nvPr/>
        </p:nvSpPr>
        <p:spPr bwMode="auto">
          <a:xfrm>
            <a:off x="3276600" y="3644900"/>
            <a:ext cx="4297587" cy="584775"/>
          </a:xfrm>
          <a:prstGeom prst="rect">
            <a:avLst/>
          </a:prstGeom>
          <a:solidFill>
            <a:srgbClr val="FFCCFF"/>
          </a:solidFill>
          <a:ln w="38100">
            <a:solidFill>
              <a:srgbClr val="CC99FF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</a:p>
        </p:txBody>
      </p:sp>
      <p:sp>
        <p:nvSpPr>
          <p:cNvPr id="12300" name="Text Box 12"/>
          <p:cNvSpPr txBox="1">
            <a:spLocks noChangeArrowheads="1"/>
          </p:cNvSpPr>
          <p:nvPr/>
        </p:nvSpPr>
        <p:spPr bwMode="auto">
          <a:xfrm>
            <a:off x="3419475" y="5300663"/>
            <a:ext cx="1864613" cy="584775"/>
          </a:xfrm>
          <a:prstGeom prst="rect">
            <a:avLst/>
          </a:prstGeom>
          <a:solidFill>
            <a:srgbClr val="B2B2B2"/>
          </a:solidFill>
          <a:ln w="3810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>
                <a:latin typeface="Times New Roman" panose="02020603050405020304" pitchFamily="18" charset="0"/>
                <a:cs typeface="Times New Roman" panose="02020603050405020304" pitchFamily="18" charset="0"/>
              </a:rPr>
              <a:t>пасмурно</a:t>
            </a:r>
          </a:p>
        </p:txBody>
      </p:sp>
      <p:sp>
        <p:nvSpPr>
          <p:cNvPr id="12301" name="Line 13"/>
          <p:cNvSpPr>
            <a:spLocks noChangeShapeType="1"/>
          </p:cNvSpPr>
          <p:nvPr/>
        </p:nvSpPr>
        <p:spPr bwMode="auto">
          <a:xfrm>
            <a:off x="2124075" y="2276475"/>
            <a:ext cx="1079500" cy="0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302" name="Line 14"/>
          <p:cNvSpPr>
            <a:spLocks noChangeShapeType="1"/>
          </p:cNvSpPr>
          <p:nvPr/>
        </p:nvSpPr>
        <p:spPr bwMode="auto">
          <a:xfrm>
            <a:off x="2051050" y="3933825"/>
            <a:ext cx="1081088" cy="0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303" name="Line 15"/>
          <p:cNvSpPr>
            <a:spLocks noChangeShapeType="1"/>
          </p:cNvSpPr>
          <p:nvPr/>
        </p:nvSpPr>
        <p:spPr bwMode="auto">
          <a:xfrm>
            <a:off x="2051050" y="5589588"/>
            <a:ext cx="1225550" cy="0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07328" y="1989138"/>
            <a:ext cx="656760" cy="61753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2775" y="3644901"/>
            <a:ext cx="731713" cy="61753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48300" y="5300663"/>
            <a:ext cx="1077822" cy="61753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27676" y="1019969"/>
            <a:ext cx="2616324" cy="2430462"/>
          </a:xfrm>
          <a:prstGeom prst="rect">
            <a:avLst/>
          </a:prstGeom>
        </p:spPr>
      </p:pic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3732040" y="1146860"/>
            <a:ext cx="2154821" cy="646331"/>
          </a:xfrm>
          <a:prstGeom prst="rect">
            <a:avLst/>
          </a:prstGeom>
          <a:solidFill>
            <a:srgbClr val="ADF1BF"/>
          </a:solidFill>
          <a:ln w="57150">
            <a:solidFill>
              <a:srgbClr val="507BF6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Нефоскоп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Line 13"/>
          <p:cNvSpPr>
            <a:spLocks noChangeShapeType="1"/>
          </p:cNvSpPr>
          <p:nvPr/>
        </p:nvSpPr>
        <p:spPr bwMode="auto">
          <a:xfrm>
            <a:off x="6084168" y="1412875"/>
            <a:ext cx="362500" cy="0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2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8" grpId="0" animBg="1"/>
      <p:bldP spid="12299" grpId="0" animBg="1"/>
      <p:bldP spid="12300" grpId="0" animBg="1"/>
      <p:bldP spid="12301" grpId="0" animBg="1"/>
      <p:bldP spid="12302" grpId="0" animBg="1"/>
      <p:bldP spid="12303" grpId="0" animBg="1"/>
      <p:bldP spid="16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576064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l"/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подъеме над поверхностью Земли она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понижается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Users\Анна\Desktop\Температура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64703"/>
            <a:ext cx="9144000" cy="6093297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7308304" y="232557"/>
            <a:ext cx="1835696" cy="488229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2463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95130"/>
          </a:xfrm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Влажность воздуха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908720"/>
            <a:ext cx="9144000" cy="5949280"/>
          </a:xfrm>
        </p:spPr>
      </p:pic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1695301" y="5229200"/>
            <a:ext cx="2259080" cy="646331"/>
          </a:xfrm>
          <a:prstGeom prst="rect">
            <a:avLst/>
          </a:prstGeom>
          <a:solidFill>
            <a:srgbClr val="ADF1BF"/>
          </a:solidFill>
          <a:ln w="57150">
            <a:solidFill>
              <a:srgbClr val="507BF6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Гигрометр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3062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778098"/>
          </a:xfrm>
        </p:spPr>
        <p:txBody>
          <a:bodyPr/>
          <a:lstStyle/>
          <a:p>
            <a:r>
              <a:rPr lang="ru-RU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Атмосферное давление</a:t>
            </a:r>
            <a:endParaRPr lang="ru-RU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8760"/>
            <a:ext cx="9144000" cy="5256584"/>
          </a:xfrm>
        </p:spPr>
      </p:pic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827584" y="5858380"/>
            <a:ext cx="2042610" cy="646331"/>
          </a:xfrm>
          <a:prstGeom prst="rect">
            <a:avLst/>
          </a:prstGeom>
          <a:solidFill>
            <a:srgbClr val="ADF1BF"/>
          </a:solidFill>
          <a:ln w="57150">
            <a:solidFill>
              <a:srgbClr val="507BF6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Барометр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2392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14357"/>
            <a:ext cx="9144000" cy="777875"/>
          </a:xfrm>
        </p:spPr>
        <p:txBody>
          <a:bodyPr/>
          <a:lstStyle/>
          <a:p>
            <a:r>
              <a:rPr lang="ru-RU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Направление и сила ветра</a:t>
            </a:r>
            <a:endParaRPr lang="ru-RU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83425" y="1412875"/>
            <a:ext cx="176847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72" name="Picture 12" descr="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80728"/>
            <a:ext cx="9144000" cy="5877272"/>
          </a:xfrm>
          <a:prstGeom prst="rect">
            <a:avLst/>
          </a:prstGeom>
          <a:noFill/>
          <a:ln w="38100">
            <a:solidFill>
              <a:srgbClr val="0099FF"/>
            </a:solidFill>
            <a:miter lim="800000"/>
            <a:headEnd/>
            <a:tailEnd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544" y="4769644"/>
            <a:ext cx="3240087" cy="2088356"/>
          </a:xfrm>
          <a:prstGeom prst="rect">
            <a:avLst/>
          </a:prstGeom>
        </p:spPr>
      </p:pic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371616" y="3140968"/>
            <a:ext cx="4305794" cy="646331"/>
          </a:xfrm>
          <a:prstGeom prst="rect">
            <a:avLst/>
          </a:prstGeom>
          <a:solidFill>
            <a:srgbClr val="ADF1BF"/>
          </a:solidFill>
          <a:ln w="57150">
            <a:solidFill>
              <a:srgbClr val="507BF6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Флюгер и анемометр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08104" y="980727"/>
            <a:ext cx="3635896" cy="2806571"/>
          </a:xfrm>
          <a:prstGeom prst="rect">
            <a:avLst/>
          </a:prstGeom>
        </p:spPr>
      </p:pic>
      <p:sp>
        <p:nvSpPr>
          <p:cNvPr id="8" name="Line 13"/>
          <p:cNvSpPr>
            <a:spLocks noChangeShapeType="1"/>
          </p:cNvSpPr>
          <p:nvPr/>
        </p:nvSpPr>
        <p:spPr bwMode="auto">
          <a:xfrm>
            <a:off x="5004048" y="3429000"/>
            <a:ext cx="362500" cy="0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Line 13"/>
          <p:cNvSpPr>
            <a:spLocks noChangeShapeType="1"/>
          </p:cNvSpPr>
          <p:nvPr/>
        </p:nvSpPr>
        <p:spPr bwMode="auto">
          <a:xfrm>
            <a:off x="755576" y="3875795"/>
            <a:ext cx="0" cy="993365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2208829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02" name="Rectangle 6"/>
          <p:cNvSpPr>
            <a:spLocks noChangeArrowheads="1"/>
          </p:cNvSpPr>
          <p:nvPr/>
        </p:nvSpPr>
        <p:spPr bwMode="auto">
          <a:xfrm>
            <a:off x="684213" y="511968"/>
            <a:ext cx="76327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alt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Всемирные метеорологические центры</a:t>
            </a:r>
          </a:p>
        </p:txBody>
      </p:sp>
      <p:sp>
        <p:nvSpPr>
          <p:cNvPr id="132104" name="Rectangle 8"/>
          <p:cNvSpPr>
            <a:spLocks noChangeArrowheads="1"/>
          </p:cNvSpPr>
          <p:nvPr/>
        </p:nvSpPr>
        <p:spPr bwMode="auto">
          <a:xfrm>
            <a:off x="0" y="1088232"/>
            <a:ext cx="2987675" cy="684584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altLang="ru-RU" sz="2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Москва </a:t>
            </a:r>
          </a:p>
          <a:p>
            <a:pPr algn="ctr" eaLnBrk="1" hangingPunct="1">
              <a:defRPr/>
            </a:pPr>
            <a:r>
              <a:rPr lang="ru-RU" altLang="ru-RU" sz="2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(Россия)</a:t>
            </a:r>
          </a:p>
        </p:txBody>
      </p:sp>
      <p:sp>
        <p:nvSpPr>
          <p:cNvPr id="132105" name="Rectangle 9"/>
          <p:cNvSpPr>
            <a:spLocks noChangeArrowheads="1"/>
          </p:cNvSpPr>
          <p:nvPr/>
        </p:nvSpPr>
        <p:spPr bwMode="auto">
          <a:xfrm>
            <a:off x="3229268" y="1088232"/>
            <a:ext cx="2952750" cy="684584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altLang="ru-RU" sz="2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Вашингтон</a:t>
            </a:r>
          </a:p>
          <a:p>
            <a:pPr algn="ctr" eaLnBrk="1" hangingPunct="1">
              <a:defRPr/>
            </a:pPr>
            <a:r>
              <a:rPr lang="ru-RU" altLang="ru-RU" sz="2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(США)</a:t>
            </a:r>
          </a:p>
        </p:txBody>
      </p:sp>
      <p:sp>
        <p:nvSpPr>
          <p:cNvPr id="132106" name="Rectangle 10"/>
          <p:cNvSpPr>
            <a:spLocks noChangeArrowheads="1"/>
          </p:cNvSpPr>
          <p:nvPr/>
        </p:nvSpPr>
        <p:spPr bwMode="auto">
          <a:xfrm>
            <a:off x="6443663" y="1071820"/>
            <a:ext cx="2700337" cy="700996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altLang="ru-RU" sz="2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Мельбурн </a:t>
            </a:r>
          </a:p>
          <a:p>
            <a:pPr algn="ctr" eaLnBrk="1" hangingPunct="1">
              <a:defRPr/>
            </a:pPr>
            <a:r>
              <a:rPr lang="ru-RU" altLang="ru-RU" sz="2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(Австралия)</a:t>
            </a:r>
          </a:p>
        </p:txBody>
      </p:sp>
      <p:sp>
        <p:nvSpPr>
          <p:cNvPr id="9222" name="Line 11"/>
          <p:cNvSpPr>
            <a:spLocks noChangeShapeType="1"/>
          </p:cNvSpPr>
          <p:nvPr/>
        </p:nvSpPr>
        <p:spPr bwMode="auto">
          <a:xfrm flipH="1">
            <a:off x="1692275" y="2852738"/>
            <a:ext cx="719138" cy="10080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223" name="Line 12"/>
          <p:cNvSpPr>
            <a:spLocks noChangeShapeType="1"/>
          </p:cNvSpPr>
          <p:nvPr/>
        </p:nvSpPr>
        <p:spPr bwMode="auto">
          <a:xfrm>
            <a:off x="4500563" y="2852738"/>
            <a:ext cx="0" cy="10080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224" name="Line 13"/>
          <p:cNvSpPr>
            <a:spLocks noChangeShapeType="1"/>
          </p:cNvSpPr>
          <p:nvPr/>
        </p:nvSpPr>
        <p:spPr bwMode="auto">
          <a:xfrm>
            <a:off x="6877050" y="2852738"/>
            <a:ext cx="863600" cy="10080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2111" name="Rectangle 15"/>
          <p:cNvSpPr>
            <a:spLocks noChangeArrowheads="1"/>
          </p:cNvSpPr>
          <p:nvPr/>
        </p:nvSpPr>
        <p:spPr bwMode="auto">
          <a:xfrm>
            <a:off x="1692275" y="-77787"/>
            <a:ext cx="5399088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 eaLnBrk="1" hangingPunct="1">
              <a:defRPr/>
            </a:pPr>
            <a:r>
              <a:rPr lang="ru-RU" altLang="ja-JP" sz="3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Предсказание погоды</a:t>
            </a:r>
            <a:r>
              <a:rPr lang="ru-RU" altLang="ja-JP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9226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880396"/>
            <a:ext cx="3097213" cy="4977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7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29267" y="1988840"/>
            <a:ext cx="2927057" cy="4869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8" name="Рисунок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3663" y="1988840"/>
            <a:ext cx="2700337" cy="4869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9307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2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2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132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1321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132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132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2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2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132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1321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132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132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2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2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800" decel="100000"/>
                                        <p:tgtEl>
                                          <p:spTgt spid="132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1321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132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132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2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2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102" grpId="0" animBg="1"/>
      <p:bldP spid="132104" grpId="0" animBg="1"/>
      <p:bldP spid="132105" grpId="0" animBg="1"/>
      <p:bldP spid="13210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2630"/>
            <a:ext cx="8229600" cy="778098"/>
          </a:xfrm>
        </p:spPr>
        <p:txBody>
          <a:bodyPr/>
          <a:lstStyle/>
          <a:p>
            <a:r>
              <a:rPr lang="ru-RU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Карта погоды</a:t>
            </a:r>
            <a:endParaRPr lang="ru-RU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80728"/>
            <a:ext cx="9144000" cy="5877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59706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679519"/>
          </a:xfrm>
        </p:spPr>
        <p:txBody>
          <a:bodyPr/>
          <a:lstStyle/>
          <a:p>
            <a:r>
              <a:rPr lang="ru-RU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МЕТЕОРОЛОГИЯ</a:t>
            </a:r>
            <a:endParaRPr lang="ru-RU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954157"/>
            <a:ext cx="9144000" cy="5896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5552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6512" y="-459432"/>
            <a:ext cx="9468544" cy="7317432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46203" y="1556792"/>
            <a:ext cx="8229600" cy="4342956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изучить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параграф, по теме 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«погода»,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подготовить пересказ. Выучить определения. Ответить на вопросы по самоконтролю. Пройти мини тест в конце параграфа.</a:t>
            </a:r>
            <a:b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428564" y="404664"/>
            <a:ext cx="8229600" cy="738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ru-RU" sz="6000" u="sng" kern="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задание:</a:t>
            </a:r>
            <a:endParaRPr lang="ru-RU" sz="6000" u="sng" kern="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7574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3999" cy="6813376"/>
          </a:xfrm>
        </p:spPr>
      </p:pic>
    </p:spTree>
    <p:extLst>
      <p:ext uri="{BB962C8B-B14F-4D97-AF65-F5344CB8AC3E}">
        <p14:creationId xmlns:p14="http://schemas.microsoft.com/office/powerpoint/2010/main" val="98578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55" name="Group 23"/>
          <p:cNvGrpSpPr>
            <a:grpSpLocks/>
          </p:cNvGrpSpPr>
          <p:nvPr/>
        </p:nvGrpSpPr>
        <p:grpSpPr bwMode="auto">
          <a:xfrm>
            <a:off x="539750" y="4222750"/>
            <a:ext cx="431800" cy="2590800"/>
            <a:chOff x="340" y="2478"/>
            <a:chExt cx="272" cy="1632"/>
          </a:xfrm>
        </p:grpSpPr>
        <p:sp>
          <p:nvSpPr>
            <p:cNvPr id="18442" name="Rectangle 10"/>
            <p:cNvSpPr>
              <a:spLocks noChangeArrowheads="1"/>
            </p:cNvSpPr>
            <p:nvPr/>
          </p:nvSpPr>
          <p:spPr bwMode="auto">
            <a:xfrm>
              <a:off x="340" y="2750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447" name="Rectangle 15"/>
            <p:cNvSpPr>
              <a:spLocks noChangeArrowheads="1"/>
            </p:cNvSpPr>
            <p:nvPr/>
          </p:nvSpPr>
          <p:spPr bwMode="auto">
            <a:xfrm>
              <a:off x="340" y="2478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448" name="Rectangle 16"/>
            <p:cNvSpPr>
              <a:spLocks noChangeArrowheads="1"/>
            </p:cNvSpPr>
            <p:nvPr/>
          </p:nvSpPr>
          <p:spPr bwMode="auto">
            <a:xfrm>
              <a:off x="340" y="3294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449" name="Rectangle 17"/>
            <p:cNvSpPr>
              <a:spLocks noChangeArrowheads="1"/>
            </p:cNvSpPr>
            <p:nvPr/>
          </p:nvSpPr>
          <p:spPr bwMode="auto">
            <a:xfrm>
              <a:off x="340" y="3022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450" name="Rectangle 18"/>
            <p:cNvSpPr>
              <a:spLocks noChangeArrowheads="1"/>
            </p:cNvSpPr>
            <p:nvPr/>
          </p:nvSpPr>
          <p:spPr bwMode="auto">
            <a:xfrm>
              <a:off x="340" y="3838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451" name="Rectangle 19"/>
            <p:cNvSpPr>
              <a:spLocks noChangeArrowheads="1"/>
            </p:cNvSpPr>
            <p:nvPr/>
          </p:nvSpPr>
          <p:spPr bwMode="auto">
            <a:xfrm>
              <a:off x="340" y="3566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8472" name="Group 40"/>
          <p:cNvGrpSpPr>
            <a:grpSpLocks/>
          </p:cNvGrpSpPr>
          <p:nvPr/>
        </p:nvGrpSpPr>
        <p:grpSpPr bwMode="auto">
          <a:xfrm>
            <a:off x="971550" y="4652963"/>
            <a:ext cx="2160588" cy="431800"/>
            <a:chOff x="612" y="2931"/>
            <a:chExt cx="1361" cy="272"/>
          </a:xfrm>
        </p:grpSpPr>
        <p:sp>
          <p:nvSpPr>
            <p:cNvPr id="18453" name="Rectangle 21"/>
            <p:cNvSpPr>
              <a:spLocks noChangeArrowheads="1"/>
            </p:cNvSpPr>
            <p:nvPr/>
          </p:nvSpPr>
          <p:spPr bwMode="auto">
            <a:xfrm>
              <a:off x="1429" y="2931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457" name="Rectangle 25"/>
            <p:cNvSpPr>
              <a:spLocks noChangeArrowheads="1"/>
            </p:cNvSpPr>
            <p:nvPr/>
          </p:nvSpPr>
          <p:spPr bwMode="auto">
            <a:xfrm>
              <a:off x="1701" y="2931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458" name="Rectangle 26"/>
            <p:cNvSpPr>
              <a:spLocks noChangeArrowheads="1"/>
            </p:cNvSpPr>
            <p:nvPr/>
          </p:nvSpPr>
          <p:spPr bwMode="auto">
            <a:xfrm>
              <a:off x="612" y="2931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459" name="Rectangle 27"/>
            <p:cNvSpPr>
              <a:spLocks noChangeArrowheads="1"/>
            </p:cNvSpPr>
            <p:nvPr/>
          </p:nvSpPr>
          <p:spPr bwMode="auto">
            <a:xfrm>
              <a:off x="884" y="2931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460" name="Rectangle 28"/>
            <p:cNvSpPr>
              <a:spLocks noChangeArrowheads="1"/>
            </p:cNvSpPr>
            <p:nvPr/>
          </p:nvSpPr>
          <p:spPr bwMode="auto">
            <a:xfrm>
              <a:off x="1156" y="2931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8473" name="Group 41"/>
          <p:cNvGrpSpPr>
            <a:grpSpLocks/>
          </p:cNvGrpSpPr>
          <p:nvPr/>
        </p:nvGrpSpPr>
        <p:grpSpPr bwMode="auto">
          <a:xfrm>
            <a:off x="2700338" y="333375"/>
            <a:ext cx="431800" cy="5183188"/>
            <a:chOff x="1701" y="210"/>
            <a:chExt cx="272" cy="3265"/>
          </a:xfrm>
        </p:grpSpPr>
        <p:sp>
          <p:nvSpPr>
            <p:cNvPr id="18456" name="Rectangle 24"/>
            <p:cNvSpPr>
              <a:spLocks noChangeArrowheads="1"/>
            </p:cNvSpPr>
            <p:nvPr/>
          </p:nvSpPr>
          <p:spPr bwMode="auto">
            <a:xfrm>
              <a:off x="1701" y="3203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462" name="Rectangle 30"/>
            <p:cNvSpPr>
              <a:spLocks noChangeArrowheads="1"/>
            </p:cNvSpPr>
            <p:nvPr/>
          </p:nvSpPr>
          <p:spPr bwMode="auto">
            <a:xfrm>
              <a:off x="1701" y="1026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463" name="Rectangle 31"/>
            <p:cNvSpPr>
              <a:spLocks noChangeArrowheads="1"/>
            </p:cNvSpPr>
            <p:nvPr/>
          </p:nvSpPr>
          <p:spPr bwMode="auto">
            <a:xfrm>
              <a:off x="1701" y="482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464" name="Rectangle 32"/>
            <p:cNvSpPr>
              <a:spLocks noChangeArrowheads="1"/>
            </p:cNvSpPr>
            <p:nvPr/>
          </p:nvSpPr>
          <p:spPr bwMode="auto">
            <a:xfrm>
              <a:off x="1701" y="1298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465" name="Rectangle 33"/>
            <p:cNvSpPr>
              <a:spLocks noChangeArrowheads="1"/>
            </p:cNvSpPr>
            <p:nvPr/>
          </p:nvSpPr>
          <p:spPr bwMode="auto">
            <a:xfrm>
              <a:off x="1701" y="754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466" name="Rectangle 34"/>
            <p:cNvSpPr>
              <a:spLocks noChangeArrowheads="1"/>
            </p:cNvSpPr>
            <p:nvPr/>
          </p:nvSpPr>
          <p:spPr bwMode="auto">
            <a:xfrm>
              <a:off x="1701" y="1570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467" name="Rectangle 35"/>
            <p:cNvSpPr>
              <a:spLocks noChangeArrowheads="1"/>
            </p:cNvSpPr>
            <p:nvPr/>
          </p:nvSpPr>
          <p:spPr bwMode="auto">
            <a:xfrm>
              <a:off x="1701" y="1843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468" name="Rectangle 36"/>
            <p:cNvSpPr>
              <a:spLocks noChangeArrowheads="1"/>
            </p:cNvSpPr>
            <p:nvPr/>
          </p:nvSpPr>
          <p:spPr bwMode="auto">
            <a:xfrm>
              <a:off x="1701" y="2115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469" name="Rectangle 37"/>
            <p:cNvSpPr>
              <a:spLocks noChangeArrowheads="1"/>
            </p:cNvSpPr>
            <p:nvPr/>
          </p:nvSpPr>
          <p:spPr bwMode="auto">
            <a:xfrm>
              <a:off x="1701" y="2387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470" name="Rectangle 38"/>
            <p:cNvSpPr>
              <a:spLocks noChangeArrowheads="1"/>
            </p:cNvSpPr>
            <p:nvPr/>
          </p:nvSpPr>
          <p:spPr bwMode="auto">
            <a:xfrm>
              <a:off x="1701" y="2659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471" name="Rectangle 39"/>
            <p:cNvSpPr>
              <a:spLocks noChangeArrowheads="1"/>
            </p:cNvSpPr>
            <p:nvPr/>
          </p:nvSpPr>
          <p:spPr bwMode="auto">
            <a:xfrm>
              <a:off x="1701" y="210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8481" name="Group 49"/>
          <p:cNvGrpSpPr>
            <a:grpSpLocks/>
          </p:cNvGrpSpPr>
          <p:nvPr/>
        </p:nvGrpSpPr>
        <p:grpSpPr bwMode="auto">
          <a:xfrm>
            <a:off x="3132138" y="5084763"/>
            <a:ext cx="1295400" cy="431800"/>
            <a:chOff x="1973" y="3203"/>
            <a:chExt cx="816" cy="272"/>
          </a:xfrm>
        </p:grpSpPr>
        <p:sp>
          <p:nvSpPr>
            <p:cNvPr id="18461" name="Rectangle 29"/>
            <p:cNvSpPr>
              <a:spLocks noChangeArrowheads="1"/>
            </p:cNvSpPr>
            <p:nvPr/>
          </p:nvSpPr>
          <p:spPr bwMode="auto">
            <a:xfrm>
              <a:off x="2517" y="3203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474" name="Rectangle 42"/>
            <p:cNvSpPr>
              <a:spLocks noChangeArrowheads="1"/>
            </p:cNvSpPr>
            <p:nvPr/>
          </p:nvSpPr>
          <p:spPr bwMode="auto">
            <a:xfrm>
              <a:off x="1973" y="3203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475" name="Rectangle 43"/>
            <p:cNvSpPr>
              <a:spLocks noChangeArrowheads="1"/>
            </p:cNvSpPr>
            <p:nvPr/>
          </p:nvSpPr>
          <p:spPr bwMode="auto">
            <a:xfrm>
              <a:off x="2245" y="3203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8491" name="Group 59"/>
          <p:cNvGrpSpPr>
            <a:grpSpLocks/>
          </p:cNvGrpSpPr>
          <p:nvPr/>
        </p:nvGrpSpPr>
        <p:grpSpPr bwMode="auto">
          <a:xfrm>
            <a:off x="1836738" y="3357563"/>
            <a:ext cx="4319587" cy="431800"/>
            <a:chOff x="1157" y="2115"/>
            <a:chExt cx="2721" cy="272"/>
          </a:xfrm>
        </p:grpSpPr>
        <p:sp>
          <p:nvSpPr>
            <p:cNvPr id="18482" name="Rectangle 50"/>
            <p:cNvSpPr>
              <a:spLocks noChangeArrowheads="1"/>
            </p:cNvSpPr>
            <p:nvPr/>
          </p:nvSpPr>
          <p:spPr bwMode="auto">
            <a:xfrm>
              <a:off x="3334" y="2115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483" name="Rectangle 51"/>
            <p:cNvSpPr>
              <a:spLocks noChangeArrowheads="1"/>
            </p:cNvSpPr>
            <p:nvPr/>
          </p:nvSpPr>
          <p:spPr bwMode="auto">
            <a:xfrm>
              <a:off x="3606" y="2115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484" name="Rectangle 52"/>
            <p:cNvSpPr>
              <a:spLocks noChangeArrowheads="1"/>
            </p:cNvSpPr>
            <p:nvPr/>
          </p:nvSpPr>
          <p:spPr bwMode="auto">
            <a:xfrm>
              <a:off x="3061" y="2115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485" name="Rectangle 53"/>
            <p:cNvSpPr>
              <a:spLocks noChangeArrowheads="1"/>
            </p:cNvSpPr>
            <p:nvPr/>
          </p:nvSpPr>
          <p:spPr bwMode="auto">
            <a:xfrm>
              <a:off x="2789" y="2115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486" name="Rectangle 54"/>
            <p:cNvSpPr>
              <a:spLocks noChangeArrowheads="1"/>
            </p:cNvSpPr>
            <p:nvPr/>
          </p:nvSpPr>
          <p:spPr bwMode="auto">
            <a:xfrm>
              <a:off x="2517" y="2115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487" name="Rectangle 55"/>
            <p:cNvSpPr>
              <a:spLocks noChangeArrowheads="1"/>
            </p:cNvSpPr>
            <p:nvPr/>
          </p:nvSpPr>
          <p:spPr bwMode="auto">
            <a:xfrm>
              <a:off x="2245" y="2115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488" name="Rectangle 56"/>
            <p:cNvSpPr>
              <a:spLocks noChangeArrowheads="1"/>
            </p:cNvSpPr>
            <p:nvPr/>
          </p:nvSpPr>
          <p:spPr bwMode="auto">
            <a:xfrm>
              <a:off x="1973" y="2115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489" name="Rectangle 57"/>
            <p:cNvSpPr>
              <a:spLocks noChangeArrowheads="1"/>
            </p:cNvSpPr>
            <p:nvPr/>
          </p:nvSpPr>
          <p:spPr bwMode="auto">
            <a:xfrm>
              <a:off x="1157" y="2115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490" name="Rectangle 58"/>
            <p:cNvSpPr>
              <a:spLocks noChangeArrowheads="1"/>
            </p:cNvSpPr>
            <p:nvPr/>
          </p:nvSpPr>
          <p:spPr bwMode="auto">
            <a:xfrm>
              <a:off x="1429" y="2115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8495" name="Group 63"/>
          <p:cNvGrpSpPr>
            <a:grpSpLocks/>
          </p:cNvGrpSpPr>
          <p:nvPr/>
        </p:nvGrpSpPr>
        <p:grpSpPr bwMode="auto">
          <a:xfrm>
            <a:off x="2268538" y="2492375"/>
            <a:ext cx="2159000" cy="431800"/>
            <a:chOff x="1429" y="1570"/>
            <a:chExt cx="1360" cy="272"/>
          </a:xfrm>
        </p:grpSpPr>
        <p:sp>
          <p:nvSpPr>
            <p:cNvPr id="18479" name="Rectangle 47"/>
            <p:cNvSpPr>
              <a:spLocks noChangeArrowheads="1"/>
            </p:cNvSpPr>
            <p:nvPr/>
          </p:nvSpPr>
          <p:spPr bwMode="auto">
            <a:xfrm>
              <a:off x="2517" y="1570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492" name="Rectangle 60"/>
            <p:cNvSpPr>
              <a:spLocks noChangeArrowheads="1"/>
            </p:cNvSpPr>
            <p:nvPr/>
          </p:nvSpPr>
          <p:spPr bwMode="auto">
            <a:xfrm>
              <a:off x="2245" y="1570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493" name="Rectangle 61"/>
            <p:cNvSpPr>
              <a:spLocks noChangeArrowheads="1"/>
            </p:cNvSpPr>
            <p:nvPr/>
          </p:nvSpPr>
          <p:spPr bwMode="auto">
            <a:xfrm>
              <a:off x="1973" y="1570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494" name="Rectangle 62"/>
            <p:cNvSpPr>
              <a:spLocks noChangeArrowheads="1"/>
            </p:cNvSpPr>
            <p:nvPr/>
          </p:nvSpPr>
          <p:spPr bwMode="auto">
            <a:xfrm>
              <a:off x="1429" y="1570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8506" name="Group 74"/>
          <p:cNvGrpSpPr>
            <a:grpSpLocks/>
          </p:cNvGrpSpPr>
          <p:nvPr/>
        </p:nvGrpSpPr>
        <p:grpSpPr bwMode="auto">
          <a:xfrm>
            <a:off x="2268538" y="1628775"/>
            <a:ext cx="4751387" cy="431800"/>
            <a:chOff x="1429" y="1026"/>
            <a:chExt cx="2993" cy="272"/>
          </a:xfrm>
        </p:grpSpPr>
        <p:sp>
          <p:nvSpPr>
            <p:cNvPr id="18496" name="Rectangle 64"/>
            <p:cNvSpPr>
              <a:spLocks noChangeArrowheads="1"/>
            </p:cNvSpPr>
            <p:nvPr/>
          </p:nvSpPr>
          <p:spPr bwMode="auto">
            <a:xfrm>
              <a:off x="4150" y="1026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497" name="Rectangle 65"/>
            <p:cNvSpPr>
              <a:spLocks noChangeArrowheads="1"/>
            </p:cNvSpPr>
            <p:nvPr/>
          </p:nvSpPr>
          <p:spPr bwMode="auto">
            <a:xfrm>
              <a:off x="3878" y="1026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498" name="Rectangle 66"/>
            <p:cNvSpPr>
              <a:spLocks noChangeArrowheads="1"/>
            </p:cNvSpPr>
            <p:nvPr/>
          </p:nvSpPr>
          <p:spPr bwMode="auto">
            <a:xfrm>
              <a:off x="3606" y="1026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499" name="Rectangle 67"/>
            <p:cNvSpPr>
              <a:spLocks noChangeArrowheads="1"/>
            </p:cNvSpPr>
            <p:nvPr/>
          </p:nvSpPr>
          <p:spPr bwMode="auto">
            <a:xfrm>
              <a:off x="3334" y="1026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500" name="Rectangle 68"/>
            <p:cNvSpPr>
              <a:spLocks noChangeArrowheads="1"/>
            </p:cNvSpPr>
            <p:nvPr/>
          </p:nvSpPr>
          <p:spPr bwMode="auto">
            <a:xfrm>
              <a:off x="3061" y="1026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501" name="Rectangle 69"/>
            <p:cNvSpPr>
              <a:spLocks noChangeArrowheads="1"/>
            </p:cNvSpPr>
            <p:nvPr/>
          </p:nvSpPr>
          <p:spPr bwMode="auto">
            <a:xfrm>
              <a:off x="2789" y="1026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502" name="Rectangle 70"/>
            <p:cNvSpPr>
              <a:spLocks noChangeArrowheads="1"/>
            </p:cNvSpPr>
            <p:nvPr/>
          </p:nvSpPr>
          <p:spPr bwMode="auto">
            <a:xfrm>
              <a:off x="2517" y="1026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503" name="Rectangle 71"/>
            <p:cNvSpPr>
              <a:spLocks noChangeArrowheads="1"/>
            </p:cNvSpPr>
            <p:nvPr/>
          </p:nvSpPr>
          <p:spPr bwMode="auto">
            <a:xfrm>
              <a:off x="2245" y="1026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504" name="Rectangle 72"/>
            <p:cNvSpPr>
              <a:spLocks noChangeArrowheads="1"/>
            </p:cNvSpPr>
            <p:nvPr/>
          </p:nvSpPr>
          <p:spPr bwMode="auto">
            <a:xfrm>
              <a:off x="1973" y="1026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505" name="Rectangle 73"/>
            <p:cNvSpPr>
              <a:spLocks noChangeArrowheads="1"/>
            </p:cNvSpPr>
            <p:nvPr/>
          </p:nvSpPr>
          <p:spPr bwMode="auto">
            <a:xfrm>
              <a:off x="1429" y="1026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8511" name="Group 79"/>
          <p:cNvGrpSpPr>
            <a:grpSpLocks/>
          </p:cNvGrpSpPr>
          <p:nvPr/>
        </p:nvGrpSpPr>
        <p:grpSpPr bwMode="auto">
          <a:xfrm>
            <a:off x="2268538" y="765175"/>
            <a:ext cx="2159000" cy="431800"/>
            <a:chOff x="1429" y="482"/>
            <a:chExt cx="1360" cy="272"/>
          </a:xfrm>
        </p:grpSpPr>
        <p:sp>
          <p:nvSpPr>
            <p:cNvPr id="18507" name="Rectangle 75"/>
            <p:cNvSpPr>
              <a:spLocks noChangeArrowheads="1"/>
            </p:cNvSpPr>
            <p:nvPr/>
          </p:nvSpPr>
          <p:spPr bwMode="auto">
            <a:xfrm>
              <a:off x="2517" y="482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508" name="Rectangle 76"/>
            <p:cNvSpPr>
              <a:spLocks noChangeArrowheads="1"/>
            </p:cNvSpPr>
            <p:nvPr/>
          </p:nvSpPr>
          <p:spPr bwMode="auto">
            <a:xfrm>
              <a:off x="2245" y="482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509" name="Rectangle 77"/>
            <p:cNvSpPr>
              <a:spLocks noChangeArrowheads="1"/>
            </p:cNvSpPr>
            <p:nvPr/>
          </p:nvSpPr>
          <p:spPr bwMode="auto">
            <a:xfrm>
              <a:off x="1973" y="482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510" name="Rectangle 78"/>
            <p:cNvSpPr>
              <a:spLocks noChangeArrowheads="1"/>
            </p:cNvSpPr>
            <p:nvPr/>
          </p:nvSpPr>
          <p:spPr bwMode="auto">
            <a:xfrm>
              <a:off x="1429" y="482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8514" name="Rectangle 82"/>
          <p:cNvSpPr>
            <a:spLocks noChangeArrowheads="1"/>
          </p:cNvSpPr>
          <p:nvPr/>
        </p:nvSpPr>
        <p:spPr bwMode="auto">
          <a:xfrm>
            <a:off x="611188" y="3644900"/>
            <a:ext cx="360362" cy="360363"/>
          </a:xfrm>
          <a:prstGeom prst="rect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8515" name="Rectangle 83"/>
          <p:cNvSpPr>
            <a:spLocks noChangeArrowheads="1"/>
          </p:cNvSpPr>
          <p:nvPr/>
        </p:nvSpPr>
        <p:spPr bwMode="auto">
          <a:xfrm>
            <a:off x="107950" y="4652963"/>
            <a:ext cx="360363" cy="360362"/>
          </a:xfrm>
          <a:prstGeom prst="rect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516" name="Rectangle 84"/>
          <p:cNvSpPr>
            <a:spLocks noChangeArrowheads="1"/>
          </p:cNvSpPr>
          <p:nvPr/>
        </p:nvSpPr>
        <p:spPr bwMode="auto">
          <a:xfrm>
            <a:off x="1763713" y="765175"/>
            <a:ext cx="360362" cy="360363"/>
          </a:xfrm>
          <a:prstGeom prst="rect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8517" name="Rectangle 85"/>
          <p:cNvSpPr>
            <a:spLocks noChangeArrowheads="1"/>
          </p:cNvSpPr>
          <p:nvPr/>
        </p:nvSpPr>
        <p:spPr bwMode="auto">
          <a:xfrm>
            <a:off x="1763713" y="1628775"/>
            <a:ext cx="360362" cy="360363"/>
          </a:xfrm>
          <a:prstGeom prst="rect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8518" name="Rectangle 86"/>
          <p:cNvSpPr>
            <a:spLocks noChangeArrowheads="1"/>
          </p:cNvSpPr>
          <p:nvPr/>
        </p:nvSpPr>
        <p:spPr bwMode="auto">
          <a:xfrm>
            <a:off x="1763713" y="2492375"/>
            <a:ext cx="360362" cy="360363"/>
          </a:xfrm>
          <a:prstGeom prst="rect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8519" name="Rectangle 87"/>
          <p:cNvSpPr>
            <a:spLocks noChangeArrowheads="1"/>
          </p:cNvSpPr>
          <p:nvPr/>
        </p:nvSpPr>
        <p:spPr bwMode="auto">
          <a:xfrm>
            <a:off x="1331913" y="3357563"/>
            <a:ext cx="360362" cy="360362"/>
          </a:xfrm>
          <a:prstGeom prst="rect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8520" name="Rectangle 88"/>
          <p:cNvSpPr>
            <a:spLocks noChangeArrowheads="1"/>
          </p:cNvSpPr>
          <p:nvPr/>
        </p:nvSpPr>
        <p:spPr bwMode="auto">
          <a:xfrm>
            <a:off x="2195513" y="5157788"/>
            <a:ext cx="360362" cy="360362"/>
          </a:xfrm>
          <a:prstGeom prst="rect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18521" name="Rectangle 89"/>
          <p:cNvSpPr>
            <a:spLocks noChangeArrowheads="1"/>
          </p:cNvSpPr>
          <p:nvPr/>
        </p:nvSpPr>
        <p:spPr bwMode="auto">
          <a:xfrm>
            <a:off x="2700338" y="0"/>
            <a:ext cx="431800" cy="333375"/>
          </a:xfrm>
          <a:prstGeom prst="rect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8531" name="Text Box 99"/>
          <p:cNvSpPr txBox="1">
            <a:spLocks noChangeArrowheads="1"/>
          </p:cNvSpPr>
          <p:nvPr/>
        </p:nvSpPr>
        <p:spPr bwMode="auto">
          <a:xfrm>
            <a:off x="158750" y="4549775"/>
            <a:ext cx="36420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8534" name="AutoShape 102"/>
          <p:cNvSpPr>
            <a:spLocks noChangeArrowheads="1"/>
          </p:cNvSpPr>
          <p:nvPr/>
        </p:nvSpPr>
        <p:spPr bwMode="auto">
          <a:xfrm>
            <a:off x="4500563" y="4076700"/>
            <a:ext cx="4572000" cy="2592388"/>
          </a:xfrm>
          <a:prstGeom prst="wedgeRectCallout">
            <a:avLst>
              <a:gd name="adj1" fmla="val 43333"/>
              <a:gd name="adj2" fmla="val -117912"/>
            </a:avLst>
          </a:prstGeom>
          <a:solidFill>
            <a:srgbClr val="99FFCC"/>
          </a:solidFill>
          <a:ln w="38100">
            <a:solidFill>
              <a:srgbClr val="0066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endParaRPr lang="ru-RU">
              <a:solidFill>
                <a:srgbClr val="00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535" name="Text Box 103"/>
          <p:cNvSpPr txBox="1">
            <a:spLocks noChangeArrowheads="1"/>
          </p:cNvSpPr>
          <p:nvPr/>
        </p:nvSpPr>
        <p:spPr bwMode="auto">
          <a:xfrm>
            <a:off x="5275263" y="5013325"/>
            <a:ext cx="280140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>
                <a:latin typeface="Times New Roman" panose="02020603050405020304" pitchFamily="18" charset="0"/>
                <a:cs typeface="Times New Roman" panose="02020603050405020304" pitchFamily="18" charset="0"/>
              </a:rPr>
              <a:t>Наука о погоде</a:t>
            </a:r>
          </a:p>
        </p:txBody>
      </p:sp>
      <p:grpSp>
        <p:nvGrpSpPr>
          <p:cNvPr id="18548" name="Group 116"/>
          <p:cNvGrpSpPr>
            <a:grpSpLocks/>
          </p:cNvGrpSpPr>
          <p:nvPr/>
        </p:nvGrpSpPr>
        <p:grpSpPr bwMode="auto">
          <a:xfrm>
            <a:off x="2700338" y="228600"/>
            <a:ext cx="428625" cy="5292726"/>
            <a:chOff x="1701" y="144"/>
            <a:chExt cx="270" cy="3334"/>
          </a:xfrm>
        </p:grpSpPr>
        <p:sp>
          <p:nvSpPr>
            <p:cNvPr id="18536" name="Text Box 104"/>
            <p:cNvSpPr txBox="1">
              <a:spLocks noChangeArrowheads="1"/>
            </p:cNvSpPr>
            <p:nvPr/>
          </p:nvSpPr>
          <p:spPr bwMode="auto">
            <a:xfrm>
              <a:off x="1701" y="144"/>
              <a:ext cx="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800">
                  <a:latin typeface="Times New Roman" panose="02020603050405020304" pitchFamily="18" charset="0"/>
                  <a:cs typeface="Times New Roman" panose="02020603050405020304" pitchFamily="18" charset="0"/>
                </a:rPr>
                <a:t>м</a:t>
              </a:r>
            </a:p>
          </p:txBody>
        </p:sp>
        <p:sp>
          <p:nvSpPr>
            <p:cNvPr id="18537" name="Text Box 105"/>
            <p:cNvSpPr txBox="1">
              <a:spLocks noChangeArrowheads="1"/>
            </p:cNvSpPr>
            <p:nvPr/>
          </p:nvSpPr>
          <p:spPr bwMode="auto">
            <a:xfrm>
              <a:off x="1701" y="436"/>
              <a:ext cx="216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800">
                  <a:latin typeface="Times New Roman" panose="02020603050405020304" pitchFamily="18" charset="0"/>
                  <a:cs typeface="Times New Roman" panose="02020603050405020304" pitchFamily="18" charset="0"/>
                </a:rPr>
                <a:t>е</a:t>
              </a:r>
            </a:p>
          </p:txBody>
        </p:sp>
        <p:sp>
          <p:nvSpPr>
            <p:cNvPr id="18538" name="Text Box 106"/>
            <p:cNvSpPr txBox="1">
              <a:spLocks noChangeArrowheads="1"/>
            </p:cNvSpPr>
            <p:nvPr/>
          </p:nvSpPr>
          <p:spPr bwMode="auto">
            <a:xfrm>
              <a:off x="1708" y="699"/>
              <a:ext cx="219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800">
                  <a:latin typeface="Times New Roman" panose="02020603050405020304" pitchFamily="18" charset="0"/>
                  <a:cs typeface="Times New Roman" panose="02020603050405020304" pitchFamily="18" charset="0"/>
                </a:rPr>
                <a:t>т</a:t>
              </a:r>
            </a:p>
          </p:txBody>
        </p:sp>
        <p:sp>
          <p:nvSpPr>
            <p:cNvPr id="18539" name="Text Box 107"/>
            <p:cNvSpPr txBox="1">
              <a:spLocks noChangeArrowheads="1"/>
            </p:cNvSpPr>
            <p:nvPr/>
          </p:nvSpPr>
          <p:spPr bwMode="auto">
            <a:xfrm>
              <a:off x="1701" y="971"/>
              <a:ext cx="216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800">
                  <a:latin typeface="Times New Roman" panose="02020603050405020304" pitchFamily="18" charset="0"/>
                  <a:cs typeface="Times New Roman" panose="02020603050405020304" pitchFamily="18" charset="0"/>
                </a:rPr>
                <a:t>е</a:t>
              </a:r>
            </a:p>
          </p:txBody>
        </p:sp>
        <p:sp>
          <p:nvSpPr>
            <p:cNvPr id="18540" name="Text Box 108"/>
            <p:cNvSpPr txBox="1">
              <a:spLocks noChangeArrowheads="1"/>
            </p:cNvSpPr>
            <p:nvPr/>
          </p:nvSpPr>
          <p:spPr bwMode="auto">
            <a:xfrm>
              <a:off x="1701" y="1243"/>
              <a:ext cx="229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800">
                  <a:latin typeface="Times New Roman" panose="02020603050405020304" pitchFamily="18" charset="0"/>
                  <a:cs typeface="Times New Roman" panose="02020603050405020304" pitchFamily="18" charset="0"/>
                </a:rPr>
                <a:t>о</a:t>
              </a:r>
            </a:p>
          </p:txBody>
        </p:sp>
        <p:sp>
          <p:nvSpPr>
            <p:cNvPr id="18541" name="Text Box 109"/>
            <p:cNvSpPr txBox="1">
              <a:spLocks noChangeArrowheads="1"/>
            </p:cNvSpPr>
            <p:nvPr/>
          </p:nvSpPr>
          <p:spPr bwMode="auto">
            <a:xfrm>
              <a:off x="1701" y="1515"/>
              <a:ext cx="229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800">
                  <a:latin typeface="Times New Roman" panose="02020603050405020304" pitchFamily="18" charset="0"/>
                  <a:cs typeface="Times New Roman" panose="02020603050405020304" pitchFamily="18" charset="0"/>
                </a:rPr>
                <a:t>р</a:t>
              </a:r>
            </a:p>
          </p:txBody>
        </p:sp>
        <p:sp>
          <p:nvSpPr>
            <p:cNvPr id="18542" name="Text Box 110"/>
            <p:cNvSpPr txBox="1">
              <a:spLocks noChangeArrowheads="1"/>
            </p:cNvSpPr>
            <p:nvPr/>
          </p:nvSpPr>
          <p:spPr bwMode="auto">
            <a:xfrm>
              <a:off x="1701" y="1788"/>
              <a:ext cx="229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о</a:t>
              </a:r>
            </a:p>
          </p:txBody>
        </p:sp>
        <p:sp>
          <p:nvSpPr>
            <p:cNvPr id="18543" name="Text Box 111"/>
            <p:cNvSpPr txBox="1">
              <a:spLocks noChangeArrowheads="1"/>
            </p:cNvSpPr>
            <p:nvPr/>
          </p:nvSpPr>
          <p:spPr bwMode="auto">
            <a:xfrm>
              <a:off x="1701" y="2060"/>
              <a:ext cx="229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800">
                  <a:latin typeface="Times New Roman" panose="02020603050405020304" pitchFamily="18" charset="0"/>
                  <a:cs typeface="Times New Roman" panose="02020603050405020304" pitchFamily="18" charset="0"/>
                </a:rPr>
                <a:t>л</a:t>
              </a:r>
            </a:p>
          </p:txBody>
        </p:sp>
        <p:sp>
          <p:nvSpPr>
            <p:cNvPr id="18544" name="Text Box 112"/>
            <p:cNvSpPr txBox="1">
              <a:spLocks noChangeArrowheads="1"/>
            </p:cNvSpPr>
            <p:nvPr/>
          </p:nvSpPr>
          <p:spPr bwMode="auto">
            <a:xfrm>
              <a:off x="1701" y="2332"/>
              <a:ext cx="229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800">
                  <a:latin typeface="Times New Roman" panose="02020603050405020304" pitchFamily="18" charset="0"/>
                  <a:cs typeface="Times New Roman" panose="02020603050405020304" pitchFamily="18" charset="0"/>
                </a:rPr>
                <a:t>о</a:t>
              </a:r>
            </a:p>
          </p:txBody>
        </p:sp>
        <p:sp>
          <p:nvSpPr>
            <p:cNvPr id="18545" name="Text Box 113"/>
            <p:cNvSpPr txBox="1">
              <a:spLocks noChangeArrowheads="1"/>
            </p:cNvSpPr>
            <p:nvPr/>
          </p:nvSpPr>
          <p:spPr bwMode="auto">
            <a:xfrm>
              <a:off x="1729" y="2614"/>
              <a:ext cx="209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800">
                  <a:latin typeface="Times New Roman" panose="02020603050405020304" pitchFamily="18" charset="0"/>
                  <a:cs typeface="Times New Roman" panose="02020603050405020304" pitchFamily="18" charset="0"/>
                </a:rPr>
                <a:t>г</a:t>
              </a:r>
            </a:p>
          </p:txBody>
        </p:sp>
        <p:sp>
          <p:nvSpPr>
            <p:cNvPr id="18546" name="Text Box 114"/>
            <p:cNvSpPr txBox="1">
              <a:spLocks noChangeArrowheads="1"/>
            </p:cNvSpPr>
            <p:nvPr/>
          </p:nvSpPr>
          <p:spPr bwMode="auto">
            <a:xfrm>
              <a:off x="1701" y="2876"/>
              <a:ext cx="241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800">
                  <a:latin typeface="Times New Roman" panose="02020603050405020304" pitchFamily="18" charset="0"/>
                  <a:cs typeface="Times New Roman" panose="02020603050405020304" pitchFamily="18" charset="0"/>
                </a:rPr>
                <a:t>и</a:t>
              </a:r>
            </a:p>
          </p:txBody>
        </p:sp>
        <p:sp>
          <p:nvSpPr>
            <p:cNvPr id="18547" name="Text Box 115"/>
            <p:cNvSpPr txBox="1">
              <a:spLocks noChangeArrowheads="1"/>
            </p:cNvSpPr>
            <p:nvPr/>
          </p:nvSpPr>
          <p:spPr bwMode="auto">
            <a:xfrm>
              <a:off x="1701" y="3148"/>
              <a:ext cx="220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800">
                  <a:latin typeface="Times New Roman" panose="02020603050405020304" pitchFamily="18" charset="0"/>
                  <a:cs typeface="Times New Roman" panose="02020603050405020304" pitchFamily="18" charset="0"/>
                </a:rPr>
                <a:t>я</a:t>
              </a:r>
            </a:p>
          </p:txBody>
        </p:sp>
      </p:grpSp>
      <p:sp>
        <p:nvSpPr>
          <p:cNvPr id="18550" name="Text Box 118"/>
          <p:cNvSpPr txBox="1">
            <a:spLocks noChangeArrowheads="1"/>
          </p:cNvSpPr>
          <p:nvPr/>
        </p:nvSpPr>
        <p:spPr bwMode="auto">
          <a:xfrm>
            <a:off x="6877050" y="260350"/>
            <a:ext cx="1311578" cy="584775"/>
          </a:xfrm>
          <a:prstGeom prst="rect">
            <a:avLst/>
          </a:prstGeom>
          <a:solidFill>
            <a:srgbClr val="99FFCC"/>
          </a:solidFill>
          <a:ln w="38100">
            <a:solidFill>
              <a:srgbClr val="0066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18553" name="Text Box 121"/>
          <p:cNvSpPr txBox="1">
            <a:spLocks noChangeArrowheads="1"/>
          </p:cNvSpPr>
          <p:nvPr/>
        </p:nvSpPr>
        <p:spPr bwMode="auto">
          <a:xfrm>
            <a:off x="4427538" y="4508500"/>
            <a:ext cx="4489242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>
                <a:latin typeface="Times New Roman" panose="02020603050405020304" pitchFamily="18" charset="0"/>
                <a:cs typeface="Times New Roman" panose="02020603050405020304" pitchFamily="18" charset="0"/>
              </a:rPr>
              <a:t>Неизвестно, где живёт.</a:t>
            </a:r>
          </a:p>
          <a:p>
            <a:r>
              <a:rPr lang="ru-RU" sz="2800">
                <a:latin typeface="Times New Roman" panose="02020603050405020304" pitchFamily="18" charset="0"/>
                <a:cs typeface="Times New Roman" panose="02020603050405020304" pitchFamily="18" charset="0"/>
              </a:rPr>
              <a:t>Налетит – деревья гнёт.</a:t>
            </a:r>
          </a:p>
          <a:p>
            <a:r>
              <a:rPr lang="ru-RU" sz="2800">
                <a:latin typeface="Times New Roman" panose="02020603050405020304" pitchFamily="18" charset="0"/>
                <a:cs typeface="Times New Roman" panose="02020603050405020304" pitchFamily="18" charset="0"/>
              </a:rPr>
              <a:t>Засвистит – по речке дрожь.</a:t>
            </a:r>
          </a:p>
          <a:p>
            <a:r>
              <a:rPr lang="ru-RU" sz="2800">
                <a:latin typeface="Times New Roman" panose="02020603050405020304" pitchFamily="18" charset="0"/>
                <a:cs typeface="Times New Roman" panose="02020603050405020304" pitchFamily="18" charset="0"/>
              </a:rPr>
              <a:t>Озорник, а не уймёшь.</a:t>
            </a:r>
          </a:p>
        </p:txBody>
      </p:sp>
      <p:grpSp>
        <p:nvGrpSpPr>
          <p:cNvPr id="18559" name="Group 127"/>
          <p:cNvGrpSpPr>
            <a:grpSpLocks/>
          </p:cNvGrpSpPr>
          <p:nvPr/>
        </p:nvGrpSpPr>
        <p:grpSpPr bwMode="auto">
          <a:xfrm>
            <a:off x="2268538" y="692151"/>
            <a:ext cx="2090737" cy="523876"/>
            <a:chOff x="1429" y="436"/>
            <a:chExt cx="1317" cy="330"/>
          </a:xfrm>
        </p:grpSpPr>
        <p:sp>
          <p:nvSpPr>
            <p:cNvPr id="18554" name="Text Box 122"/>
            <p:cNvSpPr txBox="1">
              <a:spLocks noChangeArrowheads="1"/>
            </p:cNvSpPr>
            <p:nvPr/>
          </p:nvSpPr>
          <p:spPr bwMode="auto">
            <a:xfrm>
              <a:off x="1429" y="436"/>
              <a:ext cx="223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800">
                  <a:latin typeface="Times New Roman" panose="02020603050405020304" pitchFamily="18" charset="0"/>
                  <a:cs typeface="Times New Roman" panose="02020603050405020304" pitchFamily="18" charset="0"/>
                </a:rPr>
                <a:t>в</a:t>
              </a:r>
            </a:p>
          </p:txBody>
        </p:sp>
        <p:sp>
          <p:nvSpPr>
            <p:cNvPr id="18555" name="Text Box 123"/>
            <p:cNvSpPr txBox="1">
              <a:spLocks noChangeArrowheads="1"/>
            </p:cNvSpPr>
            <p:nvPr/>
          </p:nvSpPr>
          <p:spPr bwMode="auto">
            <a:xfrm>
              <a:off x="1973" y="436"/>
              <a:ext cx="219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800">
                  <a:latin typeface="Times New Roman" panose="02020603050405020304" pitchFamily="18" charset="0"/>
                  <a:cs typeface="Times New Roman" panose="02020603050405020304" pitchFamily="18" charset="0"/>
                </a:rPr>
                <a:t>т</a:t>
              </a:r>
            </a:p>
          </p:txBody>
        </p:sp>
        <p:sp>
          <p:nvSpPr>
            <p:cNvPr id="18556" name="Text Box 124"/>
            <p:cNvSpPr txBox="1">
              <a:spLocks noChangeArrowheads="1"/>
            </p:cNvSpPr>
            <p:nvPr/>
          </p:nvSpPr>
          <p:spPr bwMode="auto">
            <a:xfrm>
              <a:off x="2245" y="436"/>
              <a:ext cx="216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800">
                  <a:latin typeface="Times New Roman" panose="02020603050405020304" pitchFamily="18" charset="0"/>
                  <a:cs typeface="Times New Roman" panose="02020603050405020304" pitchFamily="18" charset="0"/>
                </a:rPr>
                <a:t>е</a:t>
              </a:r>
            </a:p>
          </p:txBody>
        </p:sp>
        <p:sp>
          <p:nvSpPr>
            <p:cNvPr id="18557" name="Text Box 125"/>
            <p:cNvSpPr txBox="1">
              <a:spLocks noChangeArrowheads="1"/>
            </p:cNvSpPr>
            <p:nvPr/>
          </p:nvSpPr>
          <p:spPr bwMode="auto">
            <a:xfrm>
              <a:off x="2517" y="436"/>
              <a:ext cx="229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800">
                  <a:latin typeface="Times New Roman" panose="02020603050405020304" pitchFamily="18" charset="0"/>
                  <a:cs typeface="Times New Roman" panose="02020603050405020304" pitchFamily="18" charset="0"/>
                </a:rPr>
                <a:t>р</a:t>
              </a:r>
            </a:p>
          </p:txBody>
        </p:sp>
      </p:grpSp>
      <p:sp>
        <p:nvSpPr>
          <p:cNvPr id="18560" name="Text Box 128"/>
          <p:cNvSpPr txBox="1">
            <a:spLocks noChangeArrowheads="1"/>
          </p:cNvSpPr>
          <p:nvPr/>
        </p:nvSpPr>
        <p:spPr bwMode="auto">
          <a:xfrm>
            <a:off x="4787900" y="4868863"/>
            <a:ext cx="3460819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>
                <a:latin typeface="Times New Roman" panose="02020603050405020304" pitchFamily="18" charset="0"/>
                <a:cs typeface="Times New Roman" panose="02020603050405020304" pitchFamily="18" charset="0"/>
              </a:rPr>
              <a:t>Её узнать поможет</a:t>
            </a:r>
          </a:p>
          <a:p>
            <a:r>
              <a:rPr lang="ru-RU" sz="3200">
                <a:latin typeface="Times New Roman" panose="02020603050405020304" pitchFamily="18" charset="0"/>
                <a:cs typeface="Times New Roman" panose="02020603050405020304" pitchFamily="18" charset="0"/>
              </a:rPr>
              <a:t>нам термометр.</a:t>
            </a:r>
          </a:p>
        </p:txBody>
      </p:sp>
      <p:grpSp>
        <p:nvGrpSpPr>
          <p:cNvPr id="18571" name="Group 139"/>
          <p:cNvGrpSpPr>
            <a:grpSpLocks/>
          </p:cNvGrpSpPr>
          <p:nvPr/>
        </p:nvGrpSpPr>
        <p:grpSpPr bwMode="auto">
          <a:xfrm>
            <a:off x="2268538" y="1557337"/>
            <a:ext cx="4662488" cy="523874"/>
            <a:chOff x="1429" y="981"/>
            <a:chExt cx="2937" cy="330"/>
          </a:xfrm>
        </p:grpSpPr>
        <p:sp>
          <p:nvSpPr>
            <p:cNvPr id="18561" name="Text Box 129"/>
            <p:cNvSpPr txBox="1">
              <a:spLocks noChangeArrowheads="1"/>
            </p:cNvSpPr>
            <p:nvPr/>
          </p:nvSpPr>
          <p:spPr bwMode="auto">
            <a:xfrm>
              <a:off x="1429" y="981"/>
              <a:ext cx="219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800">
                  <a:latin typeface="Times New Roman" panose="02020603050405020304" pitchFamily="18" charset="0"/>
                  <a:cs typeface="Times New Roman" panose="02020603050405020304" pitchFamily="18" charset="0"/>
                </a:rPr>
                <a:t>т</a:t>
              </a:r>
            </a:p>
          </p:txBody>
        </p:sp>
        <p:sp>
          <p:nvSpPr>
            <p:cNvPr id="18562" name="Text Box 130"/>
            <p:cNvSpPr txBox="1">
              <a:spLocks noChangeArrowheads="1"/>
            </p:cNvSpPr>
            <p:nvPr/>
          </p:nvSpPr>
          <p:spPr bwMode="auto">
            <a:xfrm>
              <a:off x="1973" y="981"/>
              <a:ext cx="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</a:t>
              </a:r>
            </a:p>
          </p:txBody>
        </p:sp>
        <p:sp>
          <p:nvSpPr>
            <p:cNvPr id="18563" name="Text Box 131"/>
            <p:cNvSpPr txBox="1">
              <a:spLocks noChangeArrowheads="1"/>
            </p:cNvSpPr>
            <p:nvPr/>
          </p:nvSpPr>
          <p:spPr bwMode="auto">
            <a:xfrm>
              <a:off x="2245" y="981"/>
              <a:ext cx="237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800">
                  <a:latin typeface="Times New Roman" panose="02020603050405020304" pitchFamily="18" charset="0"/>
                  <a:cs typeface="Times New Roman" panose="02020603050405020304" pitchFamily="18" charset="0"/>
                </a:rPr>
                <a:t>п</a:t>
              </a:r>
            </a:p>
          </p:txBody>
        </p:sp>
        <p:sp>
          <p:nvSpPr>
            <p:cNvPr id="18564" name="Text Box 132"/>
            <p:cNvSpPr txBox="1">
              <a:spLocks noChangeArrowheads="1"/>
            </p:cNvSpPr>
            <p:nvPr/>
          </p:nvSpPr>
          <p:spPr bwMode="auto">
            <a:xfrm>
              <a:off x="2517" y="981"/>
              <a:ext cx="216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800">
                  <a:latin typeface="Times New Roman" panose="02020603050405020304" pitchFamily="18" charset="0"/>
                  <a:cs typeface="Times New Roman" panose="02020603050405020304" pitchFamily="18" charset="0"/>
                </a:rPr>
                <a:t>е</a:t>
              </a:r>
            </a:p>
          </p:txBody>
        </p:sp>
        <p:sp>
          <p:nvSpPr>
            <p:cNvPr id="18565" name="Text Box 133"/>
            <p:cNvSpPr txBox="1">
              <a:spLocks noChangeArrowheads="1"/>
            </p:cNvSpPr>
            <p:nvPr/>
          </p:nvSpPr>
          <p:spPr bwMode="auto">
            <a:xfrm>
              <a:off x="2789" y="981"/>
              <a:ext cx="229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800">
                  <a:latin typeface="Times New Roman" panose="02020603050405020304" pitchFamily="18" charset="0"/>
                  <a:cs typeface="Times New Roman" panose="02020603050405020304" pitchFamily="18" charset="0"/>
                </a:rPr>
                <a:t>р</a:t>
              </a:r>
            </a:p>
          </p:txBody>
        </p:sp>
        <p:sp>
          <p:nvSpPr>
            <p:cNvPr id="18566" name="Text Box 134"/>
            <p:cNvSpPr txBox="1">
              <a:spLocks noChangeArrowheads="1"/>
            </p:cNvSpPr>
            <p:nvPr/>
          </p:nvSpPr>
          <p:spPr bwMode="auto">
            <a:xfrm>
              <a:off x="3061" y="981"/>
              <a:ext cx="216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800">
                  <a:latin typeface="Times New Roman" panose="02020603050405020304" pitchFamily="18" charset="0"/>
                  <a:cs typeface="Times New Roman" panose="02020603050405020304" pitchFamily="18" charset="0"/>
                </a:rPr>
                <a:t>а</a:t>
              </a:r>
            </a:p>
          </p:txBody>
        </p:sp>
        <p:sp>
          <p:nvSpPr>
            <p:cNvPr id="18567" name="Text Box 135"/>
            <p:cNvSpPr txBox="1">
              <a:spLocks noChangeArrowheads="1"/>
            </p:cNvSpPr>
            <p:nvPr/>
          </p:nvSpPr>
          <p:spPr bwMode="auto">
            <a:xfrm>
              <a:off x="3334" y="981"/>
              <a:ext cx="219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800">
                  <a:latin typeface="Times New Roman" panose="02020603050405020304" pitchFamily="18" charset="0"/>
                  <a:cs typeface="Times New Roman" panose="02020603050405020304" pitchFamily="18" charset="0"/>
                </a:rPr>
                <a:t>т</a:t>
              </a:r>
            </a:p>
          </p:txBody>
        </p:sp>
        <p:sp>
          <p:nvSpPr>
            <p:cNvPr id="18568" name="Text Box 136"/>
            <p:cNvSpPr txBox="1">
              <a:spLocks noChangeArrowheads="1"/>
            </p:cNvSpPr>
            <p:nvPr/>
          </p:nvSpPr>
          <p:spPr bwMode="auto">
            <a:xfrm>
              <a:off x="3606" y="981"/>
              <a:ext cx="22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800">
                  <a:latin typeface="Times New Roman" panose="02020603050405020304" pitchFamily="18" charset="0"/>
                  <a:cs typeface="Times New Roman" panose="02020603050405020304" pitchFamily="18" charset="0"/>
                </a:rPr>
                <a:t>у</a:t>
              </a:r>
            </a:p>
          </p:txBody>
        </p:sp>
        <p:sp>
          <p:nvSpPr>
            <p:cNvPr id="18569" name="Text Box 137"/>
            <p:cNvSpPr txBox="1">
              <a:spLocks noChangeArrowheads="1"/>
            </p:cNvSpPr>
            <p:nvPr/>
          </p:nvSpPr>
          <p:spPr bwMode="auto">
            <a:xfrm>
              <a:off x="3878" y="981"/>
              <a:ext cx="229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800">
                  <a:latin typeface="Times New Roman" panose="02020603050405020304" pitchFamily="18" charset="0"/>
                  <a:cs typeface="Times New Roman" panose="02020603050405020304" pitchFamily="18" charset="0"/>
                </a:rPr>
                <a:t>р</a:t>
              </a:r>
            </a:p>
          </p:txBody>
        </p:sp>
        <p:sp>
          <p:nvSpPr>
            <p:cNvPr id="18570" name="Text Box 138"/>
            <p:cNvSpPr txBox="1">
              <a:spLocks noChangeArrowheads="1"/>
            </p:cNvSpPr>
            <p:nvPr/>
          </p:nvSpPr>
          <p:spPr bwMode="auto">
            <a:xfrm>
              <a:off x="4150" y="981"/>
              <a:ext cx="216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800">
                  <a:latin typeface="Times New Roman" panose="02020603050405020304" pitchFamily="18" charset="0"/>
                  <a:cs typeface="Times New Roman" panose="02020603050405020304" pitchFamily="18" charset="0"/>
                </a:rPr>
                <a:t>а</a:t>
              </a:r>
            </a:p>
          </p:txBody>
        </p:sp>
      </p:grpSp>
      <p:sp>
        <p:nvSpPr>
          <p:cNvPr id="18572" name="Text Box 140"/>
          <p:cNvSpPr txBox="1">
            <a:spLocks noChangeArrowheads="1"/>
          </p:cNvSpPr>
          <p:nvPr/>
        </p:nvSpPr>
        <p:spPr bwMode="auto">
          <a:xfrm>
            <a:off x="4787900" y="4581525"/>
            <a:ext cx="3608745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>
                <a:latin typeface="Times New Roman" panose="02020603050405020304" pitchFamily="18" charset="0"/>
                <a:cs typeface="Times New Roman" panose="02020603050405020304" pitchFamily="18" charset="0"/>
              </a:rPr>
              <a:t>Нашумела, нагремела,</a:t>
            </a:r>
          </a:p>
          <a:p>
            <a:r>
              <a:rPr lang="ru-RU" sz="2800">
                <a:latin typeface="Times New Roman" panose="02020603050405020304" pitchFamily="18" charset="0"/>
                <a:cs typeface="Times New Roman" panose="02020603050405020304" pitchFamily="18" charset="0"/>
              </a:rPr>
              <a:t>Всё промыла и ушла.</a:t>
            </a:r>
          </a:p>
          <a:p>
            <a:r>
              <a:rPr lang="ru-RU" sz="2800">
                <a:latin typeface="Times New Roman" panose="02020603050405020304" pitchFamily="18" charset="0"/>
                <a:cs typeface="Times New Roman" panose="02020603050405020304" pitchFamily="18" charset="0"/>
              </a:rPr>
              <a:t>И сады и огороды</a:t>
            </a:r>
          </a:p>
          <a:p>
            <a:r>
              <a:rPr lang="ru-RU" sz="2800">
                <a:latin typeface="Times New Roman" panose="02020603050405020304" pitchFamily="18" charset="0"/>
                <a:cs typeface="Times New Roman" panose="02020603050405020304" pitchFamily="18" charset="0"/>
              </a:rPr>
              <a:t>Всей округи полила.</a:t>
            </a:r>
          </a:p>
        </p:txBody>
      </p:sp>
      <p:grpSp>
        <p:nvGrpSpPr>
          <p:cNvPr id="18577" name="Group 145"/>
          <p:cNvGrpSpPr>
            <a:grpSpLocks/>
          </p:cNvGrpSpPr>
          <p:nvPr/>
        </p:nvGrpSpPr>
        <p:grpSpPr bwMode="auto">
          <a:xfrm>
            <a:off x="2268539" y="2420936"/>
            <a:ext cx="2070100" cy="523874"/>
            <a:chOff x="1429" y="1525"/>
            <a:chExt cx="1304" cy="330"/>
          </a:xfrm>
        </p:grpSpPr>
        <p:sp>
          <p:nvSpPr>
            <p:cNvPr id="18573" name="Text Box 141"/>
            <p:cNvSpPr txBox="1">
              <a:spLocks noChangeArrowheads="1"/>
            </p:cNvSpPr>
            <p:nvPr/>
          </p:nvSpPr>
          <p:spPr bwMode="auto">
            <a:xfrm>
              <a:off x="1429" y="1525"/>
              <a:ext cx="209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800">
                  <a:latin typeface="Times New Roman" panose="02020603050405020304" pitchFamily="18" charset="0"/>
                  <a:cs typeface="Times New Roman" panose="02020603050405020304" pitchFamily="18" charset="0"/>
                </a:rPr>
                <a:t>г</a:t>
              </a:r>
            </a:p>
          </p:txBody>
        </p:sp>
        <p:sp>
          <p:nvSpPr>
            <p:cNvPr id="18574" name="Text Box 142"/>
            <p:cNvSpPr txBox="1">
              <a:spLocks noChangeArrowheads="1"/>
            </p:cNvSpPr>
            <p:nvPr/>
          </p:nvSpPr>
          <p:spPr bwMode="auto">
            <a:xfrm>
              <a:off x="1959" y="1525"/>
              <a:ext cx="229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800">
                  <a:latin typeface="Times New Roman" panose="02020603050405020304" pitchFamily="18" charset="0"/>
                  <a:cs typeface="Times New Roman" panose="02020603050405020304" pitchFamily="18" charset="0"/>
                </a:rPr>
                <a:t>о</a:t>
              </a:r>
            </a:p>
          </p:txBody>
        </p:sp>
        <p:sp>
          <p:nvSpPr>
            <p:cNvPr id="18575" name="Text Box 143"/>
            <p:cNvSpPr txBox="1">
              <a:spLocks noChangeArrowheads="1"/>
            </p:cNvSpPr>
            <p:nvPr/>
          </p:nvSpPr>
          <p:spPr bwMode="auto">
            <a:xfrm>
              <a:off x="2245" y="1525"/>
              <a:ext cx="205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800">
                  <a:latin typeface="Times New Roman" panose="02020603050405020304" pitchFamily="18" charset="0"/>
                  <a:cs typeface="Times New Roman" panose="02020603050405020304" pitchFamily="18" charset="0"/>
                </a:rPr>
                <a:t>з</a:t>
              </a:r>
            </a:p>
          </p:txBody>
        </p:sp>
        <p:sp>
          <p:nvSpPr>
            <p:cNvPr id="18576" name="Text Box 144"/>
            <p:cNvSpPr txBox="1">
              <a:spLocks noChangeArrowheads="1"/>
            </p:cNvSpPr>
            <p:nvPr/>
          </p:nvSpPr>
          <p:spPr bwMode="auto">
            <a:xfrm>
              <a:off x="2517" y="1525"/>
              <a:ext cx="216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800">
                  <a:latin typeface="Times New Roman" panose="02020603050405020304" pitchFamily="18" charset="0"/>
                  <a:cs typeface="Times New Roman" panose="02020603050405020304" pitchFamily="18" charset="0"/>
                </a:rPr>
                <a:t>а</a:t>
              </a:r>
            </a:p>
          </p:txBody>
        </p:sp>
      </p:grpSp>
      <p:sp>
        <p:nvSpPr>
          <p:cNvPr id="18578" name="Text Box 146"/>
          <p:cNvSpPr txBox="1">
            <a:spLocks noChangeArrowheads="1"/>
          </p:cNvSpPr>
          <p:nvPr/>
        </p:nvSpPr>
        <p:spPr bwMode="auto">
          <a:xfrm>
            <a:off x="4716463" y="4868863"/>
            <a:ext cx="367017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>
                <a:latin typeface="Times New Roman" panose="02020603050405020304" pitchFamily="18" charset="0"/>
                <a:cs typeface="Times New Roman" panose="02020603050405020304" pitchFamily="18" charset="0"/>
              </a:rPr>
              <a:t>От количества облаков</a:t>
            </a:r>
          </a:p>
          <a:p>
            <a:r>
              <a:rPr lang="ru-RU" sz="2800">
                <a:latin typeface="Times New Roman" panose="02020603050405020304" pitchFamily="18" charset="0"/>
                <a:cs typeface="Times New Roman" panose="02020603050405020304" pitchFamily="18" charset="0"/>
              </a:rPr>
              <a:t>на небе зависит …</a:t>
            </a:r>
          </a:p>
        </p:txBody>
      </p:sp>
      <p:grpSp>
        <p:nvGrpSpPr>
          <p:cNvPr id="18588" name="Group 156"/>
          <p:cNvGrpSpPr>
            <a:grpSpLocks/>
          </p:cNvGrpSpPr>
          <p:nvPr/>
        </p:nvGrpSpPr>
        <p:grpSpPr bwMode="auto">
          <a:xfrm>
            <a:off x="1835150" y="3284535"/>
            <a:ext cx="4237038" cy="523874"/>
            <a:chOff x="1156" y="2069"/>
            <a:chExt cx="2669" cy="330"/>
          </a:xfrm>
        </p:grpSpPr>
        <p:sp>
          <p:nvSpPr>
            <p:cNvPr id="18579" name="Text Box 147"/>
            <p:cNvSpPr txBox="1">
              <a:spLocks noChangeArrowheads="1"/>
            </p:cNvSpPr>
            <p:nvPr/>
          </p:nvSpPr>
          <p:spPr bwMode="auto">
            <a:xfrm>
              <a:off x="1156" y="2069"/>
              <a:ext cx="229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800">
                  <a:latin typeface="Times New Roman" panose="02020603050405020304" pitchFamily="18" charset="0"/>
                  <a:cs typeface="Times New Roman" panose="02020603050405020304" pitchFamily="18" charset="0"/>
                </a:rPr>
                <a:t>о</a:t>
              </a:r>
            </a:p>
          </p:txBody>
        </p:sp>
        <p:sp>
          <p:nvSpPr>
            <p:cNvPr id="18580" name="Text Box 148"/>
            <p:cNvSpPr txBox="1">
              <a:spLocks noChangeArrowheads="1"/>
            </p:cNvSpPr>
            <p:nvPr/>
          </p:nvSpPr>
          <p:spPr bwMode="auto">
            <a:xfrm>
              <a:off x="1429" y="2069"/>
              <a:ext cx="231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800">
                  <a:latin typeface="Times New Roman" panose="02020603050405020304" pitchFamily="18" charset="0"/>
                  <a:cs typeface="Times New Roman" panose="02020603050405020304" pitchFamily="18" charset="0"/>
                </a:rPr>
                <a:t>б</a:t>
              </a:r>
            </a:p>
          </p:txBody>
        </p:sp>
        <p:sp>
          <p:nvSpPr>
            <p:cNvPr id="18581" name="Text Box 149"/>
            <p:cNvSpPr txBox="1">
              <a:spLocks noChangeArrowheads="1"/>
            </p:cNvSpPr>
            <p:nvPr/>
          </p:nvSpPr>
          <p:spPr bwMode="auto">
            <a:xfrm>
              <a:off x="1973" y="2069"/>
              <a:ext cx="216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800">
                  <a:latin typeface="Times New Roman" panose="02020603050405020304" pitchFamily="18" charset="0"/>
                  <a:cs typeface="Times New Roman" panose="02020603050405020304" pitchFamily="18" charset="0"/>
                </a:rPr>
                <a:t>а</a:t>
              </a:r>
            </a:p>
          </p:txBody>
        </p:sp>
        <p:sp>
          <p:nvSpPr>
            <p:cNvPr id="18582" name="Text Box 150"/>
            <p:cNvSpPr txBox="1">
              <a:spLocks noChangeArrowheads="1"/>
            </p:cNvSpPr>
            <p:nvPr/>
          </p:nvSpPr>
          <p:spPr bwMode="auto">
            <a:xfrm>
              <a:off x="2245" y="2069"/>
              <a:ext cx="233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800">
                  <a:latin typeface="Times New Roman" panose="02020603050405020304" pitchFamily="18" charset="0"/>
                  <a:cs typeface="Times New Roman" panose="02020603050405020304" pitchFamily="18" charset="0"/>
                </a:rPr>
                <a:t>ч</a:t>
              </a:r>
            </a:p>
          </p:txBody>
        </p:sp>
        <p:sp>
          <p:nvSpPr>
            <p:cNvPr id="18583" name="Text Box 151"/>
            <p:cNvSpPr txBox="1">
              <a:spLocks noChangeArrowheads="1"/>
            </p:cNvSpPr>
            <p:nvPr/>
          </p:nvSpPr>
          <p:spPr bwMode="auto">
            <a:xfrm>
              <a:off x="2517" y="2069"/>
              <a:ext cx="24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800">
                  <a:latin typeface="Times New Roman" panose="02020603050405020304" pitchFamily="18" charset="0"/>
                  <a:cs typeface="Times New Roman" panose="02020603050405020304" pitchFamily="18" charset="0"/>
                </a:rPr>
                <a:t>н</a:t>
              </a:r>
            </a:p>
          </p:txBody>
        </p:sp>
        <p:sp>
          <p:nvSpPr>
            <p:cNvPr id="18584" name="Text Box 152"/>
            <p:cNvSpPr txBox="1">
              <a:spLocks noChangeArrowheads="1"/>
            </p:cNvSpPr>
            <p:nvPr/>
          </p:nvSpPr>
          <p:spPr bwMode="auto">
            <a:xfrm>
              <a:off x="2789" y="2069"/>
              <a:ext cx="229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800">
                  <a:latin typeface="Times New Roman" panose="02020603050405020304" pitchFamily="18" charset="0"/>
                  <a:cs typeface="Times New Roman" panose="02020603050405020304" pitchFamily="18" charset="0"/>
                </a:rPr>
                <a:t>о</a:t>
              </a:r>
            </a:p>
          </p:txBody>
        </p:sp>
        <p:sp>
          <p:nvSpPr>
            <p:cNvPr id="18585" name="Text Box 153"/>
            <p:cNvSpPr txBox="1">
              <a:spLocks noChangeArrowheads="1"/>
            </p:cNvSpPr>
            <p:nvPr/>
          </p:nvSpPr>
          <p:spPr bwMode="auto">
            <a:xfrm>
              <a:off x="3061" y="2069"/>
              <a:ext cx="216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800">
                  <a:latin typeface="Times New Roman" panose="02020603050405020304" pitchFamily="18" charset="0"/>
                  <a:cs typeface="Times New Roman" panose="02020603050405020304" pitchFamily="18" charset="0"/>
                </a:rPr>
                <a:t>с</a:t>
              </a:r>
            </a:p>
          </p:txBody>
        </p:sp>
        <p:sp>
          <p:nvSpPr>
            <p:cNvPr id="18586" name="Text Box 154"/>
            <p:cNvSpPr txBox="1">
              <a:spLocks noChangeArrowheads="1"/>
            </p:cNvSpPr>
            <p:nvPr/>
          </p:nvSpPr>
          <p:spPr bwMode="auto">
            <a:xfrm>
              <a:off x="3334" y="2069"/>
              <a:ext cx="219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800">
                  <a:latin typeface="Times New Roman" panose="02020603050405020304" pitchFamily="18" charset="0"/>
                  <a:cs typeface="Times New Roman" panose="02020603050405020304" pitchFamily="18" charset="0"/>
                </a:rPr>
                <a:t>т</a:t>
              </a:r>
            </a:p>
          </p:txBody>
        </p:sp>
        <p:sp>
          <p:nvSpPr>
            <p:cNvPr id="18587" name="Text Box 155"/>
            <p:cNvSpPr txBox="1">
              <a:spLocks noChangeArrowheads="1"/>
            </p:cNvSpPr>
            <p:nvPr/>
          </p:nvSpPr>
          <p:spPr bwMode="auto">
            <a:xfrm>
              <a:off x="3606" y="2069"/>
              <a:ext cx="219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800">
                  <a:latin typeface="Times New Roman" panose="02020603050405020304" pitchFamily="18" charset="0"/>
                  <a:cs typeface="Times New Roman" panose="02020603050405020304" pitchFamily="18" charset="0"/>
                </a:rPr>
                <a:t>ь</a:t>
              </a:r>
            </a:p>
          </p:txBody>
        </p:sp>
      </p:grpSp>
      <p:sp>
        <p:nvSpPr>
          <p:cNvPr id="18589" name="Text Box 157"/>
          <p:cNvSpPr txBox="1">
            <a:spLocks noChangeArrowheads="1"/>
          </p:cNvSpPr>
          <p:nvPr/>
        </p:nvSpPr>
        <p:spPr bwMode="auto">
          <a:xfrm>
            <a:off x="4572000" y="4508500"/>
            <a:ext cx="3953583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>
                <a:latin typeface="Times New Roman" panose="02020603050405020304" pitchFamily="18" charset="0"/>
                <a:cs typeface="Times New Roman" panose="02020603050405020304" pitchFamily="18" charset="0"/>
              </a:rPr>
              <a:t>Сочетание температуры </a:t>
            </a:r>
          </a:p>
          <a:p>
            <a:r>
              <a:rPr lang="ru-RU" sz="280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воздуха, облачности,</a:t>
            </a:r>
          </a:p>
          <a:p>
            <a:r>
              <a:rPr lang="ru-RU" sz="280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осадков, ветра</a:t>
            </a:r>
          </a:p>
          <a:p>
            <a:r>
              <a:rPr lang="ru-RU" sz="2800">
                <a:latin typeface="Times New Roman" panose="02020603050405020304" pitchFamily="18" charset="0"/>
                <a:cs typeface="Times New Roman" panose="02020603050405020304" pitchFamily="18" charset="0"/>
              </a:rPr>
              <a:t>называют … </a:t>
            </a:r>
          </a:p>
        </p:txBody>
      </p:sp>
      <p:grpSp>
        <p:nvGrpSpPr>
          <p:cNvPr id="18596" name="Group 164"/>
          <p:cNvGrpSpPr>
            <a:grpSpLocks/>
          </p:cNvGrpSpPr>
          <p:nvPr/>
        </p:nvGrpSpPr>
        <p:grpSpPr bwMode="auto">
          <a:xfrm>
            <a:off x="539750" y="4149726"/>
            <a:ext cx="376238" cy="2713038"/>
            <a:chOff x="340" y="2614"/>
            <a:chExt cx="237" cy="1709"/>
          </a:xfrm>
        </p:grpSpPr>
        <p:sp>
          <p:nvSpPr>
            <p:cNvPr id="18590" name="Text Box 158"/>
            <p:cNvSpPr txBox="1">
              <a:spLocks noChangeArrowheads="1"/>
            </p:cNvSpPr>
            <p:nvPr/>
          </p:nvSpPr>
          <p:spPr bwMode="auto">
            <a:xfrm>
              <a:off x="340" y="2614"/>
              <a:ext cx="237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800">
                  <a:latin typeface="Times New Roman" panose="02020603050405020304" pitchFamily="18" charset="0"/>
                  <a:cs typeface="Times New Roman" panose="02020603050405020304" pitchFamily="18" charset="0"/>
                </a:rPr>
                <a:t>п</a:t>
              </a:r>
            </a:p>
          </p:txBody>
        </p:sp>
        <p:sp>
          <p:nvSpPr>
            <p:cNvPr id="18591" name="Text Box 159"/>
            <p:cNvSpPr txBox="1">
              <a:spLocks noChangeArrowheads="1"/>
            </p:cNvSpPr>
            <p:nvPr/>
          </p:nvSpPr>
          <p:spPr bwMode="auto">
            <a:xfrm>
              <a:off x="340" y="2886"/>
              <a:ext cx="229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800">
                  <a:latin typeface="Times New Roman" panose="02020603050405020304" pitchFamily="18" charset="0"/>
                  <a:cs typeface="Times New Roman" panose="02020603050405020304" pitchFamily="18" charset="0"/>
                </a:rPr>
                <a:t>о</a:t>
              </a:r>
            </a:p>
          </p:txBody>
        </p:sp>
        <p:sp>
          <p:nvSpPr>
            <p:cNvPr id="18592" name="Text Box 160"/>
            <p:cNvSpPr txBox="1">
              <a:spLocks noChangeArrowheads="1"/>
            </p:cNvSpPr>
            <p:nvPr/>
          </p:nvSpPr>
          <p:spPr bwMode="auto">
            <a:xfrm>
              <a:off x="340" y="3158"/>
              <a:ext cx="209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800">
                  <a:latin typeface="Times New Roman" panose="02020603050405020304" pitchFamily="18" charset="0"/>
                  <a:cs typeface="Times New Roman" panose="02020603050405020304" pitchFamily="18" charset="0"/>
                </a:rPr>
                <a:t>г</a:t>
              </a:r>
            </a:p>
          </p:txBody>
        </p:sp>
        <p:sp>
          <p:nvSpPr>
            <p:cNvPr id="18593" name="Text Box 161"/>
            <p:cNvSpPr txBox="1">
              <a:spLocks noChangeArrowheads="1"/>
            </p:cNvSpPr>
            <p:nvPr/>
          </p:nvSpPr>
          <p:spPr bwMode="auto">
            <a:xfrm>
              <a:off x="340" y="3430"/>
              <a:ext cx="229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800">
                  <a:latin typeface="Times New Roman" panose="02020603050405020304" pitchFamily="18" charset="0"/>
                  <a:cs typeface="Times New Roman" panose="02020603050405020304" pitchFamily="18" charset="0"/>
                </a:rPr>
                <a:t>о</a:t>
              </a:r>
            </a:p>
          </p:txBody>
        </p:sp>
        <p:sp>
          <p:nvSpPr>
            <p:cNvPr id="18594" name="Text Box 162"/>
            <p:cNvSpPr txBox="1">
              <a:spLocks noChangeArrowheads="1"/>
            </p:cNvSpPr>
            <p:nvPr/>
          </p:nvSpPr>
          <p:spPr bwMode="auto">
            <a:xfrm>
              <a:off x="340" y="3702"/>
              <a:ext cx="231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800">
                  <a:latin typeface="Times New Roman" panose="02020603050405020304" pitchFamily="18" charset="0"/>
                  <a:cs typeface="Times New Roman" panose="02020603050405020304" pitchFamily="18" charset="0"/>
                </a:rPr>
                <a:t>д</a:t>
              </a:r>
            </a:p>
          </p:txBody>
        </p:sp>
        <p:sp>
          <p:nvSpPr>
            <p:cNvPr id="18595" name="Text Box 163"/>
            <p:cNvSpPr txBox="1">
              <a:spLocks noChangeArrowheads="1"/>
            </p:cNvSpPr>
            <p:nvPr/>
          </p:nvSpPr>
          <p:spPr bwMode="auto">
            <a:xfrm>
              <a:off x="340" y="3993"/>
              <a:ext cx="216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800">
                  <a:latin typeface="Times New Roman" panose="02020603050405020304" pitchFamily="18" charset="0"/>
                  <a:cs typeface="Times New Roman" panose="02020603050405020304" pitchFamily="18" charset="0"/>
                </a:rPr>
                <a:t>а</a:t>
              </a:r>
            </a:p>
          </p:txBody>
        </p:sp>
      </p:grpSp>
      <p:sp>
        <p:nvSpPr>
          <p:cNvPr id="18597" name="Text Box 165"/>
          <p:cNvSpPr txBox="1">
            <a:spLocks noChangeArrowheads="1"/>
          </p:cNvSpPr>
          <p:nvPr/>
        </p:nvSpPr>
        <p:spPr bwMode="auto">
          <a:xfrm>
            <a:off x="4859338" y="4868863"/>
            <a:ext cx="3548985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дождь, град –</a:t>
            </a:r>
          </a:p>
          <a:p>
            <a:r>
              <a:rPr lang="ru-RU" sz="3200">
                <a:latin typeface="Times New Roman" panose="02020603050405020304" pitchFamily="18" charset="0"/>
                <a:cs typeface="Times New Roman" panose="02020603050405020304" pitchFamily="18" charset="0"/>
              </a:rPr>
              <a:t>это ….</a:t>
            </a:r>
          </a:p>
        </p:txBody>
      </p:sp>
      <p:grpSp>
        <p:nvGrpSpPr>
          <p:cNvPr id="18602" name="Group 170"/>
          <p:cNvGrpSpPr>
            <a:grpSpLocks/>
          </p:cNvGrpSpPr>
          <p:nvPr/>
        </p:nvGrpSpPr>
        <p:grpSpPr bwMode="auto">
          <a:xfrm>
            <a:off x="971550" y="4581529"/>
            <a:ext cx="1655763" cy="523876"/>
            <a:chOff x="612" y="2886"/>
            <a:chExt cx="1043" cy="330"/>
          </a:xfrm>
        </p:grpSpPr>
        <p:sp>
          <p:nvSpPr>
            <p:cNvPr id="18598" name="Text Box 166"/>
            <p:cNvSpPr txBox="1">
              <a:spLocks noChangeArrowheads="1"/>
            </p:cNvSpPr>
            <p:nvPr/>
          </p:nvSpPr>
          <p:spPr bwMode="auto">
            <a:xfrm>
              <a:off x="612" y="2886"/>
              <a:ext cx="216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800">
                  <a:latin typeface="Times New Roman" panose="02020603050405020304" pitchFamily="18" charset="0"/>
                  <a:cs typeface="Times New Roman" panose="02020603050405020304" pitchFamily="18" charset="0"/>
                </a:rPr>
                <a:t>с</a:t>
              </a:r>
            </a:p>
          </p:txBody>
        </p:sp>
        <p:sp>
          <p:nvSpPr>
            <p:cNvPr id="18599" name="Text Box 167"/>
            <p:cNvSpPr txBox="1">
              <a:spLocks noChangeArrowheads="1"/>
            </p:cNvSpPr>
            <p:nvPr/>
          </p:nvSpPr>
          <p:spPr bwMode="auto">
            <a:xfrm>
              <a:off x="884" y="2886"/>
              <a:ext cx="216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800">
                  <a:latin typeface="Times New Roman" panose="02020603050405020304" pitchFamily="18" charset="0"/>
                  <a:cs typeface="Times New Roman" panose="02020603050405020304" pitchFamily="18" charset="0"/>
                </a:rPr>
                <a:t>а</a:t>
              </a:r>
            </a:p>
          </p:txBody>
        </p:sp>
        <p:sp>
          <p:nvSpPr>
            <p:cNvPr id="18600" name="Text Box 168"/>
            <p:cNvSpPr txBox="1">
              <a:spLocks noChangeArrowheads="1"/>
            </p:cNvSpPr>
            <p:nvPr/>
          </p:nvSpPr>
          <p:spPr bwMode="auto">
            <a:xfrm>
              <a:off x="1156" y="2886"/>
              <a:ext cx="231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800">
                  <a:latin typeface="Times New Roman" panose="02020603050405020304" pitchFamily="18" charset="0"/>
                  <a:cs typeface="Times New Roman" panose="02020603050405020304" pitchFamily="18" charset="0"/>
                </a:rPr>
                <a:t>д</a:t>
              </a:r>
            </a:p>
          </p:txBody>
        </p:sp>
        <p:sp>
          <p:nvSpPr>
            <p:cNvPr id="18601" name="Text Box 169"/>
            <p:cNvSpPr txBox="1">
              <a:spLocks noChangeArrowheads="1"/>
            </p:cNvSpPr>
            <p:nvPr/>
          </p:nvSpPr>
          <p:spPr bwMode="auto">
            <a:xfrm>
              <a:off x="1429" y="2886"/>
              <a:ext cx="226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800">
                  <a:latin typeface="Times New Roman" panose="02020603050405020304" pitchFamily="18" charset="0"/>
                  <a:cs typeface="Times New Roman" panose="02020603050405020304" pitchFamily="18" charset="0"/>
                </a:rPr>
                <a:t>к</a:t>
              </a:r>
            </a:p>
          </p:txBody>
        </p:sp>
      </p:grpSp>
      <p:sp>
        <p:nvSpPr>
          <p:cNvPr id="18603" name="Text Box 171"/>
          <p:cNvSpPr txBox="1">
            <a:spLocks noChangeArrowheads="1"/>
          </p:cNvSpPr>
          <p:nvPr/>
        </p:nvSpPr>
        <p:spPr bwMode="auto">
          <a:xfrm>
            <a:off x="4478338" y="4941888"/>
            <a:ext cx="427559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>
                <a:latin typeface="Times New Roman" panose="02020603050405020304" pitchFamily="18" charset="0"/>
                <a:cs typeface="Times New Roman" panose="02020603050405020304" pitchFamily="18" charset="0"/>
              </a:rPr>
              <a:t>Небо чистое, солнечно.</a:t>
            </a:r>
          </a:p>
          <a:p>
            <a:r>
              <a:rPr lang="ru-RU" sz="3200">
                <a:latin typeface="Times New Roman" panose="02020603050405020304" pitchFamily="18" charset="0"/>
                <a:cs typeface="Times New Roman" panose="02020603050405020304" pitchFamily="18" charset="0"/>
              </a:rPr>
              <a:t>Мы говорим: ….</a:t>
            </a:r>
          </a:p>
        </p:txBody>
      </p:sp>
      <p:grpSp>
        <p:nvGrpSpPr>
          <p:cNvPr id="18607" name="Group 175"/>
          <p:cNvGrpSpPr>
            <a:grpSpLocks/>
          </p:cNvGrpSpPr>
          <p:nvPr/>
        </p:nvGrpSpPr>
        <p:grpSpPr bwMode="auto">
          <a:xfrm>
            <a:off x="3132138" y="5013330"/>
            <a:ext cx="1227137" cy="523876"/>
            <a:chOff x="1973" y="3158"/>
            <a:chExt cx="773" cy="330"/>
          </a:xfrm>
        </p:grpSpPr>
        <p:sp>
          <p:nvSpPr>
            <p:cNvPr id="18604" name="Text Box 172"/>
            <p:cNvSpPr txBox="1">
              <a:spLocks noChangeArrowheads="1"/>
            </p:cNvSpPr>
            <p:nvPr/>
          </p:nvSpPr>
          <p:spPr bwMode="auto">
            <a:xfrm>
              <a:off x="1973" y="3158"/>
              <a:ext cx="216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800">
                  <a:latin typeface="Times New Roman" panose="02020603050405020304" pitchFamily="18" charset="0"/>
                  <a:cs typeface="Times New Roman" panose="02020603050405020304" pitchFamily="18" charset="0"/>
                </a:rPr>
                <a:t>с</a:t>
              </a:r>
            </a:p>
          </p:txBody>
        </p:sp>
        <p:sp>
          <p:nvSpPr>
            <p:cNvPr id="18605" name="Text Box 173"/>
            <p:cNvSpPr txBox="1">
              <a:spLocks noChangeArrowheads="1"/>
            </p:cNvSpPr>
            <p:nvPr/>
          </p:nvSpPr>
          <p:spPr bwMode="auto">
            <a:xfrm>
              <a:off x="2245" y="3158"/>
              <a:ext cx="24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800">
                  <a:latin typeface="Times New Roman" panose="02020603050405020304" pitchFamily="18" charset="0"/>
                  <a:cs typeface="Times New Roman" panose="02020603050405020304" pitchFamily="18" charset="0"/>
                </a:rPr>
                <a:t>н</a:t>
              </a:r>
            </a:p>
          </p:txBody>
        </p:sp>
        <p:sp>
          <p:nvSpPr>
            <p:cNvPr id="18606" name="Text Box 174"/>
            <p:cNvSpPr txBox="1">
              <a:spLocks noChangeArrowheads="1"/>
            </p:cNvSpPr>
            <p:nvPr/>
          </p:nvSpPr>
          <p:spPr bwMode="auto">
            <a:xfrm>
              <a:off x="2517" y="3158"/>
              <a:ext cx="229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800">
                  <a:latin typeface="Times New Roman" panose="02020603050405020304" pitchFamily="18" charset="0"/>
                  <a:cs typeface="Times New Roman" panose="02020603050405020304" pitchFamily="18" charset="0"/>
                </a:rPr>
                <a:t>о</a:t>
              </a: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5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5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18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8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521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85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8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8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8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18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18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500"/>
                                        <p:tgtEl>
                                          <p:spTgt spid="18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18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1" dur="500"/>
                                        <p:tgtEl>
                                          <p:spTgt spid="18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550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85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85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85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 decel="100000" fill="hold"/>
                                        <p:tgtEl>
                                          <p:spTgt spid="18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516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185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85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0" decel="100000" fill="hold"/>
                                        <p:tgtEl>
                                          <p:spTgt spid="18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8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517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85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85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85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0" decel="100000" fill="hold"/>
                                        <p:tgtEl>
                                          <p:spTgt spid="18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8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518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185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85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8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900" decel="100000" fill="hold"/>
                                        <p:tgtEl>
                                          <p:spTgt spid="18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519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185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85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8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900" decel="100000" fill="hold"/>
                                        <p:tgtEl>
                                          <p:spTgt spid="18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514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185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85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85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900" decel="100000" fill="hold"/>
                                        <p:tgtEl>
                                          <p:spTgt spid="185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5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531"/>
                  </p:tgtEl>
                </p:cond>
              </p:nextCondLst>
            </p:seq>
            <p:seq concurrent="1" nextAc="seek">
              <p:cTn id="118" restart="whenNotActive" fill="hold" evtFilter="cancelBubble" nodeType="interactiveSeq">
                <p:stCondLst>
                  <p:cond evt="onClick" delay="0">
                    <p:tgtEl>
                      <p:spTgt spid="185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9" fill="hold">
                      <p:stCondLst>
                        <p:cond delay="0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186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8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900" decel="100000" fill="hold"/>
                                        <p:tgtEl>
                                          <p:spTgt spid="18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520"/>
                  </p:tgtEl>
                </p:cond>
              </p:nextCondLst>
            </p:seq>
          </p:childTnLst>
        </p:cTn>
      </p:par>
    </p:tnLst>
    <p:bldLst>
      <p:bldP spid="18535" grpId="0"/>
      <p:bldP spid="18535" grpId="1"/>
      <p:bldP spid="18553" grpId="0"/>
      <p:bldP spid="18553" grpId="1"/>
      <p:bldP spid="18560" grpId="0"/>
      <p:bldP spid="18560" grpId="1"/>
      <p:bldP spid="18572" grpId="1"/>
      <p:bldP spid="18578" grpId="0"/>
      <p:bldP spid="18578" grpId="1"/>
      <p:bldP spid="18589" grpId="0"/>
      <p:bldP spid="18589" grpId="1"/>
      <p:bldP spid="18597" grpId="0"/>
      <p:bldP spid="18597" grpId="1"/>
      <p:bldP spid="1860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Users\Анна\Desktop\87d1550e008ccf32e06118b49980e052__1200x630-1068x56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49270"/>
            <a:ext cx="9144000" cy="600873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0" y="15141"/>
            <a:ext cx="9144000" cy="83099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Давление, оказываемое земной атмосферой на единицу площади, </a:t>
            </a:r>
            <a:endParaRPr lang="ru-RU" sz="2400" dirty="0" smtClean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азывается                           давлением 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47664" y="414190"/>
            <a:ext cx="2016224" cy="37259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атмосферным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6587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Users\Анна\Desktop\kisspng-weather-forecasting-icon-weather-forecast-icon-5a9814600d5ed1.4347085015199161280548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268760"/>
            <a:ext cx="9144000" cy="5589239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0" y="224052"/>
            <a:ext cx="9144000" cy="52322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У 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природы нет 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плохой               , каждая               благодать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!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563888" y="228088"/>
            <a:ext cx="1296144" cy="488229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140760" y="228088"/>
            <a:ext cx="1265312" cy="488229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погода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0100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6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1043608" y="980728"/>
            <a:ext cx="6400800" cy="1368003"/>
          </a:xfrm>
        </p:spPr>
        <p:txBody>
          <a:bodyPr/>
          <a:lstStyle/>
          <a:p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УРОКА:</a:t>
            </a:r>
            <a:endParaRPr lang="ru-RU" sz="3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WordArt 7"/>
          <p:cNvSpPr>
            <a:spLocks noGrp="1" noChangeArrowheads="1" noChangeShapeType="1" noTextEdit="1"/>
          </p:cNvSpPr>
          <p:nvPr>
            <p:ph type="ctrTitle"/>
          </p:nvPr>
        </p:nvSpPr>
        <p:spPr bwMode="auto"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92D05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Погода.</a:t>
            </a:r>
          </a:p>
        </p:txBody>
      </p:sp>
      <p:pic>
        <p:nvPicPr>
          <p:cNvPr id="8" name="Picture 12" descr="s2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50806" y="476671"/>
            <a:ext cx="1436143" cy="13680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55100"/>
            <a:ext cx="8229600" cy="664545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Что мы узнаем на уроке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 descr="C:\Documents and Settings\323\Рабочий стол\Новая папка (3)\9[1]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248" y="2143235"/>
            <a:ext cx="2205698" cy="2447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775274" y="3638779"/>
            <a:ext cx="181075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Погода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8" name="Прямая со стрелкой 7"/>
          <p:cNvCxnSpPr>
            <a:stCxn id="6" idx="0"/>
          </p:cNvCxnSpPr>
          <p:nvPr/>
        </p:nvCxnSpPr>
        <p:spPr>
          <a:xfrm flipH="1" flipV="1">
            <a:off x="4648983" y="2311030"/>
            <a:ext cx="31667" cy="1327749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4245979" y="1849365"/>
            <a:ext cx="869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ГДЕ?</a:t>
            </a:r>
            <a:endParaRPr lang="ru-RU" sz="24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5380189" y="1776753"/>
            <a:ext cx="365510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Узнать, где определяют погоду, </a:t>
            </a:r>
            <a:endParaRPr lang="ru-RU" sz="2000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локализация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2000" dirty="0"/>
          </a:p>
        </p:txBody>
      </p:sp>
      <p:cxnSp>
        <p:nvCxnSpPr>
          <p:cNvPr id="15" name="Прямая со стрелкой 14"/>
          <p:cNvCxnSpPr/>
          <p:nvPr/>
        </p:nvCxnSpPr>
        <p:spPr>
          <a:xfrm>
            <a:off x="5263814" y="4200693"/>
            <a:ext cx="1324410" cy="956499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6169058" y="5189641"/>
            <a:ext cx="13249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КОГДА?</a:t>
            </a:r>
            <a:endParaRPr lang="ru-RU" sz="24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5492014" y="5692851"/>
            <a:ext cx="343145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раскрыть механизм процесса.</a:t>
            </a:r>
            <a:endParaRPr lang="ru-RU" sz="2000" dirty="0"/>
          </a:p>
        </p:txBody>
      </p:sp>
      <p:cxnSp>
        <p:nvCxnSpPr>
          <p:cNvPr id="21" name="Прямая со стрелкой 20"/>
          <p:cNvCxnSpPr/>
          <p:nvPr/>
        </p:nvCxnSpPr>
        <p:spPr>
          <a:xfrm flipH="1">
            <a:off x="2339751" y="4203018"/>
            <a:ext cx="1733362" cy="986623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Прямоугольник 24"/>
          <p:cNvSpPr/>
          <p:nvPr/>
        </p:nvSpPr>
        <p:spPr>
          <a:xfrm>
            <a:off x="1567522" y="5231186"/>
            <a:ext cx="16389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ПОЧЕМУ?</a:t>
            </a:r>
            <a:endParaRPr lang="ru-RU" sz="2400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998680" y="5651306"/>
            <a:ext cx="277659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происходят изменения. </a:t>
            </a:r>
            <a:endParaRPr lang="ru-RU" sz="2000" dirty="0"/>
          </a:p>
        </p:txBody>
      </p:sp>
      <p:pic>
        <p:nvPicPr>
          <p:cNvPr id="16" name="Picture 12" descr="s2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67391" y="296726"/>
            <a:ext cx="1436143" cy="136800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44515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5207522"/>
              </p:ext>
            </p:extLst>
          </p:nvPr>
        </p:nvGraphicFramePr>
        <p:xfrm>
          <a:off x="683568" y="5589240"/>
          <a:ext cx="7488831" cy="76708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1136693"/>
                <a:gridCol w="657373"/>
                <a:gridCol w="576064"/>
                <a:gridCol w="648072"/>
                <a:gridCol w="576064"/>
                <a:gridCol w="648072"/>
                <a:gridCol w="576064"/>
                <a:gridCol w="648072"/>
                <a:gridCol w="720080"/>
                <a:gridCol w="648072"/>
                <a:gridCol w="65420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Вопрос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Ответ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—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—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—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3233" y="1153480"/>
            <a:ext cx="7459166" cy="4191000"/>
          </a:xfrm>
          <a:prstGeom prst="rect">
            <a:avLst/>
          </a:prstGeom>
        </p:spPr>
      </p:pic>
      <p:sp>
        <p:nvSpPr>
          <p:cNvPr id="13" name="Заголовок 1"/>
          <p:cNvSpPr txBox="1">
            <a:spLocks/>
          </p:cNvSpPr>
          <p:nvPr/>
        </p:nvSpPr>
        <p:spPr bwMode="auto">
          <a:xfrm>
            <a:off x="985246" y="1772816"/>
            <a:ext cx="5530970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l"/>
            <a:r>
              <a:rPr lang="ru-RU" b="1" kern="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Географический </a:t>
            </a:r>
          </a:p>
          <a:p>
            <a:pPr algn="l"/>
            <a:r>
              <a:rPr lang="ru-RU" b="1" kern="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диктант</a:t>
            </a:r>
            <a:endParaRPr lang="ru-RU" b="1" kern="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0558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78098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052736"/>
            <a:ext cx="9144000" cy="5805264"/>
          </a:xfrm>
        </p:spPr>
      </p:pic>
    </p:spTree>
    <p:extLst>
      <p:ext uri="{BB962C8B-B14F-4D97-AF65-F5344CB8AC3E}">
        <p14:creationId xmlns:p14="http://schemas.microsoft.com/office/powerpoint/2010/main" val="1501887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Picture 11" descr="005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5612567"/>
            <a:ext cx="1656457" cy="126876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53845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hto_takoe_pogoda">
  <a:themeElements>
    <a:clrScheme name="Ландшафт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Ландшафт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Глянец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12700" cap="flat" cmpd="sng" algn="ctr">
          <a:solidFill>
            <a:schemeClr val="phClr">
              <a:tint val="95000"/>
              <a:shade val="95000"/>
              <a:satMod val="120000"/>
            </a:schemeClr>
          </a:solidFill>
          <a:prstDash val="solid"/>
        </a:ln>
        <a:ln w="55000" cap="flat" cmpd="thickThin" algn="ctr">
          <a:solidFill>
            <a:schemeClr val="phClr">
              <a:tint val="90000"/>
              <a:satMod val="130000"/>
            </a:schemeClr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Ландшафт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Ландшафт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Ландшафт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Ландшафт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Ландшафт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Ландшафт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андшафт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андшафт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андшафт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андшафт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андшафт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андшафт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chto_takoe_pogoda</Template>
  <TotalTime>934</TotalTime>
  <Words>449</Words>
  <Application>Microsoft Office PowerPoint</Application>
  <PresentationFormat>Экран (4:3)</PresentationFormat>
  <Paragraphs>192</Paragraphs>
  <Slides>29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29</vt:i4>
      </vt:variant>
    </vt:vector>
  </HeadingPairs>
  <TitlesOfParts>
    <vt:vector size="35" baseType="lpstr">
      <vt:lpstr>Arial</vt:lpstr>
      <vt:lpstr>Calibri</vt:lpstr>
      <vt:lpstr>Impact</vt:lpstr>
      <vt:lpstr>Times New Roman</vt:lpstr>
      <vt:lpstr>chto_takoe_pogoda</vt:lpstr>
      <vt:lpstr>Оформление по умолчанию</vt:lpstr>
      <vt:lpstr>Презентация PowerPoint</vt:lpstr>
      <vt:lpstr>При подъеме над поверхностью Земли она понижается</vt:lpstr>
      <vt:lpstr>Презентация PowerPoint</vt:lpstr>
      <vt:lpstr>Презентация PowerPoint</vt:lpstr>
      <vt:lpstr>Погода.</vt:lpstr>
      <vt:lpstr>Что мы узнаем на уроке</vt:lpstr>
      <vt:lpstr>Презентация PowerPoint</vt:lpstr>
      <vt:lpstr>Прогноз погоды</vt:lpstr>
      <vt:lpstr>Презентация PowerPoint</vt:lpstr>
      <vt:lpstr>Презентация PowerPoint</vt:lpstr>
      <vt:lpstr>Презентация PowerPoint</vt:lpstr>
      <vt:lpstr>Какими словами нельзя охарактеризовать погоду?</vt:lpstr>
      <vt:lpstr>Погода бывает:</vt:lpstr>
      <vt:lpstr>Воздушные массы</vt:lpstr>
      <vt:lpstr>Презентация PowerPoint</vt:lpstr>
      <vt:lpstr>Способы изучения погоды</vt:lpstr>
      <vt:lpstr>Презентация PowerPoint</vt:lpstr>
      <vt:lpstr>Температура воздуха</vt:lpstr>
      <vt:lpstr>Облачность</vt:lpstr>
      <vt:lpstr>Влажность воздуха</vt:lpstr>
      <vt:lpstr>Атмосферное давление</vt:lpstr>
      <vt:lpstr>Направление и сила ветра</vt:lpstr>
      <vt:lpstr>Презентация PowerPoint</vt:lpstr>
      <vt:lpstr>Презентация PowerPoint</vt:lpstr>
      <vt:lpstr>Карта погоды</vt:lpstr>
      <vt:lpstr>МЕТЕОРОЛОГИЯ</vt:lpstr>
      <vt:lpstr>- изучить параграф, по теме «погода», подготовить пересказ. Выучить определения. Ответить на вопросы по самоконтролю. Пройти мини тест в конце параграфа.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Что такое погода?</dc:title>
  <dc:creator>Kseniya</dc:creator>
  <cp:lastModifiedBy>Пользователь Windows</cp:lastModifiedBy>
  <cp:revision>58</cp:revision>
  <dcterms:created xsi:type="dcterms:W3CDTF">2012-11-13T03:07:33Z</dcterms:created>
  <dcterms:modified xsi:type="dcterms:W3CDTF">2020-04-02T12:40:27Z</dcterms:modified>
</cp:coreProperties>
</file>