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3" r:id="rId1"/>
  </p:sldMasterIdLst>
  <p:notesMasterIdLst>
    <p:notesMasterId r:id="rId21"/>
  </p:notesMasterIdLst>
  <p:sldIdLst>
    <p:sldId id="276" r:id="rId2"/>
    <p:sldId id="256" r:id="rId3"/>
    <p:sldId id="275" r:id="rId4"/>
    <p:sldId id="278" r:id="rId5"/>
    <p:sldId id="277" r:id="rId6"/>
    <p:sldId id="279" r:id="rId7"/>
    <p:sldId id="280" r:id="rId8"/>
    <p:sldId id="282" r:id="rId9"/>
    <p:sldId id="262" r:id="rId10"/>
    <p:sldId id="267" r:id="rId11"/>
    <p:sldId id="281" r:id="rId12"/>
    <p:sldId id="263" r:id="rId13"/>
    <p:sldId id="264" r:id="rId14"/>
    <p:sldId id="265" r:id="rId15"/>
    <p:sldId id="270" r:id="rId16"/>
    <p:sldId id="271" r:id="rId17"/>
    <p:sldId id="269" r:id="rId18"/>
    <p:sldId id="266" r:id="rId19"/>
    <p:sldId id="268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7" autoAdjust="0"/>
    <p:restoredTop sz="94692" autoAdjust="0"/>
  </p:normalViewPr>
  <p:slideViewPr>
    <p:cSldViewPr>
      <p:cViewPr varScale="1">
        <p:scale>
          <a:sx n="61" d="100"/>
          <a:sy n="61" d="100"/>
        </p:scale>
        <p:origin x="154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D9E635-2CF6-4565-9B6C-3E254F6C02B1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4CB870-CB48-4A40-A6A3-7B29C447B6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095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083A8-7BA1-4B75-B1A1-3AEC67D70072}" type="slidenum">
              <a:rPr lang="ru-RU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871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4C969-9823-4C82-AC4E-833B76C166A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0D51CF48-20B8-461D-83DF-964F4EC1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705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4C969-9823-4C82-AC4E-833B76C166A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0D51CF48-20B8-461D-83DF-964F4EC1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03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4C969-9823-4C82-AC4E-833B76C166A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0D51CF48-20B8-461D-83DF-964F4EC18D6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774864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4C969-9823-4C82-AC4E-833B76C166A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D51CF48-20B8-461D-83DF-964F4EC1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7059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4C969-9823-4C82-AC4E-833B76C166A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D51CF48-20B8-461D-83DF-964F4EC18D6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703090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4C969-9823-4C82-AC4E-833B76C166A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D51CF48-20B8-461D-83DF-964F4EC1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033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4C969-9823-4C82-AC4E-833B76C166A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CF48-20B8-461D-83DF-964F4EC1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8146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4C969-9823-4C82-AC4E-833B76C166A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CF48-20B8-461D-83DF-964F4EC1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418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4C969-9823-4C82-AC4E-833B76C166A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CF48-20B8-461D-83DF-964F4EC1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250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4C969-9823-4C82-AC4E-833B76C166A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0D51CF48-20B8-461D-83DF-964F4EC1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410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4C969-9823-4C82-AC4E-833B76C166A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0D51CF48-20B8-461D-83DF-964F4EC1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127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4C969-9823-4C82-AC4E-833B76C166A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0D51CF48-20B8-461D-83DF-964F4EC1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699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4C969-9823-4C82-AC4E-833B76C166A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CF48-20B8-461D-83DF-964F4EC1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25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4C969-9823-4C82-AC4E-833B76C166A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CF48-20B8-461D-83DF-964F4EC1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887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4C969-9823-4C82-AC4E-833B76C166A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CF48-20B8-461D-83DF-964F4EC1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936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4C969-9823-4C82-AC4E-833B76C166A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D51CF48-20B8-461D-83DF-964F4EC1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108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4C969-9823-4C82-AC4E-833B76C166A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D51CF48-20B8-461D-83DF-964F4EC1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966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  <p:sldLayoutId id="2147483767" r:id="rId14"/>
    <p:sldLayoutId id="2147483768" r:id="rId15"/>
    <p:sldLayoutId id="214748376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42416" y="980728"/>
            <a:ext cx="6600451" cy="314858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Какое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напряжение </a:t>
            </a:r>
            <a:r>
              <a:rPr lang="ru-RU" b="1" dirty="0"/>
              <a:t>опасно для человека</a:t>
            </a:r>
            <a:r>
              <a:rPr lang="ru-RU" b="1" dirty="0" smtClean="0"/>
              <a:t>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683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404664"/>
            <a:ext cx="6264696" cy="4616648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rgbClr val="0070C0"/>
                </a:solidFill>
                <a:latin typeface="Corbel" charset="0"/>
              </a:rPr>
              <a:t>     </a:t>
            </a:r>
            <a:r>
              <a:rPr lang="ru-RU" sz="2800" b="1" dirty="0">
                <a:solidFill>
                  <a:srgbClr val="002060"/>
                </a:solidFill>
                <a:latin typeface="Corbel" charset="0"/>
              </a:rPr>
              <a:t>Проходя через организм человека, электроток </a:t>
            </a:r>
            <a:r>
              <a:rPr lang="ru-RU" sz="2800" b="1" dirty="0" smtClean="0">
                <a:solidFill>
                  <a:srgbClr val="002060"/>
                </a:solidFill>
                <a:latin typeface="Corbel" charset="0"/>
              </a:rPr>
              <a:t>производит воздействие</a:t>
            </a:r>
            <a:r>
              <a:rPr lang="ru-RU" sz="2800" b="1" dirty="0">
                <a:solidFill>
                  <a:srgbClr val="002060"/>
                </a:solidFill>
                <a:latin typeface="Corbel" charset="0"/>
              </a:rPr>
              <a:t>:</a:t>
            </a:r>
            <a:endParaRPr lang="ru-RU" sz="2800" b="1" dirty="0" smtClean="0">
              <a:solidFill>
                <a:srgbClr val="002060"/>
              </a:solidFill>
              <a:latin typeface="Corbel" charset="0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rgbClr val="0070C0"/>
                </a:solidFill>
                <a:latin typeface="Corbel" charset="0"/>
              </a:rPr>
              <a:t>Термическое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rgbClr val="0070C0"/>
                </a:solidFill>
                <a:latin typeface="Corbel" charset="0"/>
              </a:rPr>
              <a:t>Электролитическое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rgbClr val="0070C0"/>
                </a:solidFill>
                <a:latin typeface="Corbel" charset="0"/>
              </a:rPr>
              <a:t>Механическое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rgbClr val="0070C0"/>
                </a:solidFill>
                <a:latin typeface="Corbel" charset="0"/>
              </a:rPr>
              <a:t>Биологическое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rgbClr val="0070C0"/>
                </a:solidFill>
                <a:latin typeface="Corbel" charset="0"/>
              </a:rPr>
              <a:t>Световое</a:t>
            </a:r>
          </a:p>
        </p:txBody>
      </p:sp>
    </p:spTree>
    <p:extLst>
      <p:ext uri="{BB962C8B-B14F-4D97-AF65-F5344CB8AC3E}">
        <p14:creationId xmlns:p14="http://schemas.microsoft.com/office/powerpoint/2010/main" val="293476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Колосова М.П\Desktop\обж\картинка1.gif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CFDFC"/>
              </a:clrFrom>
              <a:clrTo>
                <a:srgbClr val="FCFDFC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/>
          </a:blip>
          <a:srcRect t="24720"/>
          <a:stretch/>
        </p:blipFill>
        <p:spPr bwMode="auto">
          <a:xfrm>
            <a:off x="1763688" y="0"/>
            <a:ext cx="7272808" cy="67413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51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&quot;Первая помощь при поражении электрическим током с напряжением до 1000 В&quot;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7" y="548680"/>
            <a:ext cx="3354223" cy="3456384"/>
          </a:xfrm>
          <a:prstGeom prst="rect">
            <a:avLst/>
          </a:prstGeom>
          <a:noFill/>
        </p:spPr>
      </p:pic>
      <p:pic>
        <p:nvPicPr>
          <p:cNvPr id="4" name="Picture 6" descr="&quot;Первая помощь при поражении электрическим током с напряжением до 1000 В&quot;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ECF2"/>
              </a:clrFrom>
              <a:clrTo>
                <a:srgbClr val="F1ECF2">
                  <a:alpha val="0"/>
                </a:srgbClr>
              </a:clrTo>
            </a:clrChange>
          </a:blip>
          <a:srcRect l="4462" t="6195" r="8527" b="21527"/>
          <a:stretch>
            <a:fillRect/>
          </a:stretch>
        </p:blipFill>
        <p:spPr bwMode="auto">
          <a:xfrm>
            <a:off x="5436096" y="3440230"/>
            <a:ext cx="3375850" cy="30296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4299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... и первая помощь при электротравме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6F5FD"/>
              </a:clrFrom>
              <a:clrTo>
                <a:srgbClr val="F6F5FD">
                  <a:alpha val="0"/>
                </a:srgbClr>
              </a:clrTo>
            </a:clrChange>
          </a:blip>
          <a:srcRect l="2039" t="47902" r="2059" b="8832"/>
          <a:stretch/>
        </p:blipFill>
        <p:spPr>
          <a:xfrm>
            <a:off x="3779912" y="3645024"/>
            <a:ext cx="4834821" cy="2880320"/>
          </a:xfrm>
          <a:prstGeom prst="rect">
            <a:avLst/>
          </a:prstGeom>
        </p:spPr>
      </p:pic>
      <p:pic>
        <p:nvPicPr>
          <p:cNvPr id="3" name="Рисунок 2" descr="... и первая помощь при электротравме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1EDEE"/>
              </a:clrFrom>
              <a:clrTo>
                <a:srgbClr val="F1EDEE">
                  <a:alpha val="0"/>
                </a:srgbClr>
              </a:clrTo>
            </a:clrChange>
          </a:blip>
          <a:srcRect l="2278" t="3270" r="1819" b="50554"/>
          <a:stretch/>
        </p:blipFill>
        <p:spPr>
          <a:xfrm>
            <a:off x="1691680" y="332655"/>
            <a:ext cx="4643336" cy="29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33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Электротравмы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3768" y="1196752"/>
            <a:ext cx="5936551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26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Полезное действие тока.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Электрошок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Дефибрилляторы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Гальванизация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Интерференционная терапия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Лекарственный электрофорез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Электродиагностика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Электростимуляция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51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29614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Физиотерапия – лечение током низкого напряжения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11762" y="5157192"/>
            <a:ext cx="6059016" cy="129614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Физиотерапевтический аппарат для лечения током надтональной частоты "Ультратон-03-АМП" с 7-ю электродами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Галина\Pictures\pic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050552"/>
            <a:ext cx="3830826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2756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Галина\Pictures\security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205802"/>
            <a:ext cx="3240360" cy="3638462"/>
          </a:xfrm>
          <a:prstGeom prst="rect">
            <a:avLst/>
          </a:prstGeom>
          <a:noFill/>
        </p:spPr>
      </p:pic>
      <p:pic>
        <p:nvPicPr>
          <p:cNvPr id="3" name="Picture 2" descr="C:\Users\Галина\Pictures\images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6000" y="260648"/>
            <a:ext cx="3034418" cy="35283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9414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779912" y="1484784"/>
            <a:ext cx="2782135" cy="2088233"/>
          </a:xfrm>
          <a:prstGeom prst="rect">
            <a:avLst/>
          </a:prstGeom>
          <a:noFill/>
          <a:ln/>
        </p:spPr>
      </p:pic>
    </p:spTree>
    <p:extLst>
      <p:ext uri="{BB962C8B-B14F-4D97-AF65-F5344CB8AC3E}">
        <p14:creationId xmlns:p14="http://schemas.microsoft.com/office/powerpoint/2010/main" val="215746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 rotWithShape="1">
          <a:blip r:embed="rId2" cstate="print"/>
          <a:srcRect l="3905" t="5203" r="4330" b="6355"/>
          <a:stretch/>
        </p:blipFill>
        <p:spPr>
          <a:xfrm>
            <a:off x="935596" y="836712"/>
            <a:ext cx="3384376" cy="2448272"/>
          </a:xfrm>
          <a:prstGeom prst="rect">
            <a:avLst/>
          </a:prstGeom>
          <a:noFill/>
          <a:ln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 rotWithShape="1">
          <a:blip r:embed="rId3" cstate="print"/>
          <a:srcRect l="5357" t="4758" r="5357" b="9594"/>
          <a:stretch/>
        </p:blipFill>
        <p:spPr>
          <a:xfrm>
            <a:off x="4860032" y="620688"/>
            <a:ext cx="3600400" cy="2592288"/>
          </a:xfrm>
          <a:prstGeom prst="rect">
            <a:avLst/>
          </a:prstGeom>
          <a:noFill/>
          <a:ln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4" cstate="print"/>
          <a:srcRect l="5455" t="5112" r="3636" b="5430"/>
          <a:stretch/>
        </p:blipFill>
        <p:spPr>
          <a:xfrm>
            <a:off x="2627784" y="3933056"/>
            <a:ext cx="3600400" cy="2520280"/>
          </a:xfrm>
          <a:prstGeom prst="rect">
            <a:avLst/>
          </a:prstGeom>
          <a:noFill/>
          <a:ln/>
        </p:spPr>
      </p:pic>
    </p:spTree>
    <p:extLst>
      <p:ext uri="{BB962C8B-B14F-4D97-AF65-F5344CB8AC3E}">
        <p14:creationId xmlns:p14="http://schemas.microsoft.com/office/powerpoint/2010/main" val="379325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Admin\Desktop\2177837491ad8a5ff36c2b27e21e485f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A9A7A8"/>
              </a:clrFrom>
              <a:clrTo>
                <a:srgbClr val="A9A7A8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18457" y1="43369" x2="18457" y2="43369"/>
                        <a14:foregroundMark x1="29590" y1="23607" x2="29590" y2="23607"/>
                        <a14:foregroundMark x1="71289" y1="50796" x2="71289" y2="50796"/>
                        <a14:foregroundMark x1="54688" y1="65517" x2="54688" y2="65517"/>
                        <a14:backgroundMark x1="3711" y1="70159" x2="3711" y2="70159"/>
                        <a14:backgroundMark x1="3711" y1="70159" x2="3711" y2="70159"/>
                        <a14:backgroundMark x1="96094" y1="97480" x2="96094" y2="97480"/>
                        <a14:backgroundMark x1="94727" y1="29973" x2="94727" y2="29973"/>
                        <a14:backgroundMark x1="66992" y1="12069" x2="66992" y2="12069"/>
                        <a14:backgroundMark x1="55469" y1="24271" x2="55469" y2="24271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49066" y="1124744"/>
            <a:ext cx="2160330" cy="17538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 descr="C:\Users\Admin\Desktop\28db4131ea34d91501564c9695ab1366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0426" y="3694295"/>
            <a:ext cx="1886062" cy="153490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746428" y="1259103"/>
            <a:ext cx="10801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1,5 В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06290" y="5085184"/>
            <a:ext cx="1074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4,5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94000" y="6397984"/>
            <a:ext cx="15967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1150 </a:t>
            </a:r>
            <a:r>
              <a:rPr lang="ru-RU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кВ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248" y="3068960"/>
            <a:ext cx="5827753" cy="3496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6300192" y="2400627"/>
            <a:ext cx="11769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220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090" y="-153941"/>
            <a:ext cx="4702792" cy="2720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Закон Ома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463265"/>
            <a:ext cx="6336704" cy="5362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1969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Эксперимент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7977028"/>
              </p:ext>
            </p:extLst>
          </p:nvPr>
        </p:nvGraphicFramePr>
        <p:xfrm>
          <a:off x="1943100" y="2133600"/>
          <a:ext cx="6591300" cy="22250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318260">
                  <a:extLst>
                    <a:ext uri="{9D8B030D-6E8A-4147-A177-3AD203B41FA5}">
                      <a16:colId xmlns:a16="http://schemas.microsoft.com/office/drawing/2014/main" val="524181975"/>
                    </a:ext>
                  </a:extLst>
                </a:gridCol>
                <a:gridCol w="1318260">
                  <a:extLst>
                    <a:ext uri="{9D8B030D-6E8A-4147-A177-3AD203B41FA5}">
                      <a16:colId xmlns:a16="http://schemas.microsoft.com/office/drawing/2014/main" val="2389540210"/>
                    </a:ext>
                  </a:extLst>
                </a:gridCol>
                <a:gridCol w="1318260">
                  <a:extLst>
                    <a:ext uri="{9D8B030D-6E8A-4147-A177-3AD203B41FA5}">
                      <a16:colId xmlns:a16="http://schemas.microsoft.com/office/drawing/2014/main" val="2700335974"/>
                    </a:ext>
                  </a:extLst>
                </a:gridCol>
                <a:gridCol w="1318260">
                  <a:extLst>
                    <a:ext uri="{9D8B030D-6E8A-4147-A177-3AD203B41FA5}">
                      <a16:colId xmlns:a16="http://schemas.microsoft.com/office/drawing/2014/main" val="192625697"/>
                    </a:ext>
                  </a:extLst>
                </a:gridCol>
                <a:gridCol w="1318260">
                  <a:extLst>
                    <a:ext uri="{9D8B030D-6E8A-4147-A177-3AD203B41FA5}">
                      <a16:colId xmlns:a16="http://schemas.microsoft.com/office/drawing/2014/main" val="36502618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43000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42436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2013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5081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3337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07232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487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esktop\Зависимость сопротивления тела человека от приложенного напряжения.pn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04664"/>
            <a:ext cx="6840760" cy="583264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4464496" y="18864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Зависимость сопротивления тела человека от приложенного напряжения</a:t>
            </a:r>
          </a:p>
        </p:txBody>
      </p:sp>
    </p:spTree>
    <p:extLst>
      <p:ext uri="{BB962C8B-B14F-4D97-AF65-F5344CB8AC3E}">
        <p14:creationId xmlns:p14="http://schemas.microsoft.com/office/powerpoint/2010/main" val="154646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1268760"/>
            <a:ext cx="61744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расчетов сопротивление  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тела человека </a:t>
            </a:r>
            <a:r>
              <a:rPr lang="ru-RU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принимают стабильным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линейным, активным и равным 1000 Ом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28342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4967" y="332656"/>
            <a:ext cx="58302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</a:t>
            </a:r>
            <a:r>
              <a:rPr lang="ru-RU" sz="32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токи </a:t>
            </a:r>
            <a:r>
              <a:rPr lang="ru-RU" sz="3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считаются опасными</a:t>
            </a:r>
            <a:endParaRPr lang="ru-RU" sz="3200" dirty="0">
              <a:solidFill>
                <a:srgbClr val="002060"/>
              </a:solidFill>
            </a:endParaRPr>
          </a:p>
        </p:txBody>
      </p:sp>
      <p:graphicFrame>
        <p:nvGraphicFramePr>
          <p:cNvPr id="3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9142341"/>
              </p:ext>
            </p:extLst>
          </p:nvPr>
        </p:nvGraphicFramePr>
        <p:xfrm>
          <a:off x="1907704" y="1196753"/>
          <a:ext cx="6984776" cy="5322454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2279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68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91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Сила тока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Действие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91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0.6 -1.5 мА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легкое дрожание рук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91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5 -7 мА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судороги в руках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081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8 - 10 мА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судороги и сильные боли в пальцах и кистях рук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86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20 - 25 мА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паралич рук, затруднение дыхания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6086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50 - 80 мА 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паралич дыхания, при длительности более 3 с – паралич сердца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9063152"/>
                  </a:ext>
                </a:extLst>
              </a:tr>
              <a:tr h="148197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3000 мА и при длительности более 0.1 с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паралич дыхания и сердца, разрушение тканей тела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032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йствие электрического тока на человека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7980" y="908721"/>
            <a:ext cx="752602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1702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836712"/>
            <a:ext cx="7225911" cy="4806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12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201</TotalTime>
  <Words>157</Words>
  <Application>Microsoft Office PowerPoint</Application>
  <PresentationFormat>Экран (4:3)</PresentationFormat>
  <Paragraphs>41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Calibri</vt:lpstr>
      <vt:lpstr>Century Gothic</vt:lpstr>
      <vt:lpstr>Corbel</vt:lpstr>
      <vt:lpstr>Times New Roman</vt:lpstr>
      <vt:lpstr>Wingdings</vt:lpstr>
      <vt:lpstr>Wingdings 3</vt:lpstr>
      <vt:lpstr>Легкий дым</vt:lpstr>
      <vt:lpstr>Какое  напряжение опасно для человека?</vt:lpstr>
      <vt:lpstr>Презентация PowerPoint</vt:lpstr>
      <vt:lpstr>Закон Ома</vt:lpstr>
      <vt:lpstr>Эксперимент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Полезное действие тока.</vt:lpstr>
      <vt:lpstr>Физиотерапия – лечение током низкого напряжения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18</cp:revision>
  <dcterms:created xsi:type="dcterms:W3CDTF">2017-01-21T08:48:33Z</dcterms:created>
  <dcterms:modified xsi:type="dcterms:W3CDTF">2022-05-02T13:11:45Z</dcterms:modified>
</cp:coreProperties>
</file>