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306" r:id="rId3"/>
    <p:sldId id="283" r:id="rId4"/>
    <p:sldId id="268" r:id="rId5"/>
    <p:sldId id="267" r:id="rId6"/>
    <p:sldId id="272" r:id="rId7"/>
    <p:sldId id="277" r:id="rId8"/>
    <p:sldId id="289" r:id="rId9"/>
    <p:sldId id="263" r:id="rId10"/>
    <p:sldId id="291" r:id="rId11"/>
    <p:sldId id="292" r:id="rId12"/>
    <p:sldId id="295" r:id="rId13"/>
    <p:sldId id="269" r:id="rId14"/>
    <p:sldId id="275" r:id="rId15"/>
    <p:sldId id="305" r:id="rId16"/>
    <p:sldId id="262" r:id="rId17"/>
    <p:sldId id="296" r:id="rId18"/>
    <p:sldId id="302" r:id="rId19"/>
    <p:sldId id="300" r:id="rId20"/>
    <p:sldId id="298" r:id="rId21"/>
    <p:sldId id="301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248C"/>
    <a:srgbClr val="FF99FF"/>
    <a:srgbClr val="E63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406" autoAdjust="0"/>
    <p:restoredTop sz="91507" autoAdjust="0"/>
  </p:normalViewPr>
  <p:slideViewPr>
    <p:cSldViewPr snapToGrid="0" showGuides="1">
      <p:cViewPr varScale="1">
        <p:scale>
          <a:sx n="73" d="100"/>
          <a:sy n="73" d="100"/>
        </p:scale>
        <p:origin x="78" y="660"/>
      </p:cViewPr>
      <p:guideLst>
        <p:guide orient="horz" pos="5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0EEADA-F399-459A-AB4E-6262BDBB0D7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AC32BD-1B4C-470D-9770-D2AEE30171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633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C32BD-1B4C-470D-9770-D2AEE30171C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4924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C32BD-1B4C-470D-9770-D2AEE30171C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1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https://rg.ru/2017/03/23/gps-mozg.html</a:t>
            </a:r>
            <a:endParaRPr lang="ru-RU" dirty="0" smtClean="0"/>
          </a:p>
          <a:p>
            <a:r>
              <a:rPr lang="en-US" dirty="0" smtClean="0"/>
              <a:t>http://www.1gai.ru/autonews/522790-vozhdenie-c-navigatorom-gps-glonass-opasno-dlja-mozga.html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C32BD-1B4C-470D-9770-D2AEE30171C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7256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https://rg.ru/2017/03/23/gps-mozg.html</a:t>
            </a:r>
            <a:endParaRPr lang="ru-RU" dirty="0" smtClean="0"/>
          </a:p>
          <a:p>
            <a:r>
              <a:rPr lang="en-US" dirty="0" smtClean="0"/>
              <a:t>http://www.1gai.ru/autonews/522790-vozhdenie-c-navigatorom-gps-glonass-opasno-dlja-mozga.html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C32BD-1B4C-470D-9770-D2AEE30171C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013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https://vc.ru/books/54868-21-urok-dlya-21-veka-klyuchevye-idei-novoy-knigi-yuvalya-noya-harari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C32BD-1B4C-470D-9770-D2AEE30171C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0273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C32BD-1B4C-470D-9770-D2AEE30171C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97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854C8-DEC2-4429-B6A3-5596E31864F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3164F-33EF-4C7D-893C-B18C93F68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802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854C8-DEC2-4429-B6A3-5596E31864F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3164F-33EF-4C7D-893C-B18C93F68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935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854C8-DEC2-4429-B6A3-5596E31864F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3164F-33EF-4C7D-893C-B18C93F68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9480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all-clipart.net/uploads/posts/2015-05/1431105970_dvvnytyt1sdcepa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384" y="404664"/>
            <a:ext cx="11137237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40983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456000" y="369000"/>
            <a:ext cx="1128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" name="Picture 4" descr="http://cdn.xl.thumbs.canstockphoto.com/canstock8696699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450000" y="369000"/>
            <a:ext cx="2286000" cy="157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9230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456000" y="369000"/>
            <a:ext cx="1128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4" descr="http://cdn.xl.thumbs.canstockphoto.com/canstock8696699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450000" y="369000"/>
            <a:ext cx="2286000" cy="157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mg-fotki.yandex.ru/get/9805/37366204.57d/0_124e91_f25f26c0_L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000" y="4732874"/>
            <a:ext cx="2496277" cy="1756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03504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456000" y="369000"/>
            <a:ext cx="1128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1" name="Picture 2" descr="https://cdn.vectorstock.com/i/thumbs/39,21/curled-corners-vector-13392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22253" y="5038592"/>
            <a:ext cx="1835551" cy="145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371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456000" y="369000"/>
            <a:ext cx="1128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7" name="Picture 2" descr="https://cdn.vectorstock.com/i/thumbs/39,21/curled-corners-vector-13392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22253" y="5038592"/>
            <a:ext cx="1835551" cy="145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https://teslamotorsclub.com/tmc/data/avatars/l/48/48574.jpg?1465135584"/>
          <p:cNvSpPr>
            <a:spLocks noChangeAspect="1" noChangeArrowheads="1"/>
          </p:cNvSpPr>
          <p:nvPr userDrawn="1"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AutoShape 4" descr="https://teslamotorsclub.com/tmc/data/avatars/l/48/48574.jpg?1465135584"/>
          <p:cNvSpPr>
            <a:spLocks noChangeAspect="1" noChangeArrowheads="1"/>
          </p:cNvSpPr>
          <p:nvPr userDrawn="1"/>
        </p:nvSpPr>
        <p:spPr bwMode="auto">
          <a:xfrm>
            <a:off x="410633" y="7942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054" name="Picture 6" descr="https://teslamotorsclub.com/tmc/data/avatars/l/48/48574.jpg?1465135584"/>
          <p:cNvPicPr>
            <a:picLocks noChangeAspect="1" noChangeArrowheads="1"/>
          </p:cNvPicPr>
          <p:nvPr userDrawn="1"/>
        </p:nvPicPr>
        <p:blipFill>
          <a:blip r:embed="rId3" cstate="email">
            <a:clrChange>
              <a:clrFrom>
                <a:srgbClr val="FBFCEC"/>
              </a:clrFrom>
              <a:clrTo>
                <a:srgbClr val="FBFC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435" y="369000"/>
            <a:ext cx="2912236" cy="1310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08539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02.05.2022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0701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02.05.2022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3725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02.05.2022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39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854C8-DEC2-4429-B6A3-5596E31864F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3164F-33EF-4C7D-893C-B18C93F68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4755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02.05.2022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2189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02.05.2022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5283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/>
                </a:solidFill>
              </a:rPr>
              <a:pPr/>
              <a:t>5/2/2022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954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854C8-DEC2-4429-B6A3-5596E31864F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3164F-33EF-4C7D-893C-B18C93F68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975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854C8-DEC2-4429-B6A3-5596E31864F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3164F-33EF-4C7D-893C-B18C93F68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171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854C8-DEC2-4429-B6A3-5596E31864F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3164F-33EF-4C7D-893C-B18C93F68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974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854C8-DEC2-4429-B6A3-5596E31864F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3164F-33EF-4C7D-893C-B18C93F68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384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854C8-DEC2-4429-B6A3-5596E31864F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3164F-33EF-4C7D-893C-B18C93F68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02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854C8-DEC2-4429-B6A3-5596E31864F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3164F-33EF-4C7D-893C-B18C93F68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392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854C8-DEC2-4429-B6A3-5596E31864F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3164F-33EF-4C7D-893C-B18C93F68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433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854C8-DEC2-4429-B6A3-5596E31864F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3164F-33EF-4C7D-893C-B18C93F68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27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6000">
              <a:srgbClr val="639747"/>
            </a:gs>
            <a:gs pos="0">
              <a:srgbClr val="DDEBCF"/>
            </a:gs>
            <a:gs pos="92000">
              <a:srgbClr val="9CB86E"/>
            </a:gs>
            <a:gs pos="100000">
              <a:schemeClr val="accent3">
                <a:lumMod val="7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216000" y="189000"/>
            <a:ext cx="11760000" cy="6480000"/>
          </a:xfrm>
          <a:prstGeom prst="rect">
            <a:avLst/>
          </a:prstGeom>
          <a:noFill/>
          <a:ln w="7620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314152" y="264840"/>
            <a:ext cx="11563696" cy="6328320"/>
          </a:xfrm>
          <a:prstGeom prst="rect">
            <a:avLst/>
          </a:prstGeom>
          <a:noFill/>
          <a:ln w="762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408000" y="333000"/>
            <a:ext cx="11376000" cy="6192000"/>
          </a:xfrm>
          <a:prstGeom prst="rect">
            <a:avLst/>
          </a:prstGeom>
          <a:noFill/>
          <a:ln w="7620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921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gif"/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gif"/><Relationship Id="rId3" Type="http://schemas.openxmlformats.org/officeDocument/2006/relationships/image" Target="../media/image39.gif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gif"/><Relationship Id="rId5" Type="http://schemas.openxmlformats.org/officeDocument/2006/relationships/image" Target="../media/image41.jpeg"/><Relationship Id="rId10" Type="http://schemas.openxmlformats.org/officeDocument/2006/relationships/image" Target="../media/image46.jpeg"/><Relationship Id="rId4" Type="http://schemas.openxmlformats.org/officeDocument/2006/relationships/image" Target="../media/image40.gif"/><Relationship Id="rId9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examer.ru/" TargetMode="Externa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socratify.net/quotes/alisa-v-zazerkale-liuis-kerroll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731" y="131779"/>
            <a:ext cx="10506560" cy="6656309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7236738" y="131779"/>
            <a:ext cx="4442234" cy="673157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класс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738264" y="761679"/>
            <a:ext cx="2643613" cy="2298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еографических ассоциации.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Простые способы запоминая.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905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300" y="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Franklin Gothic Demi" panose="020B0703020102020204" pitchFamily="34" charset="0"/>
              </a:rPr>
              <a:t>Три принципа мнемотехники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436" y="1253331"/>
            <a:ext cx="5207000" cy="435133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Использование ассоциаций</a:t>
            </a:r>
          </a:p>
          <a:p>
            <a:pPr marL="514350" indent="-514350">
              <a:buAutoNum type="arabicPeriod"/>
            </a:pPr>
            <a:r>
              <a:rPr lang="ru-RU" dirty="0" smtClean="0"/>
              <a:t>Кодирование информации образами</a:t>
            </a:r>
          </a:p>
          <a:p>
            <a:pPr marL="0" indent="0">
              <a:buNone/>
            </a:pPr>
            <a:r>
              <a:rPr lang="ru-RU" dirty="0" smtClean="0"/>
              <a:t>3. Эмоциональное отношение</a:t>
            </a:r>
            <a:endParaRPr lang="ru-RU" dirty="0"/>
          </a:p>
        </p:txBody>
      </p:sp>
      <p:pic>
        <p:nvPicPr>
          <p:cNvPr id="5" name="Picture 4" descr="Картинки по запросу &quot;мнемоника и биология&quot;&quot;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 bwMode="auto">
          <a:xfrm>
            <a:off x="8517168" y="1325563"/>
            <a:ext cx="3553505" cy="5059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&quot;мнемоника и биология&quot;&quot;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436" y="3262693"/>
            <a:ext cx="4773158" cy="324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Картинки по запросу &quot;мнемоника и биология&quot;&quot;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56981" y="1300627"/>
            <a:ext cx="2960187" cy="543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458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300" y="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Franklin Gothic Demi" panose="020B0703020102020204" pitchFamily="34" charset="0"/>
              </a:rPr>
              <a:t>Три приёма мнемотехники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2128" y="1325563"/>
            <a:ext cx="6295571" cy="435133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Нахождение ярких необычных ассоциаций , которые соединяются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с запоминаемой информацией.</a:t>
            </a:r>
          </a:p>
          <a:p>
            <a:pPr marL="514350" indent="-514350">
              <a:buAutoNum type="arabicPeriod"/>
            </a:pPr>
            <a:r>
              <a:rPr lang="ru-RU" dirty="0" smtClean="0"/>
              <a:t>Образование смысловых фраз из начальных букв запоминаемой информации</a:t>
            </a:r>
          </a:p>
          <a:p>
            <a:pPr marL="0" indent="0">
              <a:buNone/>
            </a:pPr>
            <a:r>
              <a:rPr lang="ru-RU" dirty="0" smtClean="0"/>
              <a:t>3.   </a:t>
            </a:r>
            <a:r>
              <a:rPr lang="ru-RU" dirty="0" err="1" smtClean="0"/>
              <a:t>Рифмизация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3244" y="3496282"/>
            <a:ext cx="4861711" cy="336171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302819" y="5949569"/>
            <a:ext cx="1624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Синоптик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10308854" y="2552750"/>
            <a:ext cx="1883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2819" y="90275"/>
            <a:ext cx="1861996" cy="236249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5193" y="3345224"/>
            <a:ext cx="2667754" cy="250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84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5600956" y="2432820"/>
            <a:ext cx="2448426" cy="1212680"/>
          </a:xfrm>
          <a:prstGeom prst="ellipse">
            <a:avLst/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008" name="Овальная выноска 43007"/>
          <p:cNvSpPr/>
          <p:nvPr/>
        </p:nvSpPr>
        <p:spPr>
          <a:xfrm>
            <a:off x="6960004" y="1340282"/>
            <a:ext cx="3608387" cy="858045"/>
          </a:xfrm>
          <a:prstGeom prst="wedgeEllipseCallout">
            <a:avLst>
              <a:gd name="adj1" fmla="val -31771"/>
              <a:gd name="adj2" fmla="val 109137"/>
            </a:avLst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2684" y="1297559"/>
            <a:ext cx="473409" cy="3486150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695057" y="2687535"/>
            <a:ext cx="2324100" cy="665163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FF8D3E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9pPr>
            <a:extLst/>
          </a:lstStyle>
          <a:p>
            <a:pPr algn="ctr">
              <a:defRPr/>
            </a:pPr>
            <a:r>
              <a:rPr lang="ru-RU" sz="5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погода</a:t>
            </a:r>
            <a:endParaRPr lang="ru-RU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 rot="16200000">
            <a:off x="-1502888" y="2816996"/>
            <a:ext cx="3671888" cy="404813"/>
          </a:xfrm>
          <a:prstGeom prst="rect">
            <a:avLst/>
          </a:prstGeom>
        </p:spPr>
        <p:txBody>
          <a:bodyPr vert="vert"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FF8D3E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9pPr>
            <a:extLst/>
          </a:lstStyle>
          <a:p>
            <a:pPr>
              <a:defRPr/>
            </a:pPr>
            <a:r>
              <a:rPr lang="ru-RU" sz="2000" dirty="0" smtClean="0">
                <a:solidFill>
                  <a:srgbClr val="FFFF00"/>
                </a:solidFill>
              </a:rPr>
              <a:t>Т</a:t>
            </a:r>
          </a:p>
          <a:p>
            <a:pPr>
              <a:defRPr/>
            </a:pPr>
            <a:r>
              <a:rPr lang="ru-RU" sz="2000" dirty="0" smtClean="0">
                <a:solidFill>
                  <a:srgbClr val="FFFF00"/>
                </a:solidFill>
              </a:rPr>
              <a:t>Е</a:t>
            </a:r>
          </a:p>
          <a:p>
            <a:pPr>
              <a:defRPr/>
            </a:pPr>
            <a:r>
              <a:rPr lang="ru-RU" sz="2000" dirty="0" smtClean="0">
                <a:solidFill>
                  <a:srgbClr val="FFFF00"/>
                </a:solidFill>
              </a:rPr>
              <a:t>Р</a:t>
            </a:r>
          </a:p>
          <a:p>
            <a:pPr>
              <a:defRPr/>
            </a:pPr>
            <a:r>
              <a:rPr lang="ru-RU" sz="2000" dirty="0" smtClean="0">
                <a:solidFill>
                  <a:srgbClr val="FFFF00"/>
                </a:solidFill>
              </a:rPr>
              <a:t>Р</a:t>
            </a:r>
          </a:p>
          <a:p>
            <a:pPr>
              <a:defRPr/>
            </a:pPr>
            <a:r>
              <a:rPr lang="ru-RU" sz="2000" dirty="0" smtClean="0">
                <a:solidFill>
                  <a:srgbClr val="FFFF00"/>
                </a:solidFill>
              </a:rPr>
              <a:t>И</a:t>
            </a:r>
          </a:p>
          <a:p>
            <a:pPr>
              <a:defRPr/>
            </a:pPr>
            <a:r>
              <a:rPr lang="ru-RU" sz="2000" dirty="0" smtClean="0">
                <a:solidFill>
                  <a:srgbClr val="FFFF00"/>
                </a:solidFill>
              </a:rPr>
              <a:t>Т</a:t>
            </a:r>
          </a:p>
          <a:p>
            <a:pPr>
              <a:defRPr/>
            </a:pPr>
            <a:r>
              <a:rPr lang="ru-RU" sz="2000" dirty="0" smtClean="0">
                <a:solidFill>
                  <a:srgbClr val="FFFF00"/>
                </a:solidFill>
              </a:rPr>
              <a:t>О</a:t>
            </a:r>
          </a:p>
          <a:p>
            <a:pPr>
              <a:defRPr/>
            </a:pPr>
            <a:r>
              <a:rPr lang="ru-RU" sz="2000" dirty="0" smtClean="0">
                <a:solidFill>
                  <a:srgbClr val="FFFF00"/>
                </a:solidFill>
              </a:rPr>
              <a:t>Р</a:t>
            </a:r>
          </a:p>
          <a:p>
            <a:pPr>
              <a:defRPr/>
            </a:pPr>
            <a:r>
              <a:rPr lang="ru-RU" sz="2000" dirty="0" smtClean="0">
                <a:solidFill>
                  <a:srgbClr val="FFFF00"/>
                </a:solidFill>
              </a:rPr>
              <a:t>И</a:t>
            </a:r>
          </a:p>
          <a:p>
            <a:pPr>
              <a:defRPr/>
            </a:pPr>
            <a:r>
              <a:rPr lang="ru-RU" sz="2000" dirty="0" smtClean="0">
                <a:solidFill>
                  <a:srgbClr val="FFFF00"/>
                </a:solidFill>
              </a:rPr>
              <a:t>И</a:t>
            </a:r>
          </a:p>
          <a:p>
            <a:pPr>
              <a:defRPr/>
            </a:pP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426271" y="1466201"/>
            <a:ext cx="2878137" cy="48893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FF8D3E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9pPr>
            <a:extLst/>
          </a:lstStyle>
          <a:p>
            <a:pPr algn="ctr"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погоды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Овальная выноска 44"/>
          <p:cNvSpPr/>
          <p:nvPr/>
        </p:nvSpPr>
        <p:spPr>
          <a:xfrm rot="10800000">
            <a:off x="6941181" y="3695461"/>
            <a:ext cx="3608387" cy="814448"/>
          </a:xfrm>
          <a:prstGeom prst="wedgeEllipseCallout">
            <a:avLst>
              <a:gd name="adj1" fmla="val 28113"/>
              <a:gd name="adj2" fmla="val 104692"/>
            </a:avLst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" name="Заголовок 1"/>
          <p:cNvSpPr txBox="1">
            <a:spLocks/>
          </p:cNvSpPr>
          <p:nvPr/>
        </p:nvSpPr>
        <p:spPr>
          <a:xfrm>
            <a:off x="7529078" y="3884081"/>
            <a:ext cx="2659062" cy="380473"/>
          </a:xfrm>
          <a:prstGeom prst="rect">
            <a:avLst/>
          </a:prstGeom>
        </p:spPr>
        <p:txBody>
          <a:bodyPr anchor="b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FF8D3E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9pPr>
            <a:extLst/>
          </a:lstStyle>
          <a:p>
            <a:pPr algn="ctr"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Явления погоды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013" name="Стрелка вверх 43012"/>
          <p:cNvSpPr/>
          <p:nvPr/>
        </p:nvSpPr>
        <p:spPr>
          <a:xfrm rot="20243095">
            <a:off x="7160723" y="714063"/>
            <a:ext cx="266698" cy="671636"/>
          </a:xfrm>
          <a:prstGeom prst="up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0" name="Заголовок 1"/>
          <p:cNvSpPr txBox="1">
            <a:spLocks/>
          </p:cNvSpPr>
          <p:nvPr/>
        </p:nvSpPr>
        <p:spPr>
          <a:xfrm rot="16200000">
            <a:off x="6699843" y="810297"/>
            <a:ext cx="954087" cy="255992"/>
          </a:xfrm>
          <a:prstGeom prst="rect">
            <a:avLst/>
          </a:prstGeom>
        </p:spPr>
        <p:txBody>
          <a:bodyPr vert="vert" anchor="ctr" anchorCtr="0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FF8D3E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9pPr>
            <a:extLst/>
          </a:lstStyle>
          <a:p>
            <a:pPr>
              <a:defRPr/>
            </a:pPr>
            <a:endParaRPr lang="ru-RU" sz="3200" dirty="0" smtClean="0">
              <a:solidFill>
                <a:schemeClr val="bg1"/>
              </a:solidFill>
            </a:endParaRPr>
          </a:p>
        </p:txBody>
      </p:sp>
      <p:sp>
        <p:nvSpPr>
          <p:cNvPr id="53" name="Стрелка вверх 52"/>
          <p:cNvSpPr/>
          <p:nvPr/>
        </p:nvSpPr>
        <p:spPr>
          <a:xfrm>
            <a:off x="8576097" y="531163"/>
            <a:ext cx="287707" cy="680758"/>
          </a:xfrm>
          <a:prstGeom prst="up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Стрелка вверх 55"/>
          <p:cNvSpPr/>
          <p:nvPr/>
        </p:nvSpPr>
        <p:spPr>
          <a:xfrm rot="630670">
            <a:off x="10277308" y="682244"/>
            <a:ext cx="278974" cy="687588"/>
          </a:xfrm>
          <a:prstGeom prst="up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4" name="Заголовок 1"/>
          <p:cNvSpPr txBox="1">
            <a:spLocks/>
          </p:cNvSpPr>
          <p:nvPr/>
        </p:nvSpPr>
        <p:spPr>
          <a:xfrm rot="5400000">
            <a:off x="9188876" y="4683844"/>
            <a:ext cx="1055208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FF8D3E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9pPr>
            <a:extLst/>
          </a:lstStyle>
          <a:p>
            <a:pPr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65" name="Овал 64"/>
          <p:cNvSpPr/>
          <p:nvPr/>
        </p:nvSpPr>
        <p:spPr>
          <a:xfrm>
            <a:off x="9360534" y="5480867"/>
            <a:ext cx="1230313" cy="34171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6" name="Заголовок 1"/>
          <p:cNvSpPr txBox="1">
            <a:spLocks/>
          </p:cNvSpPr>
          <p:nvPr/>
        </p:nvSpPr>
        <p:spPr>
          <a:xfrm>
            <a:off x="9609762" y="5490724"/>
            <a:ext cx="857189" cy="321996"/>
          </a:xfrm>
          <a:prstGeom prst="rect">
            <a:avLst/>
          </a:prstGeom>
        </p:spPr>
        <p:txBody>
          <a:bodyPr anchor="b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FF8D3E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9pPr>
            <a:extLst/>
          </a:lstStyle>
          <a:p>
            <a:pPr>
              <a:defRPr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Овал 66"/>
          <p:cNvSpPr/>
          <p:nvPr/>
        </p:nvSpPr>
        <p:spPr>
          <a:xfrm>
            <a:off x="7917712" y="5572367"/>
            <a:ext cx="1407080" cy="41667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8" name="Заголовок 1"/>
          <p:cNvSpPr txBox="1">
            <a:spLocks/>
          </p:cNvSpPr>
          <p:nvPr/>
        </p:nvSpPr>
        <p:spPr>
          <a:xfrm>
            <a:off x="7915991" y="5668963"/>
            <a:ext cx="1418032" cy="253058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FF8D3E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9pPr>
            <a:extLst/>
          </a:lstStyle>
          <a:p>
            <a:pPr>
              <a:defRPr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Овал 68"/>
          <p:cNvSpPr/>
          <p:nvPr/>
        </p:nvSpPr>
        <p:spPr>
          <a:xfrm>
            <a:off x="6189078" y="5404871"/>
            <a:ext cx="1620984" cy="66368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0" name="Заголовок 1"/>
          <p:cNvSpPr txBox="1">
            <a:spLocks/>
          </p:cNvSpPr>
          <p:nvPr/>
        </p:nvSpPr>
        <p:spPr>
          <a:xfrm>
            <a:off x="6115904" y="5404871"/>
            <a:ext cx="1815834" cy="67578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FF8D3E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9pPr>
            <a:extLst/>
          </a:lstStyle>
          <a:p>
            <a:pPr algn="ctr">
              <a:defRPr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Атмосферные осадки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021" name="Круглая лента лицом вниз 43020"/>
          <p:cNvSpPr/>
          <p:nvPr/>
        </p:nvSpPr>
        <p:spPr>
          <a:xfrm>
            <a:off x="2243817" y="6228241"/>
            <a:ext cx="8780463" cy="530225"/>
          </a:xfrm>
          <a:prstGeom prst="ellipseRibbon">
            <a:avLst/>
          </a:prstGeom>
          <a:solidFill>
            <a:schemeClr val="accent1">
              <a:lumMod val="5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3" name="Заголовок 1"/>
          <p:cNvSpPr txBox="1">
            <a:spLocks/>
          </p:cNvSpPr>
          <p:nvPr/>
        </p:nvSpPr>
        <p:spPr>
          <a:xfrm>
            <a:off x="4440252" y="6972959"/>
            <a:ext cx="4387592" cy="167576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FF8D3E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9pPr>
            <a:extLst/>
          </a:lstStyle>
          <a:p>
            <a:pPr algn="ctr"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КЛИМАТ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301787" y="5691189"/>
            <a:ext cx="1624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Синоптик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0323780" y="2274071"/>
            <a:ext cx="1883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711969" y="226166"/>
            <a:ext cx="2087165" cy="446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787723" y="41079"/>
            <a:ext cx="1667058" cy="5137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давление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9458003" y="202846"/>
            <a:ext cx="1746985" cy="4793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влажность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4616" y="704278"/>
            <a:ext cx="1175436" cy="173065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0155" y="3892947"/>
            <a:ext cx="2228251" cy="1616867"/>
          </a:xfrm>
          <a:prstGeom prst="rect">
            <a:avLst/>
          </a:prstGeom>
        </p:spPr>
      </p:pic>
      <p:pic>
        <p:nvPicPr>
          <p:cNvPr id="71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212" y="52646"/>
            <a:ext cx="1711232" cy="2178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212" y="2398966"/>
            <a:ext cx="1692581" cy="2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Рисунок 7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115" y="4763005"/>
            <a:ext cx="1688329" cy="2052102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>
          <a:xfrm>
            <a:off x="527842" y="104114"/>
            <a:ext cx="17159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снегами и льдами Арктики воздух холодный, сухой, прозрачный.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02642" y="3036995"/>
            <a:ext cx="17112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раскаленными пустынями летом – сухой, горячий, запыленный</a:t>
            </a:r>
            <a:endParaRPr lang="ru-RU" sz="1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73093" y="5060550"/>
            <a:ext cx="18808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 теплыми водами Атлантического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океана воздух теплый, влажный.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Овал 77"/>
          <p:cNvSpPr/>
          <p:nvPr/>
        </p:nvSpPr>
        <p:spPr>
          <a:xfrm rot="16200000">
            <a:off x="622072" y="2838527"/>
            <a:ext cx="4118948" cy="718565"/>
          </a:xfrm>
          <a:prstGeom prst="ellipse">
            <a:avLst/>
          </a:prstGeom>
          <a:solidFill>
            <a:schemeClr val="accent1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>
              <a:defRPr/>
            </a:pPr>
            <a:r>
              <a:rPr lang="ru-RU" dirty="0" smtClean="0"/>
              <a:t>В </a:t>
            </a:r>
          </a:p>
          <a:p>
            <a:pPr algn="ctr">
              <a:defRPr/>
            </a:pPr>
            <a:r>
              <a:rPr lang="ru-RU" dirty="0" smtClean="0"/>
              <a:t>О</a:t>
            </a:r>
          </a:p>
          <a:p>
            <a:pPr algn="ctr">
              <a:defRPr/>
            </a:pPr>
            <a:r>
              <a:rPr lang="ru-RU" dirty="0" smtClean="0"/>
              <a:t>З</a:t>
            </a:r>
          </a:p>
          <a:p>
            <a:pPr algn="ctr">
              <a:defRPr/>
            </a:pPr>
            <a:r>
              <a:rPr lang="ru-RU" dirty="0" smtClean="0"/>
              <a:t>Д</a:t>
            </a:r>
          </a:p>
          <a:p>
            <a:pPr algn="ctr">
              <a:defRPr/>
            </a:pPr>
            <a:r>
              <a:rPr lang="ru-RU" dirty="0" smtClean="0"/>
              <a:t>У</a:t>
            </a:r>
          </a:p>
          <a:p>
            <a:pPr algn="ctr">
              <a:defRPr/>
            </a:pPr>
            <a:r>
              <a:rPr lang="ru-RU" dirty="0" smtClean="0"/>
              <a:t>Ш</a:t>
            </a:r>
          </a:p>
          <a:p>
            <a:pPr algn="ctr">
              <a:defRPr/>
            </a:pPr>
            <a:r>
              <a:rPr lang="ru-RU" dirty="0" smtClean="0"/>
              <a:t>Н</a:t>
            </a:r>
          </a:p>
          <a:p>
            <a:pPr algn="ctr">
              <a:defRPr/>
            </a:pPr>
            <a:r>
              <a:rPr lang="ru-RU" dirty="0" smtClean="0"/>
              <a:t>Ы</a:t>
            </a:r>
          </a:p>
          <a:p>
            <a:pPr algn="ctr">
              <a:defRPr/>
            </a:pPr>
            <a:r>
              <a:rPr lang="ru-RU" dirty="0"/>
              <a:t>Е</a:t>
            </a:r>
          </a:p>
        </p:txBody>
      </p:sp>
      <p:sp>
        <p:nvSpPr>
          <p:cNvPr id="79" name="Овал 78"/>
          <p:cNvSpPr/>
          <p:nvPr/>
        </p:nvSpPr>
        <p:spPr>
          <a:xfrm rot="16200000">
            <a:off x="2199264" y="2876109"/>
            <a:ext cx="1836128" cy="428107"/>
          </a:xfrm>
          <a:prstGeom prst="ellipse">
            <a:avLst/>
          </a:prstGeom>
          <a:solidFill>
            <a:schemeClr val="accent1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>
              <a:defRPr/>
            </a:pPr>
            <a:r>
              <a:rPr lang="ru-RU" dirty="0" smtClean="0"/>
              <a:t>М</a:t>
            </a:r>
          </a:p>
          <a:p>
            <a:pPr algn="ctr">
              <a:defRPr/>
            </a:pPr>
            <a:r>
              <a:rPr lang="ru-RU" dirty="0" smtClean="0"/>
              <a:t>А</a:t>
            </a:r>
          </a:p>
          <a:p>
            <a:pPr algn="ctr">
              <a:defRPr/>
            </a:pPr>
            <a:r>
              <a:rPr lang="ru-RU" dirty="0" smtClean="0"/>
              <a:t>С</a:t>
            </a:r>
          </a:p>
          <a:p>
            <a:pPr algn="ctr">
              <a:defRPr/>
            </a:pPr>
            <a:r>
              <a:rPr lang="ru-RU" dirty="0" smtClean="0"/>
              <a:t>С</a:t>
            </a:r>
          </a:p>
          <a:p>
            <a:pPr algn="ctr">
              <a:defRPr/>
            </a:pPr>
            <a:r>
              <a:rPr lang="ru-RU" dirty="0"/>
              <a:t>Ы</a:t>
            </a:r>
          </a:p>
        </p:txBody>
      </p:sp>
      <p:sp>
        <p:nvSpPr>
          <p:cNvPr id="25" name="Стрелка вправо 24"/>
          <p:cNvSpPr/>
          <p:nvPr/>
        </p:nvSpPr>
        <p:spPr>
          <a:xfrm rot="1554608">
            <a:off x="2925744" y="1024404"/>
            <a:ext cx="2778884" cy="826733"/>
          </a:xfrm>
          <a:prstGeom prst="rightArrow">
            <a:avLst>
              <a:gd name="adj1" fmla="val 59312"/>
              <a:gd name="adj2" fmla="val 5817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0" name="Стрелка вправо 79"/>
          <p:cNvSpPr/>
          <p:nvPr/>
        </p:nvSpPr>
        <p:spPr>
          <a:xfrm rot="20092663">
            <a:off x="2958220" y="4330834"/>
            <a:ext cx="2799742" cy="923406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Теплый и влажный воздух</a:t>
            </a:r>
            <a:endParaRPr lang="ru-RU" dirty="0"/>
          </a:p>
        </p:txBody>
      </p:sp>
      <p:sp>
        <p:nvSpPr>
          <p:cNvPr id="81" name="Стрелка вправо 80"/>
          <p:cNvSpPr/>
          <p:nvPr/>
        </p:nvSpPr>
        <p:spPr>
          <a:xfrm>
            <a:off x="3441010" y="2475188"/>
            <a:ext cx="2130549" cy="1052465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Сухой, горячий, запыленный</a:t>
            </a:r>
            <a:endParaRPr lang="ru-RU" dirty="0"/>
          </a:p>
        </p:txBody>
      </p:sp>
      <p:sp>
        <p:nvSpPr>
          <p:cNvPr id="83" name="Прямоугольник 82"/>
          <p:cNvSpPr/>
          <p:nvPr/>
        </p:nvSpPr>
        <p:spPr>
          <a:xfrm rot="1631453">
            <a:off x="3041987" y="1017950"/>
            <a:ext cx="22284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Сухой, холодный и прозрачный </a:t>
            </a:r>
          </a:p>
        </p:txBody>
      </p:sp>
      <p:sp>
        <p:nvSpPr>
          <p:cNvPr id="26" name="Пятиугольник 25"/>
          <p:cNvSpPr/>
          <p:nvPr/>
        </p:nvSpPr>
        <p:spPr>
          <a:xfrm rot="4767769">
            <a:off x="2171312" y="308761"/>
            <a:ext cx="1046684" cy="484632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</p:txBody>
      </p:sp>
      <p:sp>
        <p:nvSpPr>
          <p:cNvPr id="84" name="Пятиугольник 83"/>
          <p:cNvSpPr/>
          <p:nvPr/>
        </p:nvSpPr>
        <p:spPr>
          <a:xfrm rot="17993608">
            <a:off x="2156100" y="5466200"/>
            <a:ext cx="978408" cy="484632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е т е р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Стрелка вверх 84"/>
          <p:cNvSpPr/>
          <p:nvPr/>
        </p:nvSpPr>
        <p:spPr>
          <a:xfrm rot="12271949">
            <a:off x="7103373" y="4530328"/>
            <a:ext cx="266698" cy="774268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6" name="Стрелка вверх 85"/>
          <p:cNvSpPr/>
          <p:nvPr/>
        </p:nvSpPr>
        <p:spPr>
          <a:xfrm rot="10800000">
            <a:off x="8578197" y="4657496"/>
            <a:ext cx="249647" cy="785241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7" name="Стрелка вверх 86"/>
          <p:cNvSpPr/>
          <p:nvPr/>
        </p:nvSpPr>
        <p:spPr>
          <a:xfrm rot="9751184">
            <a:off x="9688327" y="4594048"/>
            <a:ext cx="266698" cy="818864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8" name="Picture 12" descr="s2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764197" y="2286474"/>
            <a:ext cx="1436143" cy="13680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5000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ая прямоугольная выноска 23"/>
          <p:cNvSpPr/>
          <p:nvPr/>
        </p:nvSpPr>
        <p:spPr>
          <a:xfrm rot="10800000">
            <a:off x="5486591" y="4654139"/>
            <a:ext cx="1082477" cy="612648"/>
          </a:xfrm>
          <a:prstGeom prst="wedgeRoundRectCallout">
            <a:avLst>
              <a:gd name="adj1" fmla="val 7316"/>
              <a:gd name="adj2" fmla="val 141791"/>
              <a:gd name="adj3" fmla="val 16667"/>
            </a:avLst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25" name="Скругленная прямоугольная выноска 24"/>
          <p:cNvSpPr/>
          <p:nvPr/>
        </p:nvSpPr>
        <p:spPr>
          <a:xfrm rot="10800000">
            <a:off x="4088491" y="4641382"/>
            <a:ext cx="1279961" cy="612648"/>
          </a:xfrm>
          <a:prstGeom prst="wedgeRoundRectCallout">
            <a:avLst>
              <a:gd name="adj1" fmla="val 6914"/>
              <a:gd name="adj2" fmla="val 146455"/>
              <a:gd name="adj3" fmla="val 16667"/>
            </a:avLst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ая прямоугольная выноска 25"/>
          <p:cNvSpPr/>
          <p:nvPr/>
        </p:nvSpPr>
        <p:spPr>
          <a:xfrm rot="10800000">
            <a:off x="6648123" y="4636655"/>
            <a:ext cx="870276" cy="622102"/>
          </a:xfrm>
          <a:prstGeom prst="wedgeRoundRectCallout">
            <a:avLst>
              <a:gd name="adj1" fmla="val 41906"/>
              <a:gd name="adj2" fmla="val 137127"/>
              <a:gd name="adj3" fmla="val 16667"/>
            </a:avLst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71127" y="4783111"/>
            <a:ext cx="1847272" cy="387389"/>
          </a:xfrm>
        </p:spPr>
        <p:txBody>
          <a:bodyPr>
            <a:normAutofit/>
          </a:bodyPr>
          <a:lstStyle/>
          <a:p>
            <a:pPr marL="914400" lvl="2" indent="0">
              <a:buNone/>
            </a:pPr>
            <a:r>
              <a:rPr lang="ru-RU" sz="1800" b="1" dirty="0" smtClean="0">
                <a:solidFill>
                  <a:schemeClr val="bg1"/>
                </a:solidFill>
              </a:rPr>
              <a:t>Осадки</a:t>
            </a:r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22" name="Скругленная прямоугольная выноска 21"/>
          <p:cNvSpPr/>
          <p:nvPr/>
        </p:nvSpPr>
        <p:spPr>
          <a:xfrm>
            <a:off x="3672481" y="796705"/>
            <a:ext cx="1202816" cy="501991"/>
          </a:xfrm>
          <a:prstGeom prst="wedgeRoundRectCallout">
            <a:avLst>
              <a:gd name="adj1" fmla="val -2083"/>
              <a:gd name="adj2" fmla="val 118470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Влажность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6227468" y="796704"/>
            <a:ext cx="1528654" cy="527119"/>
          </a:xfrm>
          <a:prstGeom prst="wedgeRoundRectCallout">
            <a:avLst>
              <a:gd name="adj1" fmla="val 2604"/>
              <a:gd name="adj2" fmla="val 116137"/>
              <a:gd name="adj3" fmla="val 16667"/>
            </a:avLst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Объект 3"/>
          <p:cNvSpPr txBox="1">
            <a:spLocks/>
          </p:cNvSpPr>
          <p:nvPr/>
        </p:nvSpPr>
        <p:spPr>
          <a:xfrm>
            <a:off x="3095706" y="4750627"/>
            <a:ext cx="2298616" cy="33797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2" indent="0">
              <a:buNone/>
            </a:pPr>
            <a:r>
              <a:rPr lang="ru-RU" sz="1800" b="1" dirty="0" smtClean="0">
                <a:solidFill>
                  <a:schemeClr val="bg1"/>
                </a:solidFill>
              </a:rPr>
              <a:t>Облачность</a:t>
            </a:r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32" name="Объект 3"/>
          <p:cNvSpPr txBox="1">
            <a:spLocks/>
          </p:cNvSpPr>
          <p:nvPr/>
        </p:nvSpPr>
        <p:spPr>
          <a:xfrm>
            <a:off x="4741246" y="4757066"/>
            <a:ext cx="1719692" cy="38738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2" indent="0">
              <a:buNone/>
            </a:pPr>
            <a:r>
              <a:rPr lang="ru-RU" sz="1800" b="1" dirty="0" smtClean="0">
                <a:solidFill>
                  <a:schemeClr val="bg1"/>
                </a:solidFill>
              </a:rPr>
              <a:t>Ветер</a:t>
            </a:r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307847" y="823995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74%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 flipH="1">
            <a:off x="9402314" y="2723592"/>
            <a:ext cx="2122747" cy="321786"/>
          </a:xfrm>
          <a:prstGeom prst="roundRect">
            <a:avLst>
              <a:gd name="adj" fmla="val 31959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Bookman Old Style" pitchFamily="18" charset="0"/>
              </a:rPr>
              <a:t>За сто лет ?</a:t>
            </a:r>
            <a:endParaRPr lang="ru-RU" sz="16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575861" y="892791"/>
            <a:ext cx="848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+ 32°С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20349" y="3352185"/>
            <a:ext cx="368142" cy="546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5670" y="2096955"/>
            <a:ext cx="1770914" cy="1527995"/>
          </a:xfrm>
          <a:prstGeom prst="rect">
            <a:avLst/>
          </a:prstGeom>
        </p:spPr>
      </p:pic>
      <p:sp>
        <p:nvSpPr>
          <p:cNvPr id="49" name="Прямоугольник 48"/>
          <p:cNvSpPr/>
          <p:nvPr/>
        </p:nvSpPr>
        <p:spPr>
          <a:xfrm>
            <a:off x="4411664" y="1704736"/>
            <a:ext cx="2514238" cy="632112"/>
          </a:xfrm>
          <a:prstGeom prst="rect">
            <a:avLst/>
          </a:prstGeom>
          <a:solidFill>
            <a:schemeClr val="accent3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Явления погоды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411663" y="3489899"/>
            <a:ext cx="2580132" cy="652982"/>
          </a:xfrm>
          <a:prstGeom prst="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Элементы погоды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7597453" y="4841097"/>
            <a:ext cx="978408" cy="1436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4565" y="4439742"/>
            <a:ext cx="1905000" cy="1419225"/>
          </a:xfrm>
          <a:prstGeom prst="rect">
            <a:avLst/>
          </a:prstGeom>
        </p:spPr>
      </p:pic>
      <p:sp>
        <p:nvSpPr>
          <p:cNvPr id="28" name="Блок-схема: узел 27"/>
          <p:cNvSpPr/>
          <p:nvPr/>
        </p:nvSpPr>
        <p:spPr>
          <a:xfrm>
            <a:off x="10405906" y="4858291"/>
            <a:ext cx="120073" cy="126418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лок-схема: узел 55"/>
          <p:cNvSpPr/>
          <p:nvPr/>
        </p:nvSpPr>
        <p:spPr>
          <a:xfrm>
            <a:off x="10572283" y="4864008"/>
            <a:ext cx="120073" cy="126418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лок-схема: узел 56"/>
          <p:cNvSpPr/>
          <p:nvPr/>
        </p:nvSpPr>
        <p:spPr>
          <a:xfrm>
            <a:off x="10405907" y="5066749"/>
            <a:ext cx="120073" cy="126418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Блок-схема: узел 58"/>
          <p:cNvSpPr/>
          <p:nvPr/>
        </p:nvSpPr>
        <p:spPr>
          <a:xfrm>
            <a:off x="10572282" y="5081246"/>
            <a:ext cx="120073" cy="126418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трелка вправо 59"/>
          <p:cNvSpPr/>
          <p:nvPr/>
        </p:nvSpPr>
        <p:spPr>
          <a:xfrm rot="5400000">
            <a:off x="5752456" y="5565141"/>
            <a:ext cx="632055" cy="1395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2443" y="6003025"/>
            <a:ext cx="1352550" cy="723900"/>
          </a:xfrm>
          <a:prstGeom prst="rect">
            <a:avLst/>
          </a:prstGeom>
        </p:spPr>
      </p:pic>
      <p:sp>
        <p:nvSpPr>
          <p:cNvPr id="61" name="Стрелка вправо 60"/>
          <p:cNvSpPr/>
          <p:nvPr/>
        </p:nvSpPr>
        <p:spPr>
          <a:xfrm rot="10800000">
            <a:off x="4622750" y="6314067"/>
            <a:ext cx="675896" cy="11344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4399" y="5898843"/>
            <a:ext cx="806824" cy="744761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8041" y="4399129"/>
            <a:ext cx="1370065" cy="1027548"/>
          </a:xfrm>
          <a:prstGeom prst="rect">
            <a:avLst/>
          </a:prstGeom>
        </p:spPr>
      </p:pic>
      <p:sp>
        <p:nvSpPr>
          <p:cNvPr id="62" name="Стрелка вправо 61"/>
          <p:cNvSpPr/>
          <p:nvPr/>
        </p:nvSpPr>
        <p:spPr>
          <a:xfrm rot="10800000">
            <a:off x="3329466" y="4927217"/>
            <a:ext cx="632055" cy="1395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3" name="Рисунок 6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4104" y="4919612"/>
            <a:ext cx="349642" cy="295085"/>
          </a:xfrm>
          <a:prstGeom prst="rect">
            <a:avLst/>
          </a:prstGeom>
        </p:spPr>
      </p:pic>
      <p:sp>
        <p:nvSpPr>
          <p:cNvPr id="66" name="Скругленная прямоугольная выноска 65"/>
          <p:cNvSpPr/>
          <p:nvPr/>
        </p:nvSpPr>
        <p:spPr>
          <a:xfrm>
            <a:off x="4964516" y="796705"/>
            <a:ext cx="1173733" cy="527119"/>
          </a:xfrm>
          <a:prstGeom prst="wedgeRoundRectCallout">
            <a:avLst>
              <a:gd name="adj1" fmla="val 41906"/>
              <a:gd name="adj2" fmla="val 137127"/>
              <a:gd name="adj3" fmla="val 16667"/>
            </a:avLst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Давление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3565" y="632644"/>
            <a:ext cx="704159" cy="830112"/>
          </a:xfrm>
          <a:prstGeom prst="rect">
            <a:avLst/>
          </a:prstGeom>
        </p:spPr>
      </p:pic>
      <p:sp>
        <p:nvSpPr>
          <p:cNvPr id="67" name="Стрелка вправо 66"/>
          <p:cNvSpPr/>
          <p:nvPr/>
        </p:nvSpPr>
        <p:spPr>
          <a:xfrm rot="10800000">
            <a:off x="2911704" y="954286"/>
            <a:ext cx="632055" cy="1395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914104" y="703676"/>
            <a:ext cx="961124" cy="640749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4961771" y="47710"/>
            <a:ext cx="1118540" cy="748993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5668783" y="169478"/>
            <a:ext cx="1581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760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мм.рт.ст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Левая фигурная скобка 71"/>
          <p:cNvSpPr/>
          <p:nvPr/>
        </p:nvSpPr>
        <p:spPr>
          <a:xfrm rot="10800000">
            <a:off x="8801218" y="1336827"/>
            <a:ext cx="394335" cy="3095317"/>
          </a:xfrm>
          <a:prstGeom prst="leftBrace">
            <a:avLst>
              <a:gd name="adj1" fmla="val 37719"/>
              <a:gd name="adj2" fmla="val 5054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73" name="Левая фигурная скобка 72"/>
          <p:cNvSpPr/>
          <p:nvPr/>
        </p:nvSpPr>
        <p:spPr>
          <a:xfrm>
            <a:off x="2480893" y="1336827"/>
            <a:ext cx="394335" cy="3196207"/>
          </a:xfrm>
          <a:prstGeom prst="leftBrace">
            <a:avLst>
              <a:gd name="adj1" fmla="val 37719"/>
              <a:gd name="adj2" fmla="val 5054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 flipH="1">
            <a:off x="113668" y="2774037"/>
            <a:ext cx="2122747" cy="321786"/>
          </a:xfrm>
          <a:prstGeom prst="roundRect">
            <a:avLst>
              <a:gd name="adj" fmla="val 31959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Bookman Old Style" pitchFamily="18" charset="0"/>
              </a:rPr>
              <a:t>За десять лет ?</a:t>
            </a:r>
            <a:endParaRPr lang="ru-RU" sz="16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96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image3.slideserve.com/5902322/slide10-l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8136" y="2636912"/>
            <a:ext cx="2522891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body" sz="quarter" idx="3"/>
          </p:nvPr>
        </p:nvSpPr>
        <p:spPr>
          <a:xfrm>
            <a:off x="227348" y="188641"/>
            <a:ext cx="6264696" cy="2415772"/>
          </a:xfrm>
        </p:spPr>
        <p:txBody>
          <a:bodyPr/>
          <a:lstStyle/>
          <a:p>
            <a:r>
              <a:rPr lang="ru-RU" sz="4000" b="1" dirty="0" smtClean="0"/>
              <a:t>Сколько</a:t>
            </a:r>
            <a:r>
              <a:rPr lang="en-US" sz="4000" b="1" dirty="0" smtClean="0"/>
              <a:t> </a:t>
            </a:r>
            <a:r>
              <a:rPr lang="ru-RU" sz="4000" dirty="0" smtClean="0"/>
              <a:t>географических</a:t>
            </a:r>
            <a:r>
              <a:rPr lang="ru-RU" sz="4000" b="1" dirty="0" smtClean="0"/>
              <a:t> терминов должен знать выпускник, чтобы </a:t>
            </a:r>
            <a:br>
              <a:rPr lang="ru-RU" sz="4000" b="1" dirty="0" smtClean="0"/>
            </a:br>
            <a:r>
              <a:rPr lang="ru-RU" sz="4000" b="1" dirty="0" smtClean="0"/>
              <a:t>пройти ГИА? </a:t>
            </a:r>
            <a:endParaRPr lang="ru-RU" sz="4000" b="1" dirty="0"/>
          </a:p>
        </p:txBody>
      </p:sp>
      <p:sp>
        <p:nvSpPr>
          <p:cNvPr id="12" name="Объект 11"/>
          <p:cNvSpPr>
            <a:spLocks noGrp="1"/>
          </p:cNvSpPr>
          <p:nvPr>
            <p:ph sz="quarter" idx="4"/>
          </p:nvPr>
        </p:nvSpPr>
        <p:spPr>
          <a:xfrm>
            <a:off x="3027700" y="2614301"/>
            <a:ext cx="363893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dirty="0"/>
              <a:t>По подсчётам, приведенным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на </a:t>
            </a:r>
            <a:r>
              <a:rPr lang="ru-RU" dirty="0"/>
              <a:t>сайте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://examer.ru</a:t>
            </a:r>
            <a:r>
              <a:rPr lang="ru-RU" dirty="0"/>
              <a:t> потребуется </a:t>
            </a:r>
            <a:br>
              <a:rPr lang="ru-RU" dirty="0"/>
            </a:br>
            <a:r>
              <a:rPr lang="ru-RU" sz="5400" dirty="0"/>
              <a:t>313 </a:t>
            </a:r>
            <a:r>
              <a:rPr lang="ru-RU" sz="4800" dirty="0"/>
              <a:t>терминов</a:t>
            </a:r>
            <a:endParaRPr lang="ru-RU" sz="5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984432" y="44624"/>
            <a:ext cx="21431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</a:rPr>
              <a:t>Проблема!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7" name="Объект 11"/>
          <p:cNvSpPr>
            <a:spLocks noGrp="1"/>
          </p:cNvSpPr>
          <p:nvPr>
            <p:ph sz="quarter" idx="4"/>
          </p:nvPr>
        </p:nvSpPr>
        <p:spPr>
          <a:xfrm>
            <a:off x="4184346" y="6403194"/>
            <a:ext cx="79522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r">
              <a:buNone/>
            </a:pPr>
            <a:r>
              <a:rPr lang="ru-RU" sz="1800" dirty="0" smtClean="0"/>
              <a:t>Облако слов по итогам контент-анализа англоязычного учебника по географии </a:t>
            </a:r>
            <a:endParaRPr lang="ru-RU" sz="4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171" y="601005"/>
            <a:ext cx="6418521" cy="580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87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5" y="0"/>
            <a:ext cx="121883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4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5" y="0"/>
            <a:ext cx="12188389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2599" y="3248527"/>
            <a:ext cx="5250736" cy="340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30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18684" y="237457"/>
            <a:ext cx="4961021" cy="4202196"/>
          </a:xfrm>
          <a:prstGeom prst="wedgeEllipseCallout">
            <a:avLst>
              <a:gd name="adj1" fmla="val -78051"/>
              <a:gd name="adj2" fmla="val -1745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3000" dirty="0" smtClean="0"/>
              <a:t>«Существует </a:t>
            </a:r>
            <a:r>
              <a:rPr lang="ru-RU" sz="3000" dirty="0"/>
              <a:t>реальная опасность того, что люди слишком увлекутся виртуальной жизнью, забыв о </a:t>
            </a:r>
            <a:r>
              <a:rPr lang="ru-RU" sz="3000" dirty="0" smtClean="0"/>
              <a:t>реальной»</a:t>
            </a:r>
            <a:endParaRPr lang="ru-RU" sz="3000" dirty="0"/>
          </a:p>
        </p:txBody>
      </p:sp>
      <p:pic>
        <p:nvPicPr>
          <p:cNvPr id="1026" name="Picture 2" descr="https://coollib.net/i/21/447121/cover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919" y="321679"/>
            <a:ext cx="2525869" cy="3829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845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1"/>
            <a:ext cx="12197709" cy="7031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61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Картинки по запросу &quot;мнемоника и биология&quot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78658"/>
            <a:ext cx="12192000" cy="6936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1727200" y="1270955"/>
            <a:ext cx="8737600" cy="1549399"/>
          </a:xfrm>
          <a:prstGeom prst="flowChartAlternateProcess">
            <a:avLst/>
          </a:prstGeom>
          <a:solidFill>
            <a:schemeClr val="bg2">
              <a:lumMod val="1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Как запомнить то, </a:t>
            </a:r>
            <a:r>
              <a:rPr lang="en-US" sz="4000" b="1" dirty="0" smtClean="0">
                <a:solidFill>
                  <a:schemeClr val="bg1"/>
                </a:solidFill>
              </a:rPr>
              <a:t/>
            </a:r>
            <a:br>
              <a:rPr lang="en-US" sz="40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что никак не запоминается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24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463222"/>
            <a:ext cx="12192000" cy="1394778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ru-RU" dirty="0"/>
              <a:t>- Этой ужасной минуты я не забуду </a:t>
            </a:r>
            <a:r>
              <a:rPr lang="ru-RU" i="1" dirty="0"/>
              <a:t>никогда</a:t>
            </a:r>
            <a:r>
              <a:rPr lang="ru-RU" dirty="0"/>
              <a:t> в жизни! - сказал Король.</a:t>
            </a:r>
          </a:p>
          <a:p>
            <a:pPr marL="0" indent="0">
              <a:buNone/>
            </a:pPr>
            <a:r>
              <a:rPr lang="ru-RU" dirty="0"/>
              <a:t>- Забудешь, - заметила Королева, - если не запишешь в записную книжку.</a:t>
            </a:r>
          </a:p>
          <a:p>
            <a:pPr marL="0" indent="0" algn="r">
              <a:buNone/>
            </a:pPr>
            <a:r>
              <a:rPr lang="ru-RU" sz="2000" dirty="0">
                <a:solidFill>
                  <a:srgbClr val="2B587A"/>
                </a:solidFill>
                <a:latin typeface="Helvetica Neue"/>
                <a:hlinkClick r:id="rId2"/>
              </a:rPr>
              <a:t>Алиса в Зазеркалье (Льюис </a:t>
            </a:r>
            <a:r>
              <a:rPr lang="ru-RU" sz="2000" dirty="0" smtClean="0">
                <a:solidFill>
                  <a:srgbClr val="2B587A"/>
                </a:solidFill>
                <a:latin typeface="Helvetica Neue"/>
                <a:hlinkClick r:id="rId2"/>
              </a:rPr>
              <a:t>Кэрролл</a:t>
            </a:r>
            <a:r>
              <a:rPr lang="ru-RU" sz="2000" dirty="0" smtClean="0">
                <a:solidFill>
                  <a:srgbClr val="2B587A"/>
                </a:solidFill>
                <a:latin typeface="Helvetica Neue"/>
              </a:rPr>
              <a:t>)</a:t>
            </a:r>
            <a:endParaRPr lang="ru-RU" sz="2000" dirty="0"/>
          </a:p>
        </p:txBody>
      </p:sp>
      <p:pic>
        <p:nvPicPr>
          <p:cNvPr id="1030" name="Picture 6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5040" y="121920"/>
            <a:ext cx="6964680" cy="5223510"/>
          </a:xfrm>
          <a:prstGeom prst="rect">
            <a:avLst/>
          </a:prstGeom>
          <a:solidFill>
            <a:schemeClr val="tx1"/>
          </a:solidFill>
          <a:extLst/>
        </p:spPr>
      </p:pic>
    </p:spTree>
    <p:extLst>
      <p:ext uri="{BB962C8B-B14F-4D97-AF65-F5344CB8AC3E}">
        <p14:creationId xmlns:p14="http://schemas.microsoft.com/office/powerpoint/2010/main" val="98229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63926" cy="8109284"/>
          </a:xfrm>
          <a:prstGeom prst="rect">
            <a:avLst/>
          </a:prstGeom>
        </p:spPr>
      </p:pic>
      <p:sp>
        <p:nvSpPr>
          <p:cNvPr id="4" name="Овальная выноска 3"/>
          <p:cNvSpPr/>
          <p:nvPr/>
        </p:nvSpPr>
        <p:spPr>
          <a:xfrm>
            <a:off x="6561219" y="360849"/>
            <a:ext cx="5386137" cy="3592175"/>
          </a:xfrm>
          <a:prstGeom prst="wedgeEllipseCallout">
            <a:avLst>
              <a:gd name="adj1" fmla="val -63593"/>
              <a:gd name="adj2" fmla="val 3369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 smtClean="0"/>
              <a:t>«Мы </a:t>
            </a:r>
            <a:r>
              <a:rPr lang="ru-RU" sz="3200" dirty="0"/>
              <a:t>думаем, что знаем много, но на самом деле это лишь иллюзия </a:t>
            </a:r>
            <a:r>
              <a:rPr lang="ru-RU" sz="3200" dirty="0" smtClean="0"/>
              <a:t>знания»</a:t>
            </a:r>
            <a:endParaRPr lang="ru-RU" sz="3200" dirty="0"/>
          </a:p>
        </p:txBody>
      </p:sp>
      <p:pic>
        <p:nvPicPr>
          <p:cNvPr id="6" name="Picture 2" descr="https://coollib.net/i/21/447121/cover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3045" y="3858964"/>
            <a:ext cx="2525869" cy="3829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853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31" y="5468763"/>
            <a:ext cx="11753354" cy="1325563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Что общего между этими животными и математикой?</a:t>
            </a:r>
            <a:endParaRPr lang="ru-RU" sz="4000" b="1" dirty="0"/>
          </a:p>
        </p:txBody>
      </p:sp>
      <p:pic>
        <p:nvPicPr>
          <p:cNvPr id="2050" name="Picture 2" descr="Картинки по запросу крыса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670" y="3878261"/>
            <a:ext cx="2264798" cy="1506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Похожее изображение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96547" y="255181"/>
            <a:ext cx="5629665" cy="5383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артинки по запросу кошка без хвоста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3" b="-1"/>
          <a:stretch/>
        </p:blipFill>
        <p:spPr bwMode="auto">
          <a:xfrm>
            <a:off x="3072809" y="1668772"/>
            <a:ext cx="3780610" cy="3578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298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Похожее изображение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23525" y="142499"/>
            <a:ext cx="3600000" cy="3442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Похожее изображение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87069" y="4999424"/>
            <a:ext cx="4521039" cy="1538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медиана это обезьяна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03488" y="3486266"/>
            <a:ext cx="2754560" cy="3130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ege-study.ru/wp-content/uploads/2019/07/68.jpg"/>
          <p:cNvPicPr>
            <a:picLocks noChangeAspect="1" noChangeArrowheads="1"/>
          </p:cNvPicPr>
          <p:nvPr/>
        </p:nvPicPr>
        <p:blipFill rotWithShape="1"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2984" y="3866304"/>
            <a:ext cx="3382832" cy="2770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Картинки по запросу кошка без хвоста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3" b="-1"/>
          <a:stretch/>
        </p:blipFill>
        <p:spPr bwMode="auto">
          <a:xfrm>
            <a:off x="4174048" y="230206"/>
            <a:ext cx="3426201" cy="3242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6906" y="2380088"/>
            <a:ext cx="3679038" cy="16002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Биссектриса – </a:t>
            </a:r>
            <a:r>
              <a:rPr lang="ru-RU" sz="2400" dirty="0" smtClean="0"/>
              <a:t>это такая  </a:t>
            </a:r>
            <a:r>
              <a:rPr lang="ru-RU" sz="2400" dirty="0"/>
              <a:t>крыса, которая бегает по углам и делит угол </a:t>
            </a:r>
            <a:r>
              <a:rPr lang="ru-RU" sz="2400" dirty="0" smtClean="0"/>
              <a:t>пополам</a:t>
            </a:r>
            <a:endParaRPr lang="ru-RU" sz="2400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8201209" y="3853767"/>
            <a:ext cx="2399452" cy="2291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 smtClean="0"/>
              <a:t>Медиана – это такая обезьяна, которая прыгает на сторону и делит её поровну.</a:t>
            </a:r>
            <a:endParaRPr lang="ru-RU" sz="2400" dirty="0"/>
          </a:p>
        </p:txBody>
      </p:sp>
      <p:pic>
        <p:nvPicPr>
          <p:cNvPr id="8" name="Picture 2" descr="Картинки по запросу крыса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616" y="28619"/>
            <a:ext cx="3387384" cy="2252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3655816" y="3574967"/>
            <a:ext cx="4152292" cy="1424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 smtClean="0"/>
              <a:t>Высота – это кошка без хвоста, которая, как лом, падает из вершины на сторону под прямым углом.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8913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и по запросу запоминалки по биолог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0000" y="0"/>
            <a:ext cx="9258300" cy="6792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62000"/>
            <a:ext cx="12192000" cy="7620000"/>
          </a:xfrm>
          <a:prstGeom prst="rect">
            <a:avLst/>
          </a:prstGeom>
        </p:spPr>
      </p:pic>
      <p:pic>
        <p:nvPicPr>
          <p:cNvPr id="2050" name="Picture 2" descr="https://img3.goodfon.ru/original/2880x1800/5/29/priroda-peyzazh-gory-cvety-404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762000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415264" y="5712736"/>
            <a:ext cx="5483886" cy="6518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bg1"/>
                </a:solidFill>
              </a:rPr>
              <a:t>Каждый Охотник </a:t>
            </a:r>
            <a:r>
              <a:rPr lang="ru-RU" dirty="0">
                <a:ln w="0"/>
                <a:solidFill>
                  <a:schemeClr val="bg1"/>
                </a:solidFill>
              </a:rPr>
              <a:t>Ж</a:t>
            </a:r>
            <a:r>
              <a:rPr lang="ru-RU" dirty="0" smtClean="0">
                <a:ln w="0"/>
                <a:solidFill>
                  <a:schemeClr val="bg1"/>
                </a:solidFill>
              </a:rPr>
              <a:t>елает </a:t>
            </a:r>
            <a:r>
              <a:rPr lang="ru-RU" dirty="0">
                <a:ln w="0"/>
                <a:solidFill>
                  <a:schemeClr val="bg1"/>
                </a:solidFill>
              </a:rPr>
              <a:t>З</a:t>
            </a:r>
            <a:r>
              <a:rPr lang="ru-RU" dirty="0" smtClean="0">
                <a:ln w="0"/>
                <a:solidFill>
                  <a:schemeClr val="bg1"/>
                </a:solidFill>
              </a:rPr>
              <a:t>нать </a:t>
            </a:r>
            <a:r>
              <a:rPr lang="ru-RU" dirty="0">
                <a:ln w="0"/>
                <a:solidFill>
                  <a:schemeClr val="bg1"/>
                </a:solidFill>
              </a:rPr>
              <a:t>Г</a:t>
            </a:r>
            <a:r>
              <a:rPr lang="ru-RU" dirty="0" smtClean="0">
                <a:ln w="0"/>
                <a:solidFill>
                  <a:schemeClr val="bg1"/>
                </a:solidFill>
              </a:rPr>
              <a:t>де </a:t>
            </a:r>
            <a:r>
              <a:rPr lang="ru-RU" dirty="0">
                <a:ln w="0"/>
                <a:solidFill>
                  <a:schemeClr val="bg1"/>
                </a:solidFill>
              </a:rPr>
              <a:t>С</a:t>
            </a:r>
            <a:r>
              <a:rPr lang="ru-RU" dirty="0" smtClean="0">
                <a:ln w="0"/>
                <a:solidFill>
                  <a:schemeClr val="bg1"/>
                </a:solidFill>
              </a:rPr>
              <a:t>идит </a:t>
            </a:r>
            <a:r>
              <a:rPr lang="ru-RU" dirty="0">
                <a:ln w="0"/>
                <a:solidFill>
                  <a:schemeClr val="bg1"/>
                </a:solidFill>
              </a:rPr>
              <a:t>Ф</a:t>
            </a:r>
            <a:r>
              <a:rPr lang="ru-RU" dirty="0" smtClean="0">
                <a:ln w="0"/>
                <a:solidFill>
                  <a:schemeClr val="bg1"/>
                </a:solidFill>
              </a:rPr>
              <a:t>азан</a:t>
            </a:r>
            <a:endParaRPr lang="ru-RU" dirty="0">
              <a:ln w="0"/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088484" y="-20126"/>
            <a:ext cx="3015999" cy="3259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bg1"/>
                </a:solidFill>
              </a:rPr>
              <a:t>Мнемонические считалки</a:t>
            </a:r>
            <a:endParaRPr lang="ru-RU" dirty="0">
              <a:ln w="0"/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07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110" y="0"/>
            <a:ext cx="10543592" cy="6858000"/>
          </a:xfrm>
          <a:prstGeom prst="rect">
            <a:avLst/>
          </a:prstGeom>
        </p:spPr>
      </p:pic>
      <p:sp>
        <p:nvSpPr>
          <p:cNvPr id="17" name="Блок-схема: альтернативный процесс 16"/>
          <p:cNvSpPr/>
          <p:nvPr/>
        </p:nvSpPr>
        <p:spPr>
          <a:xfrm rot="5400000">
            <a:off x="7980756" y="2622614"/>
            <a:ext cx="6921374" cy="1549399"/>
          </a:xfrm>
          <a:prstGeom prst="flowChartAlternateProces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 rot="5400000">
            <a:off x="-2685988" y="2622613"/>
            <a:ext cx="6921374" cy="1549399"/>
          </a:xfrm>
          <a:prstGeom prst="flowChartAlternateProces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  <a:p>
            <a:pPr algn="ctr"/>
            <a:endParaRPr lang="ru-RU" sz="2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869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5124"/>
            <a:ext cx="12192000" cy="6492875"/>
          </a:xfr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3444949" y="365123"/>
            <a:ext cx="8747051" cy="132556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запомнить то, </a:t>
            </a:r>
            <a:r>
              <a:rPr 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никак не запоминается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77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equence 0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17151" y="0"/>
            <a:ext cx="9157697" cy="6868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867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6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98800" y="4306530"/>
            <a:ext cx="5001967" cy="931426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Соломон</a:t>
            </a:r>
            <a:r>
              <a:rPr lang="en-US" b="1" dirty="0" smtClean="0"/>
              <a:t> </a:t>
            </a:r>
            <a:r>
              <a:rPr lang="ru-RU" b="1" dirty="0" smtClean="0"/>
              <a:t>Шерешевский</a:t>
            </a:r>
            <a:endParaRPr lang="ru-RU" dirty="0"/>
          </a:p>
        </p:txBody>
      </p:sp>
      <p:pic>
        <p:nvPicPr>
          <p:cNvPr id="5122" name="Picture 2" descr="Портре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2269" y="551427"/>
            <a:ext cx="5518607" cy="3645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Картинки по запросу &quot;лурия&quot;&quot;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0767" y="1324591"/>
            <a:ext cx="3256703" cy="467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827971" y="6127104"/>
            <a:ext cx="30022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222222"/>
                </a:solidFill>
              </a:rPr>
              <a:t>Александр </a:t>
            </a:r>
            <a:r>
              <a:rPr lang="ru-RU" sz="2800" b="1" dirty="0" err="1" smtClean="0">
                <a:solidFill>
                  <a:srgbClr val="222222"/>
                </a:solidFill>
              </a:rPr>
              <a:t>Лурия</a:t>
            </a:r>
            <a:endParaRPr lang="ru-RU" sz="2800" dirty="0"/>
          </a:p>
        </p:txBody>
      </p:sp>
      <p:pic>
        <p:nvPicPr>
          <p:cNvPr id="1028" name="Picture 4" descr="Картинки по запросу &quot;«Маленькая книжка о большой памяти»&quot;&quot;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675" y="1998846"/>
            <a:ext cx="3413125" cy="455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18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Другая 40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6128"/>
      </a:hlink>
      <a:folHlink>
        <a:srgbClr val="4F612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2466</TotalTime>
  <Words>341</Words>
  <Application>Microsoft Office PowerPoint</Application>
  <PresentationFormat>Широкоэкранный</PresentationFormat>
  <Paragraphs>128</Paragraphs>
  <Slides>20</Slides>
  <Notes>6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9" baseType="lpstr">
      <vt:lpstr>Arial</vt:lpstr>
      <vt:lpstr>Bookman Old Style</vt:lpstr>
      <vt:lpstr>Calibri</vt:lpstr>
      <vt:lpstr>Calibri Light</vt:lpstr>
      <vt:lpstr>Franklin Gothic Demi</vt:lpstr>
      <vt:lpstr>Helvetica Neue</vt:lpstr>
      <vt:lpstr>Times New Roman</vt:lpstr>
      <vt:lpstr>Тема Office</vt:lpstr>
      <vt:lpstr>1_Тема Office</vt:lpstr>
      <vt:lpstr>Мастер класс</vt:lpstr>
      <vt:lpstr>Презентация PowerPoint</vt:lpstr>
      <vt:lpstr>Что общего между этими животными и математикой?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Три принципа мнемотехники</vt:lpstr>
      <vt:lpstr>Три приёма мнемотехники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на разминку зала</dc:title>
  <dc:creator>Смирнов Иван Алексеевич</dc:creator>
  <cp:lastModifiedBy>Пользователь Windows</cp:lastModifiedBy>
  <cp:revision>129</cp:revision>
  <dcterms:created xsi:type="dcterms:W3CDTF">2019-11-26T06:47:23Z</dcterms:created>
  <dcterms:modified xsi:type="dcterms:W3CDTF">2022-05-02T13:20:40Z</dcterms:modified>
</cp:coreProperties>
</file>