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82" r:id="rId4"/>
    <p:sldId id="272" r:id="rId5"/>
    <p:sldId id="273" r:id="rId6"/>
    <p:sldId id="274" r:id="rId7"/>
    <p:sldId id="278" r:id="rId8"/>
    <p:sldId id="275" r:id="rId9"/>
    <p:sldId id="276" r:id="rId10"/>
    <p:sldId id="279" r:id="rId11"/>
    <p:sldId id="263" r:id="rId12"/>
    <p:sldId id="264" r:id="rId13"/>
    <p:sldId id="269" r:id="rId14"/>
    <p:sldId id="271" r:id="rId15"/>
    <p:sldId id="270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bg2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bg2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bg2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bg2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bg2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bg2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bg2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bg2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bg2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FFFF"/>
    <a:srgbClr val="000066"/>
    <a:srgbClr val="FF0000"/>
    <a:srgbClr val="009900"/>
    <a:srgbClr val="3333CC"/>
    <a:srgbClr val="3366FF"/>
    <a:srgbClr val="99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Objects="1">
      <p:cViewPr varScale="1">
        <p:scale>
          <a:sx n="61" d="100"/>
          <a:sy n="61" d="100"/>
        </p:scale>
        <p:origin x="1542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ChangeArrowheads="1"/>
          </p:cNvSpPr>
          <p:nvPr/>
        </p:nvSpPr>
        <p:spPr bwMode="hidden">
          <a:xfrm>
            <a:off x="2895600" y="0"/>
            <a:ext cx="3352800" cy="6856413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50000">
                <a:schemeClr val="bg1"/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kumimoji="1" lang="ru-RU" altLang="ru-RU" sz="2400">
              <a:solidFill>
                <a:schemeClr val="tx1"/>
              </a:solidFill>
            </a:endParaRPr>
          </a:p>
        </p:txBody>
      </p:sp>
      <p:grpSp>
        <p:nvGrpSpPr>
          <p:cNvPr id="152579" name="Group 3"/>
          <p:cNvGrpSpPr>
            <a:grpSpLocks/>
          </p:cNvGrpSpPr>
          <p:nvPr/>
        </p:nvGrpSpPr>
        <p:grpSpPr bwMode="auto">
          <a:xfrm>
            <a:off x="2133600" y="473075"/>
            <a:ext cx="4878388" cy="3490913"/>
            <a:chOff x="1344" y="298"/>
            <a:chExt cx="3073" cy="2199"/>
          </a:xfrm>
        </p:grpSpPr>
        <p:sp>
          <p:nvSpPr>
            <p:cNvPr id="152580" name="Freeform 4"/>
            <p:cNvSpPr>
              <a:spLocks/>
            </p:cNvSpPr>
            <p:nvPr/>
          </p:nvSpPr>
          <p:spPr bwMode="auto">
            <a:xfrm>
              <a:off x="1344" y="1035"/>
              <a:ext cx="1019" cy="907"/>
            </a:xfrm>
            <a:custGeom>
              <a:avLst/>
              <a:gdLst>
                <a:gd name="T0" fmla="*/ 0 w 1019"/>
                <a:gd name="T1" fmla="*/ 566 h 907"/>
                <a:gd name="T2" fmla="*/ 0 w 1019"/>
                <a:gd name="T3" fmla="*/ 906 h 907"/>
                <a:gd name="T4" fmla="*/ 1014 w 1019"/>
                <a:gd name="T5" fmla="*/ 283 h 907"/>
                <a:gd name="T6" fmla="*/ 1018 w 1019"/>
                <a:gd name="T7" fmla="*/ 307 h 907"/>
                <a:gd name="T8" fmla="*/ 869 w 1019"/>
                <a:gd name="T9" fmla="*/ 0 h 907"/>
                <a:gd name="T10" fmla="*/ 0 w 1019"/>
                <a:gd name="T11" fmla="*/ 566 h 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9" h="907">
                  <a:moveTo>
                    <a:pt x="0" y="566"/>
                  </a:moveTo>
                  <a:lnTo>
                    <a:pt x="0" y="906"/>
                  </a:lnTo>
                  <a:lnTo>
                    <a:pt x="1014" y="283"/>
                  </a:lnTo>
                  <a:lnTo>
                    <a:pt x="1018" y="307"/>
                  </a:lnTo>
                  <a:lnTo>
                    <a:pt x="869" y="0"/>
                  </a:lnTo>
                  <a:lnTo>
                    <a:pt x="0" y="566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2581" name="Freeform 5"/>
            <p:cNvSpPr>
              <a:spLocks/>
            </p:cNvSpPr>
            <p:nvPr/>
          </p:nvSpPr>
          <p:spPr bwMode="auto">
            <a:xfrm>
              <a:off x="3398" y="1035"/>
              <a:ext cx="1019" cy="907"/>
            </a:xfrm>
            <a:custGeom>
              <a:avLst/>
              <a:gdLst>
                <a:gd name="T0" fmla="*/ 1018 w 1019"/>
                <a:gd name="T1" fmla="*/ 566 h 907"/>
                <a:gd name="T2" fmla="*/ 1018 w 1019"/>
                <a:gd name="T3" fmla="*/ 906 h 907"/>
                <a:gd name="T4" fmla="*/ 3 w 1019"/>
                <a:gd name="T5" fmla="*/ 283 h 907"/>
                <a:gd name="T6" fmla="*/ 0 w 1019"/>
                <a:gd name="T7" fmla="*/ 307 h 907"/>
                <a:gd name="T8" fmla="*/ 148 w 1019"/>
                <a:gd name="T9" fmla="*/ 0 h 907"/>
                <a:gd name="T10" fmla="*/ 1018 w 1019"/>
                <a:gd name="T11" fmla="*/ 566 h 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9" h="907">
                  <a:moveTo>
                    <a:pt x="1018" y="566"/>
                  </a:moveTo>
                  <a:lnTo>
                    <a:pt x="1018" y="906"/>
                  </a:lnTo>
                  <a:lnTo>
                    <a:pt x="3" y="283"/>
                  </a:lnTo>
                  <a:lnTo>
                    <a:pt x="0" y="307"/>
                  </a:lnTo>
                  <a:lnTo>
                    <a:pt x="148" y="0"/>
                  </a:lnTo>
                  <a:lnTo>
                    <a:pt x="1018" y="566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52582" name="Group 6"/>
            <p:cNvGrpSpPr>
              <a:grpSpLocks/>
            </p:cNvGrpSpPr>
            <p:nvPr/>
          </p:nvGrpSpPr>
          <p:grpSpPr bwMode="auto">
            <a:xfrm>
              <a:off x="1571" y="298"/>
              <a:ext cx="2632" cy="2199"/>
              <a:chOff x="1571" y="298"/>
              <a:chExt cx="2632" cy="2199"/>
            </a:xfrm>
          </p:grpSpPr>
          <p:sp>
            <p:nvSpPr>
              <p:cNvPr id="152583" name="AutoShape 7" descr="Green marble"/>
              <p:cNvSpPr>
                <a:spLocks noChangeArrowheads="1"/>
              </p:cNvSpPr>
              <p:nvPr/>
            </p:nvSpPr>
            <p:spPr bwMode="auto">
              <a:xfrm rot="10800000" flipH="1">
                <a:off x="1571" y="298"/>
                <a:ext cx="2631" cy="2198"/>
              </a:xfrm>
              <a:prstGeom prst="triangle">
                <a:avLst>
                  <a:gd name="adj" fmla="val 49995"/>
                </a:avLst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12700" cap="sq">
                <a:solidFill>
                  <a:srgbClr val="006633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2584" name="Freeform 8"/>
              <p:cNvSpPr>
                <a:spLocks/>
              </p:cNvSpPr>
              <p:nvPr/>
            </p:nvSpPr>
            <p:spPr bwMode="auto">
              <a:xfrm>
                <a:off x="1571" y="298"/>
                <a:ext cx="1316" cy="2199"/>
              </a:xfrm>
              <a:custGeom>
                <a:avLst/>
                <a:gdLst>
                  <a:gd name="T0" fmla="*/ 1315 w 1316"/>
                  <a:gd name="T1" fmla="*/ 2198 h 2199"/>
                  <a:gd name="T2" fmla="*/ 1315 w 1316"/>
                  <a:gd name="T3" fmla="*/ 1815 h 2199"/>
                  <a:gd name="T4" fmla="*/ 409 w 1316"/>
                  <a:gd name="T5" fmla="*/ 214 h 2199"/>
                  <a:gd name="T6" fmla="*/ 0 w 1316"/>
                  <a:gd name="T7" fmla="*/ 0 h 2199"/>
                  <a:gd name="T8" fmla="*/ 1315 w 1316"/>
                  <a:gd name="T9" fmla="*/ 2198 h 2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6" h="2199">
                    <a:moveTo>
                      <a:pt x="1315" y="2198"/>
                    </a:moveTo>
                    <a:lnTo>
                      <a:pt x="1315" y="1815"/>
                    </a:lnTo>
                    <a:lnTo>
                      <a:pt x="409" y="214"/>
                    </a:lnTo>
                    <a:lnTo>
                      <a:pt x="0" y="0"/>
                    </a:lnTo>
                    <a:lnTo>
                      <a:pt x="1315" y="2198"/>
                    </a:lnTo>
                  </a:path>
                </a:pathLst>
              </a:custGeom>
              <a:solidFill>
                <a:srgbClr val="002010">
                  <a:alpha val="50000"/>
                </a:srgbClr>
              </a:solidFill>
              <a:ln w="12700" cap="sq">
                <a:solidFill>
                  <a:srgbClr val="0066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2585" name="Freeform 9"/>
              <p:cNvSpPr>
                <a:spLocks/>
              </p:cNvSpPr>
              <p:nvPr/>
            </p:nvSpPr>
            <p:spPr bwMode="auto">
              <a:xfrm>
                <a:off x="1571" y="298"/>
                <a:ext cx="2632" cy="217"/>
              </a:xfrm>
              <a:custGeom>
                <a:avLst/>
                <a:gdLst>
                  <a:gd name="T0" fmla="*/ 0 w 2632"/>
                  <a:gd name="T1" fmla="*/ 0 h 217"/>
                  <a:gd name="T2" fmla="*/ 409 w 2632"/>
                  <a:gd name="T3" fmla="*/ 216 h 217"/>
                  <a:gd name="T4" fmla="*/ 2279 w 2632"/>
                  <a:gd name="T5" fmla="*/ 216 h 217"/>
                  <a:gd name="T6" fmla="*/ 2631 w 2632"/>
                  <a:gd name="T7" fmla="*/ 0 h 217"/>
                  <a:gd name="T8" fmla="*/ 0 w 2632"/>
                  <a:gd name="T9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32" h="217">
                    <a:moveTo>
                      <a:pt x="0" y="0"/>
                    </a:moveTo>
                    <a:lnTo>
                      <a:pt x="409" y="216"/>
                    </a:lnTo>
                    <a:lnTo>
                      <a:pt x="2279" y="216"/>
                    </a:lnTo>
                    <a:lnTo>
                      <a:pt x="2631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71BB96">
                  <a:alpha val="50000"/>
                </a:srgbClr>
              </a:solidFill>
              <a:ln w="12700" cap="sq">
                <a:solidFill>
                  <a:srgbClr val="0066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2586" name="Freeform 10"/>
              <p:cNvSpPr>
                <a:spLocks/>
              </p:cNvSpPr>
              <p:nvPr/>
            </p:nvSpPr>
            <p:spPr bwMode="auto">
              <a:xfrm>
                <a:off x="2886" y="298"/>
                <a:ext cx="1317" cy="2199"/>
              </a:xfrm>
              <a:custGeom>
                <a:avLst/>
                <a:gdLst>
                  <a:gd name="T0" fmla="*/ 0 w 1317"/>
                  <a:gd name="T1" fmla="*/ 2198 h 2199"/>
                  <a:gd name="T2" fmla="*/ 0 w 1317"/>
                  <a:gd name="T3" fmla="*/ 1815 h 2199"/>
                  <a:gd name="T4" fmla="*/ 906 w 1317"/>
                  <a:gd name="T5" fmla="*/ 214 h 2199"/>
                  <a:gd name="T6" fmla="*/ 1316 w 1317"/>
                  <a:gd name="T7" fmla="*/ 0 h 2199"/>
                  <a:gd name="T8" fmla="*/ 0 w 1317"/>
                  <a:gd name="T9" fmla="*/ 2198 h 2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7" h="2199">
                    <a:moveTo>
                      <a:pt x="0" y="2198"/>
                    </a:moveTo>
                    <a:lnTo>
                      <a:pt x="0" y="1815"/>
                    </a:lnTo>
                    <a:lnTo>
                      <a:pt x="906" y="214"/>
                    </a:lnTo>
                    <a:lnTo>
                      <a:pt x="1316" y="0"/>
                    </a:lnTo>
                    <a:lnTo>
                      <a:pt x="0" y="2198"/>
                    </a:lnTo>
                  </a:path>
                </a:pathLst>
              </a:custGeom>
              <a:solidFill>
                <a:srgbClr val="006633">
                  <a:alpha val="50000"/>
                </a:srgbClr>
              </a:solidFill>
              <a:ln w="12700" cap="sq">
                <a:solidFill>
                  <a:srgbClr val="0066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52587" name="Rectangle 11"/>
            <p:cNvSpPr>
              <a:spLocks noChangeArrowheads="1"/>
            </p:cNvSpPr>
            <p:nvPr/>
          </p:nvSpPr>
          <p:spPr bwMode="auto">
            <a:xfrm>
              <a:off x="1344" y="1631"/>
              <a:ext cx="3069" cy="31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folHlink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2588" name="Rectangl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3886200"/>
            <a:ext cx="7772400" cy="1143000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152589" name="Rectangle 1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5410200"/>
            <a:ext cx="6400800" cy="1295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Правка образца подзаголовка</a:t>
            </a:r>
          </a:p>
        </p:txBody>
      </p:sp>
      <p:sp>
        <p:nvSpPr>
          <p:cNvPr id="152590" name="Rectangle 14"/>
          <p:cNvSpPr>
            <a:spLocks noGrp="1" noChangeArrowheads="1"/>
          </p:cNvSpPr>
          <p:nvPr>
            <p:ph type="dt" sz="quarter" idx="2"/>
          </p:nvPr>
        </p:nvSpPr>
        <p:spPr>
          <a:xfrm>
            <a:off x="685800" y="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152591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152592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7C215D1-EC76-49DA-A49E-FCD41EEA8599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A6EA28-DD46-4A8D-B4EF-C79201EFD7A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2699282"/>
      </p:ext>
    </p:extLst>
  </p:cSld>
  <p:clrMapOvr>
    <a:masterClrMapping/>
  </p:clrMapOvr>
  <p:transition spd="med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10388" y="228600"/>
            <a:ext cx="2081212" cy="5791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61988" y="228600"/>
            <a:ext cx="6096000" cy="5791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712F6D-E901-4A7D-A5A1-9195E584DC5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41604106"/>
      </p:ext>
    </p:extLst>
  </p:cSld>
  <p:clrMapOvr>
    <a:masterClrMapping/>
  </p:clrMapOvr>
  <p:transition spd="med">
    <p:circl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5000" y="228600"/>
            <a:ext cx="7086600" cy="1447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661988" y="1905000"/>
            <a:ext cx="7772400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85800" y="63992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9921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992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5E27DA5E-0274-468D-BEE9-412DABEDDFF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67034475"/>
      </p:ext>
    </p:extLst>
  </p:cSld>
  <p:clrMapOvr>
    <a:masterClrMapping/>
  </p:clrMapOvr>
  <p:transition spd="med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DDFF67-087C-480F-B99D-34661FE1DBB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67312369"/>
      </p:ext>
    </p:extLst>
  </p:cSld>
  <p:clrMapOvr>
    <a:masterClrMapping/>
  </p:clrMapOvr>
  <p:transition spd="med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EB483E-3070-4AC8-B572-AEF2A56B54F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77017547"/>
      </p:ext>
    </p:extLst>
  </p:cSld>
  <p:clrMapOvr>
    <a:masterClrMapping/>
  </p:clrMapOvr>
  <p:transition spd="med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61988" y="19050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4388" y="19050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52319F-F409-4B81-A8EF-89A767DE267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07774749"/>
      </p:ext>
    </p:extLst>
  </p:cSld>
  <p:clrMapOvr>
    <a:masterClrMapping/>
  </p:clrMapOvr>
  <p:transition spd="med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A543D7-9F1A-4D0F-9223-EA1FDDA69B1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94890531"/>
      </p:ext>
    </p:extLst>
  </p:cSld>
  <p:clrMapOvr>
    <a:masterClrMapping/>
  </p:clrMapOvr>
  <p:transition spd="med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92D340-4EB5-467E-80DF-018864E573A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96682113"/>
      </p:ext>
    </p:extLst>
  </p:cSld>
  <p:clrMapOvr>
    <a:masterClrMapping/>
  </p:clrMapOvr>
  <p:transition spd="med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FFEDF6-6FF5-47D9-9BBB-79C629C1C8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51273105"/>
      </p:ext>
    </p:extLst>
  </p:cSld>
  <p:clrMapOvr>
    <a:masterClrMapping/>
  </p:clrMapOvr>
  <p:transition spd="med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8818A0-4979-4D66-B5AA-CA45580BEB9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80359430"/>
      </p:ext>
    </p:extLst>
  </p:cSld>
  <p:clrMapOvr>
    <a:masterClrMapping/>
  </p:clrMapOvr>
  <p:transition spd="med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B44F79-9C24-43E1-A615-837BB99B3BA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16262466"/>
      </p:ext>
    </p:extLst>
  </p:cSld>
  <p:clrMapOvr>
    <a:masterClrMapping/>
  </p:clrMapOvr>
  <p:transition spd="med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ChangeArrowheads="1"/>
          </p:cNvSpPr>
          <p:nvPr/>
        </p:nvSpPr>
        <p:spPr bwMode="hidden">
          <a:xfrm>
            <a:off x="0" y="0"/>
            <a:ext cx="1752600" cy="6856413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50000">
                <a:schemeClr val="bg1"/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kumimoji="1" lang="ru-RU" altLang="ru-RU" sz="2400">
              <a:solidFill>
                <a:schemeClr val="tx1"/>
              </a:solidFill>
            </a:endParaRPr>
          </a:p>
        </p:txBody>
      </p:sp>
      <p:grpSp>
        <p:nvGrpSpPr>
          <p:cNvPr id="151555" name="Group 3"/>
          <p:cNvGrpSpPr>
            <a:grpSpLocks/>
          </p:cNvGrpSpPr>
          <p:nvPr/>
        </p:nvGrpSpPr>
        <p:grpSpPr bwMode="auto">
          <a:xfrm>
            <a:off x="152400" y="374650"/>
            <a:ext cx="1525588" cy="1227138"/>
            <a:chOff x="96" y="236"/>
            <a:chExt cx="961" cy="773"/>
          </a:xfrm>
        </p:grpSpPr>
        <p:sp>
          <p:nvSpPr>
            <p:cNvPr id="151556" name="Freeform 4"/>
            <p:cNvSpPr>
              <a:spLocks/>
            </p:cNvSpPr>
            <p:nvPr/>
          </p:nvSpPr>
          <p:spPr bwMode="auto">
            <a:xfrm>
              <a:off x="738" y="495"/>
              <a:ext cx="319" cy="319"/>
            </a:xfrm>
            <a:custGeom>
              <a:avLst/>
              <a:gdLst>
                <a:gd name="T0" fmla="*/ 318 w 319"/>
                <a:gd name="T1" fmla="*/ 198 h 319"/>
                <a:gd name="T2" fmla="*/ 318 w 319"/>
                <a:gd name="T3" fmla="*/ 318 h 319"/>
                <a:gd name="T4" fmla="*/ 1 w 319"/>
                <a:gd name="T5" fmla="*/ 99 h 319"/>
                <a:gd name="T6" fmla="*/ 0 w 319"/>
                <a:gd name="T7" fmla="*/ 108 h 319"/>
                <a:gd name="T8" fmla="*/ 46 w 319"/>
                <a:gd name="T9" fmla="*/ 0 h 319"/>
                <a:gd name="T10" fmla="*/ 318 w 319"/>
                <a:gd name="T11" fmla="*/ 198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319">
                  <a:moveTo>
                    <a:pt x="318" y="198"/>
                  </a:moveTo>
                  <a:lnTo>
                    <a:pt x="318" y="318"/>
                  </a:lnTo>
                  <a:lnTo>
                    <a:pt x="1" y="99"/>
                  </a:lnTo>
                  <a:lnTo>
                    <a:pt x="0" y="108"/>
                  </a:lnTo>
                  <a:lnTo>
                    <a:pt x="46" y="0"/>
                  </a:lnTo>
                  <a:lnTo>
                    <a:pt x="318" y="198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1557" name="Freeform 5"/>
            <p:cNvSpPr>
              <a:spLocks/>
            </p:cNvSpPr>
            <p:nvPr/>
          </p:nvSpPr>
          <p:spPr bwMode="auto">
            <a:xfrm>
              <a:off x="96" y="495"/>
              <a:ext cx="319" cy="319"/>
            </a:xfrm>
            <a:custGeom>
              <a:avLst/>
              <a:gdLst>
                <a:gd name="T0" fmla="*/ 0 w 319"/>
                <a:gd name="T1" fmla="*/ 198 h 319"/>
                <a:gd name="T2" fmla="*/ 0 w 319"/>
                <a:gd name="T3" fmla="*/ 318 h 319"/>
                <a:gd name="T4" fmla="*/ 316 w 319"/>
                <a:gd name="T5" fmla="*/ 99 h 319"/>
                <a:gd name="T6" fmla="*/ 318 w 319"/>
                <a:gd name="T7" fmla="*/ 108 h 319"/>
                <a:gd name="T8" fmla="*/ 271 w 319"/>
                <a:gd name="T9" fmla="*/ 0 h 319"/>
                <a:gd name="T10" fmla="*/ 0 w 319"/>
                <a:gd name="T11" fmla="*/ 198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319">
                  <a:moveTo>
                    <a:pt x="0" y="198"/>
                  </a:moveTo>
                  <a:lnTo>
                    <a:pt x="0" y="318"/>
                  </a:lnTo>
                  <a:lnTo>
                    <a:pt x="316" y="99"/>
                  </a:lnTo>
                  <a:lnTo>
                    <a:pt x="318" y="108"/>
                  </a:lnTo>
                  <a:lnTo>
                    <a:pt x="271" y="0"/>
                  </a:lnTo>
                  <a:lnTo>
                    <a:pt x="0" y="198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51558" name="Group 6"/>
            <p:cNvGrpSpPr>
              <a:grpSpLocks/>
            </p:cNvGrpSpPr>
            <p:nvPr/>
          </p:nvGrpSpPr>
          <p:grpSpPr bwMode="auto">
            <a:xfrm>
              <a:off x="152" y="236"/>
              <a:ext cx="823" cy="773"/>
              <a:chOff x="152" y="236"/>
              <a:chExt cx="823" cy="773"/>
            </a:xfrm>
          </p:grpSpPr>
          <p:sp>
            <p:nvSpPr>
              <p:cNvPr id="151559" name="AutoShape 7" descr="Green marble"/>
              <p:cNvSpPr>
                <a:spLocks noChangeArrowheads="1"/>
              </p:cNvSpPr>
              <p:nvPr/>
            </p:nvSpPr>
            <p:spPr bwMode="auto">
              <a:xfrm rot="10800000" flipH="1">
                <a:off x="152" y="236"/>
                <a:ext cx="822" cy="772"/>
              </a:xfrm>
              <a:prstGeom prst="triangle">
                <a:avLst>
                  <a:gd name="adj" fmla="val 49995"/>
                </a:avLst>
              </a:prstGeom>
              <a:blipFill dpi="0" rotWithShape="0">
                <a:blip r:embed="rId14"/>
                <a:srcRect/>
                <a:tile tx="0" ty="0" sx="100000" sy="100000" flip="none" algn="tl"/>
              </a:blipFill>
              <a:ln w="12700" cap="sq">
                <a:solidFill>
                  <a:srgbClr val="006633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1560" name="Freeform 8"/>
              <p:cNvSpPr>
                <a:spLocks/>
              </p:cNvSpPr>
              <p:nvPr/>
            </p:nvSpPr>
            <p:spPr bwMode="auto">
              <a:xfrm>
                <a:off x="152" y="236"/>
                <a:ext cx="412" cy="773"/>
              </a:xfrm>
              <a:custGeom>
                <a:avLst/>
                <a:gdLst>
                  <a:gd name="T0" fmla="*/ 411 w 412"/>
                  <a:gd name="T1" fmla="*/ 772 h 773"/>
                  <a:gd name="T2" fmla="*/ 411 w 412"/>
                  <a:gd name="T3" fmla="*/ 637 h 773"/>
                  <a:gd name="T4" fmla="*/ 127 w 412"/>
                  <a:gd name="T5" fmla="*/ 75 h 773"/>
                  <a:gd name="T6" fmla="*/ 0 w 412"/>
                  <a:gd name="T7" fmla="*/ 0 h 773"/>
                  <a:gd name="T8" fmla="*/ 411 w 412"/>
                  <a:gd name="T9" fmla="*/ 772 h 7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" h="773">
                    <a:moveTo>
                      <a:pt x="411" y="772"/>
                    </a:moveTo>
                    <a:lnTo>
                      <a:pt x="411" y="637"/>
                    </a:lnTo>
                    <a:lnTo>
                      <a:pt x="127" y="75"/>
                    </a:lnTo>
                    <a:lnTo>
                      <a:pt x="0" y="0"/>
                    </a:lnTo>
                    <a:lnTo>
                      <a:pt x="411" y="772"/>
                    </a:lnTo>
                  </a:path>
                </a:pathLst>
              </a:custGeom>
              <a:solidFill>
                <a:srgbClr val="002010">
                  <a:alpha val="50000"/>
                </a:srgbClr>
              </a:solidFill>
              <a:ln w="12700" cap="sq">
                <a:solidFill>
                  <a:srgbClr val="0066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1561" name="Freeform 9"/>
              <p:cNvSpPr>
                <a:spLocks/>
              </p:cNvSpPr>
              <p:nvPr/>
            </p:nvSpPr>
            <p:spPr bwMode="auto">
              <a:xfrm>
                <a:off x="152" y="236"/>
                <a:ext cx="823" cy="77"/>
              </a:xfrm>
              <a:custGeom>
                <a:avLst/>
                <a:gdLst>
                  <a:gd name="T0" fmla="*/ 0 w 823"/>
                  <a:gd name="T1" fmla="*/ 0 h 77"/>
                  <a:gd name="T2" fmla="*/ 127 w 823"/>
                  <a:gd name="T3" fmla="*/ 76 h 77"/>
                  <a:gd name="T4" fmla="*/ 712 w 823"/>
                  <a:gd name="T5" fmla="*/ 76 h 77"/>
                  <a:gd name="T6" fmla="*/ 822 w 823"/>
                  <a:gd name="T7" fmla="*/ 0 h 77"/>
                  <a:gd name="T8" fmla="*/ 0 w 823"/>
                  <a:gd name="T9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3" h="77">
                    <a:moveTo>
                      <a:pt x="0" y="0"/>
                    </a:moveTo>
                    <a:lnTo>
                      <a:pt x="127" y="76"/>
                    </a:lnTo>
                    <a:lnTo>
                      <a:pt x="712" y="76"/>
                    </a:lnTo>
                    <a:lnTo>
                      <a:pt x="822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71BB96">
                  <a:alpha val="50000"/>
                </a:srgbClr>
              </a:solidFill>
              <a:ln w="12700" cap="sq">
                <a:solidFill>
                  <a:srgbClr val="0066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1562" name="Freeform 10"/>
              <p:cNvSpPr>
                <a:spLocks/>
              </p:cNvSpPr>
              <p:nvPr/>
            </p:nvSpPr>
            <p:spPr bwMode="auto">
              <a:xfrm>
                <a:off x="563" y="236"/>
                <a:ext cx="412" cy="773"/>
              </a:xfrm>
              <a:custGeom>
                <a:avLst/>
                <a:gdLst>
                  <a:gd name="T0" fmla="*/ 0 w 412"/>
                  <a:gd name="T1" fmla="*/ 772 h 773"/>
                  <a:gd name="T2" fmla="*/ 0 w 412"/>
                  <a:gd name="T3" fmla="*/ 637 h 773"/>
                  <a:gd name="T4" fmla="*/ 283 w 412"/>
                  <a:gd name="T5" fmla="*/ 75 h 773"/>
                  <a:gd name="T6" fmla="*/ 411 w 412"/>
                  <a:gd name="T7" fmla="*/ 0 h 773"/>
                  <a:gd name="T8" fmla="*/ 0 w 412"/>
                  <a:gd name="T9" fmla="*/ 772 h 7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" h="773">
                    <a:moveTo>
                      <a:pt x="0" y="772"/>
                    </a:moveTo>
                    <a:lnTo>
                      <a:pt x="0" y="637"/>
                    </a:lnTo>
                    <a:lnTo>
                      <a:pt x="283" y="75"/>
                    </a:lnTo>
                    <a:lnTo>
                      <a:pt x="411" y="0"/>
                    </a:lnTo>
                    <a:lnTo>
                      <a:pt x="0" y="772"/>
                    </a:lnTo>
                  </a:path>
                </a:pathLst>
              </a:custGeom>
              <a:solidFill>
                <a:srgbClr val="006633">
                  <a:alpha val="50000"/>
                </a:srgbClr>
              </a:solidFill>
              <a:ln w="12700" cap="sq">
                <a:solidFill>
                  <a:srgbClr val="0066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51563" name="Rectangle 11"/>
            <p:cNvSpPr>
              <a:spLocks noChangeArrowheads="1"/>
            </p:cNvSpPr>
            <p:nvPr/>
          </p:nvSpPr>
          <p:spPr bwMode="auto">
            <a:xfrm>
              <a:off x="96" y="704"/>
              <a:ext cx="959" cy="10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folHlink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1564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1905000" y="228600"/>
            <a:ext cx="70866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51565" name="Rectangle 1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61988" y="19050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51566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399213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endParaRPr lang="ru-RU" altLang="ru-RU"/>
          </a:p>
        </p:txBody>
      </p:sp>
      <p:sp>
        <p:nvSpPr>
          <p:cNvPr id="151567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99213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endParaRPr lang="ru-RU" altLang="ru-RU"/>
          </a:p>
        </p:txBody>
      </p:sp>
      <p:sp>
        <p:nvSpPr>
          <p:cNvPr id="151568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99213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E873BC27-5E3E-43B4-A7E4-D7FCA36D1B46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</p:sldLayoutIdLst>
  <p:transition spd="med">
    <p:circle/>
  </p:transition>
  <p:txStyles>
    <p:titleStyle>
      <a:lvl1pPr algn="l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Ú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13" Type="http://schemas.openxmlformats.org/officeDocument/2006/relationships/oleObject" Target="../embeddings/oleObject2.bin"/><Relationship Id="rId3" Type="http://schemas.openxmlformats.org/officeDocument/2006/relationships/oleObject" Target="../embeddings/oleObject1.bin"/><Relationship Id="rId7" Type="http://schemas.openxmlformats.org/officeDocument/2006/relationships/image" Target="../media/image27.jpeg"/><Relationship Id="rId12" Type="http://schemas.openxmlformats.org/officeDocument/2006/relationships/image" Target="../media/image32.jpe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4.jpeg"/><Relationship Id="rId1" Type="http://schemas.openxmlformats.org/officeDocument/2006/relationships/vmlDrawing" Target="../drawings/vmlDrawing1.vml"/><Relationship Id="rId6" Type="http://schemas.openxmlformats.org/officeDocument/2006/relationships/image" Target="../media/image26.jpeg"/><Relationship Id="rId11" Type="http://schemas.openxmlformats.org/officeDocument/2006/relationships/image" Target="../media/image31.jpeg"/><Relationship Id="rId5" Type="http://schemas.openxmlformats.org/officeDocument/2006/relationships/image" Target="../media/image25.jpeg"/><Relationship Id="rId15" Type="http://schemas.openxmlformats.org/officeDocument/2006/relationships/image" Target="../media/image33.png"/><Relationship Id="rId10" Type="http://schemas.openxmlformats.org/officeDocument/2006/relationships/image" Target="../media/image30.jpeg"/><Relationship Id="rId4" Type="http://schemas.openxmlformats.org/officeDocument/2006/relationships/image" Target="../media/image23.emf"/><Relationship Id="rId9" Type="http://schemas.openxmlformats.org/officeDocument/2006/relationships/image" Target="../media/image29.jpeg"/><Relationship Id="rId14" Type="http://schemas.openxmlformats.org/officeDocument/2006/relationships/image" Target="../media/image24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6" name="Picture 58" descr="70259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80" name="Text Box 32"/>
          <p:cNvSpPr txBox="1">
            <a:spLocks noChangeArrowheads="1"/>
          </p:cNvSpPr>
          <p:nvPr/>
        </p:nvSpPr>
        <p:spPr bwMode="auto">
          <a:xfrm>
            <a:off x="231775" y="373697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endParaRPr lang="ru-RU" altLang="ru-RU" sz="2400">
              <a:solidFill>
                <a:schemeClr val="tx1"/>
              </a:solidFill>
            </a:endParaRPr>
          </a:p>
        </p:txBody>
      </p:sp>
      <p:sp>
        <p:nvSpPr>
          <p:cNvPr id="2081" name="Rectangle 33"/>
          <p:cNvSpPr>
            <a:spLocks noChangeArrowheads="1"/>
          </p:cNvSpPr>
          <p:nvPr/>
        </p:nvSpPr>
        <p:spPr bwMode="auto">
          <a:xfrm>
            <a:off x="0" y="4941888"/>
            <a:ext cx="9144000" cy="1916112"/>
          </a:xfrm>
          <a:prstGeom prst="rect">
            <a:avLst/>
          </a:prstGeom>
          <a:gradFill rotWithShape="1">
            <a:gsLst>
              <a:gs pos="0">
                <a:srgbClr val="003300">
                  <a:gamma/>
                  <a:shade val="46275"/>
                  <a:invGamma/>
                  <a:alpha val="39999"/>
                </a:srgbClr>
              </a:gs>
              <a:gs pos="100000">
                <a:srgbClr val="003300">
                  <a:alpha val="87000"/>
                </a:srgbClr>
              </a:gs>
            </a:gsLst>
            <a:lin ang="5400000" scaled="1"/>
          </a:gradFill>
          <a:ln w="9525">
            <a:solidFill>
              <a:srgbClr val="003300"/>
            </a:solidFill>
            <a:miter lim="800000"/>
            <a:headEnd/>
            <a:tailEnd/>
          </a:ln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ru-RU" altLang="ru-RU" sz="3600">
                <a:solidFill>
                  <a:srgbClr val="FFFFFF"/>
                </a:solidFill>
                <a:latin typeface="Monotype Corsiva" panose="03010101010201010101" pitchFamily="66" charset="0"/>
              </a:rPr>
              <a:t>Применение  элементов  ландшафтного</a:t>
            </a:r>
            <a:br>
              <a:rPr lang="ru-RU" altLang="ru-RU" sz="3600">
                <a:solidFill>
                  <a:srgbClr val="FFFFFF"/>
                </a:solidFill>
                <a:latin typeface="Monotype Corsiva" panose="03010101010201010101" pitchFamily="66" charset="0"/>
              </a:rPr>
            </a:br>
            <a:r>
              <a:rPr lang="ru-RU" altLang="ru-RU" sz="3600">
                <a:solidFill>
                  <a:srgbClr val="FFFFFF"/>
                </a:solidFill>
                <a:latin typeface="Monotype Corsiva" panose="03010101010201010101" pitchFamily="66" charset="0"/>
              </a:rPr>
              <a:t>дизайна  при  озеленении  пришкольного </a:t>
            </a:r>
            <a:br>
              <a:rPr lang="ru-RU" altLang="ru-RU" sz="3600">
                <a:solidFill>
                  <a:srgbClr val="FFFFFF"/>
                </a:solidFill>
                <a:latin typeface="Monotype Corsiva" panose="03010101010201010101" pitchFamily="66" charset="0"/>
              </a:rPr>
            </a:br>
            <a:r>
              <a:rPr lang="ru-RU" altLang="ru-RU" sz="3600">
                <a:solidFill>
                  <a:srgbClr val="FFFFFF"/>
                </a:solidFill>
                <a:latin typeface="Monotype Corsiva" panose="03010101010201010101" pitchFamily="66" charset="0"/>
              </a:rPr>
              <a:t>учебно - опытного  участка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2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4" name="Text Box 4"/>
          <p:cNvSpPr txBox="1">
            <a:spLocks noChangeArrowheads="1"/>
          </p:cNvSpPr>
          <p:nvPr/>
        </p:nvSpPr>
        <p:spPr bwMode="auto">
          <a:xfrm rot="16200000">
            <a:off x="-3017043" y="3017043"/>
            <a:ext cx="6858000" cy="823913"/>
          </a:xfrm>
          <a:prstGeom prst="rect">
            <a:avLst/>
          </a:prstGeom>
          <a:solidFill>
            <a:srgbClr val="008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ru-RU" altLang="ru-RU" sz="4800">
                <a:solidFill>
                  <a:srgbClr val="FFFF66"/>
                </a:solidFill>
                <a:latin typeface="Monotype Corsiva" panose="03010101010201010101" pitchFamily="66" charset="0"/>
              </a:rPr>
              <a:t>  Ландшафтная скульптура</a:t>
            </a:r>
          </a:p>
        </p:txBody>
      </p:sp>
      <p:pic>
        <p:nvPicPr>
          <p:cNvPr id="163851" name="Picture 11" descr="d0cec04ca2c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13" y="0"/>
            <a:ext cx="4984750" cy="3738563"/>
          </a:xfrm>
          <a:prstGeom prst="rect">
            <a:avLst/>
          </a:prstGeom>
          <a:noFill/>
          <a:ln w="38100">
            <a:solidFill>
              <a:srgbClr val="FFFF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50" name="Picture 10" descr="6f814b945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2275" y="0"/>
            <a:ext cx="3641725" cy="4652963"/>
          </a:xfrm>
          <a:prstGeom prst="rect">
            <a:avLst/>
          </a:prstGeom>
          <a:noFill/>
          <a:ln w="38100">
            <a:solidFill>
              <a:srgbClr val="FFFF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47" name="Picture 7" descr="bg_5060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5638" y="3668713"/>
            <a:ext cx="4678362" cy="3189287"/>
          </a:xfrm>
          <a:prstGeom prst="rect">
            <a:avLst/>
          </a:prstGeom>
          <a:noFill/>
          <a:ln w="38100">
            <a:solidFill>
              <a:srgbClr val="FFFF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52" name="Picture 12" descr="ландшафтная скульптур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13" y="3668713"/>
            <a:ext cx="3641725" cy="3189287"/>
          </a:xfrm>
          <a:prstGeom prst="rect">
            <a:avLst/>
          </a:prstGeom>
          <a:noFill/>
          <a:ln w="38100">
            <a:solidFill>
              <a:srgbClr val="FFFF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50" name="Picture 18" descr="берез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022600" cy="2800350"/>
          </a:xfrm>
          <a:prstGeom prst="rect">
            <a:avLst/>
          </a:prstGeom>
          <a:noFill/>
          <a:ln w="38100">
            <a:solidFill>
              <a:srgbClr val="FFFF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48" name="Picture 16" descr="tumb2+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00350"/>
            <a:ext cx="9144000" cy="1508125"/>
          </a:xfrm>
          <a:prstGeom prst="rect">
            <a:avLst/>
          </a:prstGeom>
          <a:noFill/>
          <a:ln w="38100">
            <a:solidFill>
              <a:srgbClr val="FFFF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46" name="Picture 14" descr="tumb2+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57788"/>
            <a:ext cx="9144000" cy="1562100"/>
          </a:xfrm>
          <a:prstGeom prst="rect">
            <a:avLst/>
          </a:prstGeom>
          <a:noFill/>
          <a:ln w="38100">
            <a:solidFill>
              <a:srgbClr val="FFFF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3022600" y="260350"/>
            <a:ext cx="6121400" cy="873125"/>
          </a:xfrm>
        </p:spPr>
        <p:txBody>
          <a:bodyPr/>
          <a:lstStyle/>
          <a:p>
            <a:pPr marL="1117600" indent="-1117600"/>
            <a:r>
              <a:rPr lang="ru-RU" altLang="ru-RU" sz="3600">
                <a:solidFill>
                  <a:srgbClr val="FFFF66"/>
                </a:solidFill>
                <a:latin typeface="Monotype Corsiva" panose="03010101010201010101" pitchFamily="66" charset="0"/>
              </a:rPr>
              <a:t> </a:t>
            </a:r>
            <a:r>
              <a:rPr lang="en-US" altLang="ru-RU" sz="3600">
                <a:solidFill>
                  <a:srgbClr val="FFFF66"/>
                </a:solidFill>
                <a:latin typeface="Monotype Corsiva" panose="03010101010201010101" pitchFamily="66" charset="0"/>
              </a:rPr>
              <a:t>I. </a:t>
            </a:r>
            <a:r>
              <a:rPr lang="ru-RU" altLang="ru-RU" sz="3600" u="sng">
                <a:solidFill>
                  <a:srgbClr val="FFFF66"/>
                </a:solidFill>
                <a:latin typeface="Monotype Corsiva" panose="03010101010201010101" pitchFamily="66" charset="0"/>
              </a:rPr>
              <a:t>Исследование учебно-опытного</a:t>
            </a:r>
            <a:r>
              <a:rPr lang="ru-RU" altLang="ru-RU" sz="3600">
                <a:solidFill>
                  <a:srgbClr val="FFFF66"/>
                </a:solidFill>
                <a:latin typeface="Monotype Corsiva" panose="03010101010201010101" pitchFamily="66" charset="0"/>
              </a:rPr>
              <a:t> </a:t>
            </a:r>
            <a:r>
              <a:rPr lang="en-US" altLang="ru-RU" sz="3600">
                <a:solidFill>
                  <a:srgbClr val="FFFF66"/>
                </a:solidFill>
                <a:latin typeface="Monotype Corsiva" panose="03010101010201010101" pitchFamily="66" charset="0"/>
              </a:rPr>
              <a:t>      </a:t>
            </a:r>
            <a:br>
              <a:rPr lang="en-US" altLang="ru-RU" sz="3600">
                <a:solidFill>
                  <a:srgbClr val="FFFF66"/>
                </a:solidFill>
                <a:latin typeface="Monotype Corsiva" panose="03010101010201010101" pitchFamily="66" charset="0"/>
              </a:rPr>
            </a:br>
            <a:r>
              <a:rPr lang="en-US" altLang="ru-RU" sz="3600">
                <a:solidFill>
                  <a:srgbClr val="FFFF66"/>
                </a:solidFill>
                <a:latin typeface="Monotype Corsiva" panose="03010101010201010101" pitchFamily="66" charset="0"/>
              </a:rPr>
              <a:t>                               </a:t>
            </a:r>
            <a:r>
              <a:rPr lang="ru-RU" altLang="ru-RU" sz="3600">
                <a:solidFill>
                  <a:srgbClr val="FFFF66"/>
                </a:solidFill>
                <a:latin typeface="Monotype Corsiva" panose="03010101010201010101" pitchFamily="66" charset="0"/>
              </a:rPr>
              <a:t> </a:t>
            </a:r>
            <a:r>
              <a:rPr lang="ru-RU" altLang="ru-RU" sz="3600" u="sng">
                <a:solidFill>
                  <a:srgbClr val="FFFF66"/>
                </a:solidFill>
                <a:latin typeface="Monotype Corsiva" panose="03010101010201010101" pitchFamily="66" charset="0"/>
              </a:rPr>
              <a:t>участка</a:t>
            </a:r>
            <a:endParaRPr lang="ru-RU" altLang="ru-RU" sz="3600">
              <a:solidFill>
                <a:srgbClr val="FFFF66"/>
              </a:solidFill>
              <a:latin typeface="Monotype Corsiva" panose="03010101010201010101" pitchFamily="66" charset="0"/>
            </a:endParaRPr>
          </a:p>
        </p:txBody>
      </p:sp>
      <p:sp>
        <p:nvSpPr>
          <p:cNvPr id="69639" name="Text Box 7"/>
          <p:cNvSpPr txBox="1">
            <a:spLocks noChangeArrowheads="1"/>
          </p:cNvSpPr>
          <p:nvPr/>
        </p:nvSpPr>
        <p:spPr bwMode="auto">
          <a:xfrm>
            <a:off x="5399088" y="1241425"/>
            <a:ext cx="3744912" cy="155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AutoNum type="arabicPeriod"/>
            </a:pPr>
            <a:r>
              <a:rPr kumimoji="1" lang="ru-RU" altLang="ru-RU" sz="1600">
                <a:latin typeface="Times New Roman" panose="02020603050405020304" pitchFamily="18" charset="0"/>
              </a:rPr>
              <a:t>Площадь участка</a:t>
            </a:r>
          </a:p>
          <a:p>
            <a:pPr>
              <a:buFontTx/>
              <a:buAutoNum type="arabicPeriod"/>
            </a:pPr>
            <a:r>
              <a:rPr kumimoji="1" lang="ru-RU" altLang="ru-RU" sz="1600">
                <a:latin typeface="Times New Roman" panose="02020603050405020304" pitchFamily="18" charset="0"/>
              </a:rPr>
              <a:t>Количество уже существующих </a:t>
            </a:r>
          </a:p>
          <a:p>
            <a:r>
              <a:rPr kumimoji="1" lang="ru-RU" altLang="ru-RU" sz="1600">
                <a:latin typeface="Times New Roman" panose="02020603050405020304" pitchFamily="18" charset="0"/>
              </a:rPr>
              <a:t>       растений</a:t>
            </a:r>
          </a:p>
          <a:p>
            <a:pPr>
              <a:buFontTx/>
              <a:buAutoNum type="arabicPeriod" startAt="3"/>
            </a:pPr>
            <a:r>
              <a:rPr kumimoji="1" lang="ru-RU" altLang="ru-RU" sz="1600">
                <a:latin typeface="Times New Roman" panose="02020603050405020304" pitchFamily="18" charset="0"/>
              </a:rPr>
              <a:t>Освещённость участка</a:t>
            </a:r>
          </a:p>
          <a:p>
            <a:pPr>
              <a:buFontTx/>
              <a:buAutoNum type="arabicPeriod" startAt="3"/>
            </a:pPr>
            <a:r>
              <a:rPr kumimoji="1" lang="ru-RU" altLang="ru-RU" sz="1600">
                <a:latin typeface="Times New Roman" panose="02020603050405020304" pitchFamily="18" charset="0"/>
              </a:rPr>
              <a:t>Почвенные характеристики</a:t>
            </a:r>
          </a:p>
          <a:p>
            <a:pPr>
              <a:buFontTx/>
              <a:buAutoNum type="arabicPeriod" startAt="3"/>
            </a:pPr>
            <a:endParaRPr kumimoji="1" lang="ru-RU" altLang="ru-RU" sz="1600">
              <a:latin typeface="Times New Roman" panose="02020603050405020304" pitchFamily="18" charset="0"/>
            </a:endParaRPr>
          </a:p>
        </p:txBody>
      </p:sp>
      <p:pic>
        <p:nvPicPr>
          <p:cNvPr id="69638" name="Picture 6" descr="IMG_375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22613"/>
            <a:ext cx="4483100" cy="3238500"/>
          </a:xfrm>
          <a:prstGeom prst="rect">
            <a:avLst/>
          </a:prstGeom>
          <a:noFill/>
          <a:ln w="38100">
            <a:solidFill>
              <a:srgbClr val="FFFF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644" name="Text Box 12"/>
          <p:cNvSpPr txBox="1">
            <a:spLocks noChangeArrowheads="1"/>
          </p:cNvSpPr>
          <p:nvPr/>
        </p:nvSpPr>
        <p:spPr bwMode="auto">
          <a:xfrm>
            <a:off x="3492500" y="1241425"/>
            <a:ext cx="18192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ru-RU" altLang="ru-RU" sz="2400">
                <a:solidFill>
                  <a:schemeClr val="tx1"/>
                </a:solidFill>
              </a:rPr>
              <a:t>Определить:</a:t>
            </a:r>
          </a:p>
        </p:txBody>
      </p:sp>
      <p:pic>
        <p:nvPicPr>
          <p:cNvPr id="69645" name="Picture 13" descr="IMG_374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3100" y="3119438"/>
            <a:ext cx="4660900" cy="3241675"/>
          </a:xfrm>
          <a:prstGeom prst="rect">
            <a:avLst/>
          </a:prstGeom>
          <a:noFill/>
          <a:ln w="38100">
            <a:solidFill>
              <a:srgbClr val="FFFF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2" name="Rectangle 6"/>
          <p:cNvSpPr>
            <a:spLocks noChangeArrowheads="1"/>
          </p:cNvSpPr>
          <p:nvPr/>
        </p:nvSpPr>
        <p:spPr bwMode="auto">
          <a:xfrm>
            <a:off x="2276475" y="963613"/>
            <a:ext cx="6642100" cy="338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AutoNum type="arabicPeriod"/>
            </a:pPr>
            <a:r>
              <a:rPr kumimoji="1" lang="ru-RU" altLang="ru-RU" sz="1800">
                <a:latin typeface="Times New Roman" panose="02020603050405020304" pitchFamily="18" charset="0"/>
              </a:rPr>
              <a:t> Общая площадь пришкольного участка – 0, 1739 га </a:t>
            </a:r>
          </a:p>
          <a:p>
            <a:r>
              <a:rPr kumimoji="1" lang="ru-RU" altLang="ru-RU" sz="1800">
                <a:latin typeface="Times New Roman" panose="02020603050405020304" pitchFamily="18" charset="0"/>
              </a:rPr>
              <a:t>     (1739 кв/м = 47 м х 37 м)</a:t>
            </a:r>
          </a:p>
          <a:p>
            <a:r>
              <a:rPr kumimoji="1" lang="ru-RU" altLang="ru-RU" sz="1800">
                <a:latin typeface="Times New Roman" panose="02020603050405020304" pitchFamily="18" charset="0"/>
              </a:rPr>
              <a:t>2.  Имеющиеся отделы:  а) полевой</a:t>
            </a:r>
          </a:p>
          <a:p>
            <a:r>
              <a:rPr kumimoji="1" lang="ru-RU" altLang="ru-RU" sz="1800">
                <a:latin typeface="Times New Roman" panose="02020603050405020304" pitchFamily="18" charset="0"/>
              </a:rPr>
              <a:t>                                          б) овощной                                               </a:t>
            </a:r>
          </a:p>
          <a:p>
            <a:r>
              <a:rPr kumimoji="1" lang="ru-RU" altLang="ru-RU" sz="1800">
                <a:latin typeface="Times New Roman" panose="02020603050405020304" pitchFamily="18" charset="0"/>
              </a:rPr>
              <a:t>                                          в) коллекционный</a:t>
            </a:r>
          </a:p>
          <a:p>
            <a:r>
              <a:rPr kumimoji="1" lang="ru-RU" altLang="ru-RU" sz="1800">
                <a:latin typeface="Times New Roman" panose="02020603050405020304" pitchFamily="18" charset="0"/>
              </a:rPr>
              <a:t>                                          г) цветочно-декоративный</a:t>
            </a:r>
          </a:p>
          <a:p>
            <a:r>
              <a:rPr kumimoji="1" lang="ru-RU" altLang="ru-RU" sz="1800">
                <a:latin typeface="Times New Roman" panose="02020603050405020304" pitchFamily="18" charset="0"/>
              </a:rPr>
              <a:t>3. Почва – чернозёмная</a:t>
            </a:r>
          </a:p>
          <a:p>
            <a:r>
              <a:rPr kumimoji="1" lang="ru-RU" altLang="ru-RU" sz="1800">
                <a:latin typeface="Times New Roman" panose="02020603050405020304" pitchFamily="18" charset="0"/>
              </a:rPr>
              <a:t>4. Имеющиеся растения: можжевельник, белая акация, сирень, </a:t>
            </a:r>
          </a:p>
          <a:p>
            <a:r>
              <a:rPr kumimoji="1" lang="ru-RU" altLang="ru-RU" sz="1800">
                <a:latin typeface="Times New Roman" panose="02020603050405020304" pitchFamily="18" charset="0"/>
              </a:rPr>
              <a:t>    ирисы, тюльпаны, лилии</a:t>
            </a:r>
          </a:p>
          <a:p>
            <a:r>
              <a:rPr kumimoji="1" lang="ru-RU" altLang="ru-RU" sz="1800">
                <a:latin typeface="Times New Roman" panose="02020603050405020304" pitchFamily="18" charset="0"/>
              </a:rPr>
              <a:t>5. Естественное освещение: </a:t>
            </a:r>
          </a:p>
          <a:p>
            <a:r>
              <a:rPr kumimoji="1" lang="ru-RU" altLang="ru-RU" sz="1800">
                <a:latin typeface="Times New Roman" panose="02020603050405020304" pitchFamily="18" charset="0"/>
              </a:rPr>
              <a:t>    южная сторона – затенена постройками и деревьями,</a:t>
            </a:r>
          </a:p>
          <a:p>
            <a:r>
              <a:rPr kumimoji="1" lang="ru-RU" altLang="ru-RU" sz="1800">
                <a:latin typeface="Times New Roman" panose="02020603050405020304" pitchFamily="18" charset="0"/>
              </a:rPr>
              <a:t>    центральная часть – солнечная</a:t>
            </a:r>
          </a:p>
        </p:txBody>
      </p:sp>
      <p:sp>
        <p:nvSpPr>
          <p:cNvPr id="70663" name="Text Box 7"/>
          <p:cNvSpPr txBox="1">
            <a:spLocks noChangeArrowheads="1"/>
          </p:cNvSpPr>
          <p:nvPr/>
        </p:nvSpPr>
        <p:spPr bwMode="auto">
          <a:xfrm>
            <a:off x="3197225" y="0"/>
            <a:ext cx="5641975" cy="763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kumimoji="1" lang="ru-RU" altLang="ru-RU" sz="800" u="sng">
              <a:solidFill>
                <a:srgbClr val="FFFF66"/>
              </a:solidFill>
              <a:latin typeface="Monotype Corsiva" panose="03010101010201010101" pitchFamily="66" charset="0"/>
            </a:endParaRPr>
          </a:p>
          <a:p>
            <a:r>
              <a:rPr kumimoji="1" lang="ru-RU" altLang="ru-RU" sz="3600" u="sng">
                <a:solidFill>
                  <a:srgbClr val="FFFF66"/>
                </a:solidFill>
                <a:latin typeface="Monotype Corsiva" panose="03010101010201010101" pitchFamily="66" charset="0"/>
              </a:rPr>
              <a:t>Предварительная информация</a:t>
            </a:r>
            <a:r>
              <a:rPr kumimoji="1" lang="ru-RU" altLang="ru-RU" sz="3600">
                <a:solidFill>
                  <a:srgbClr val="FFFF66"/>
                </a:solidFill>
                <a:latin typeface="Monotype Corsiva" panose="03010101010201010101" pitchFamily="66" charset="0"/>
              </a:rPr>
              <a:t>:</a:t>
            </a:r>
          </a:p>
        </p:txBody>
      </p:sp>
      <p:sp>
        <p:nvSpPr>
          <p:cNvPr id="70664" name="Text Box 8"/>
          <p:cNvSpPr txBox="1">
            <a:spLocks noChangeArrowheads="1"/>
          </p:cNvSpPr>
          <p:nvPr/>
        </p:nvSpPr>
        <p:spPr bwMode="auto">
          <a:xfrm>
            <a:off x="1785938" y="4351338"/>
            <a:ext cx="7053262" cy="2344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ru-RU" altLang="ru-RU" sz="2800">
                <a:solidFill>
                  <a:srgbClr val="FFFF66"/>
                </a:solidFill>
                <a:latin typeface="Monotype Corsiva" panose="03010101010201010101" pitchFamily="66" charset="0"/>
              </a:rPr>
              <a:t>                                                          </a:t>
            </a:r>
            <a:r>
              <a:rPr kumimoji="1" lang="ru-RU" altLang="ru-RU" sz="2400" b="1" u="sng">
                <a:solidFill>
                  <a:srgbClr val="FFFF66"/>
                </a:solidFill>
                <a:latin typeface="Monotype Corsiva" panose="03010101010201010101" pitchFamily="66" charset="0"/>
              </a:rPr>
              <a:t>Внести изменения</a:t>
            </a:r>
            <a:r>
              <a:rPr kumimoji="1" lang="ru-RU" altLang="ru-RU" sz="2400" b="1">
                <a:solidFill>
                  <a:srgbClr val="FFFF66"/>
                </a:solidFill>
                <a:latin typeface="Monotype Corsiva" panose="03010101010201010101" pitchFamily="66" charset="0"/>
              </a:rPr>
              <a:t>:</a:t>
            </a:r>
            <a:r>
              <a:rPr kumimoji="1" lang="ru-RU" altLang="ru-RU" sz="2400">
                <a:solidFill>
                  <a:srgbClr val="FFFF66"/>
                </a:solidFill>
                <a:latin typeface="Monotype Corsiva" panose="03010101010201010101" pitchFamily="66" charset="0"/>
              </a:rPr>
              <a:t> </a:t>
            </a:r>
          </a:p>
          <a:p>
            <a:r>
              <a:rPr kumimoji="1" lang="ru-RU" altLang="ru-RU" sz="2400">
                <a:solidFill>
                  <a:srgbClr val="FFFF66"/>
                </a:solidFill>
                <a:latin typeface="Monotype Corsiva" panose="03010101010201010101" pitchFamily="66" charset="0"/>
              </a:rPr>
              <a:t>                         1) оформить центральную дорожку;</a:t>
            </a:r>
          </a:p>
          <a:p>
            <a:r>
              <a:rPr kumimoji="1" lang="ru-RU" altLang="ru-RU" sz="2400">
                <a:solidFill>
                  <a:srgbClr val="FFFF66"/>
                </a:solidFill>
                <a:latin typeface="Monotype Corsiva" panose="03010101010201010101" pitchFamily="66" charset="0"/>
              </a:rPr>
              <a:t>                         2)  Разбить клумбу «Георгиевская ленточка»;</a:t>
            </a:r>
          </a:p>
          <a:p>
            <a:r>
              <a:rPr kumimoji="1" lang="ru-RU" altLang="ru-RU" sz="2400">
                <a:solidFill>
                  <a:srgbClr val="FFFF66"/>
                </a:solidFill>
                <a:latin typeface="Monotype Corsiva" panose="03010101010201010101" pitchFamily="66" charset="0"/>
              </a:rPr>
              <a:t>                         3)  Обновить растения на клумбе – солнце;</a:t>
            </a:r>
          </a:p>
          <a:p>
            <a:r>
              <a:rPr kumimoji="1" lang="ru-RU" altLang="ru-RU" sz="2400">
                <a:solidFill>
                  <a:srgbClr val="FFFF66"/>
                </a:solidFill>
                <a:latin typeface="Monotype Corsiva" panose="03010101010201010101" pitchFamily="66" charset="0"/>
              </a:rPr>
              <a:t>                         4)  задекорировать стены; </a:t>
            </a:r>
          </a:p>
          <a:p>
            <a:r>
              <a:rPr kumimoji="1" lang="ru-RU" altLang="ru-RU" sz="2400">
                <a:solidFill>
                  <a:srgbClr val="FFFF66"/>
                </a:solidFill>
                <a:latin typeface="Monotype Corsiva" panose="03010101010201010101" pitchFamily="66" charset="0"/>
              </a:rPr>
              <a:t>                         5) выделить дорожки между цветниками.</a:t>
            </a:r>
          </a:p>
        </p:txBody>
      </p:sp>
      <p:pic>
        <p:nvPicPr>
          <p:cNvPr id="70668" name="Picture 12" descr="45808_1614Kd2WCD0nT2g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51050" cy="6858000"/>
          </a:xfrm>
          <a:prstGeom prst="rect">
            <a:avLst/>
          </a:prstGeom>
          <a:noFill/>
          <a:ln w="38100">
            <a:solidFill>
              <a:srgbClr val="FFFF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818" name="Picture 42" descr="45808_1614Kd2WCD0nT2g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65300" cy="6858000"/>
          </a:xfrm>
          <a:prstGeom prst="rect">
            <a:avLst/>
          </a:prstGeom>
          <a:noFill/>
          <a:ln w="190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1765300" y="2638425"/>
            <a:ext cx="6873875" cy="1220788"/>
          </a:xfrm>
        </p:spPr>
        <p:txBody>
          <a:bodyPr/>
          <a:lstStyle/>
          <a:p>
            <a:pPr algn="ctr"/>
            <a:r>
              <a:rPr lang="ru-RU" altLang="ru-RU" sz="3600">
                <a:solidFill>
                  <a:srgbClr val="FFFF66"/>
                </a:solidFill>
                <a:latin typeface="Monotype Corsiva" panose="03010101010201010101" pitchFamily="66" charset="0"/>
              </a:rPr>
              <a:t>Проект озеленения пришкольного участка</a:t>
            </a:r>
          </a:p>
        </p:txBody>
      </p:sp>
      <p:grpSp>
        <p:nvGrpSpPr>
          <p:cNvPr id="75780" name="Group 4"/>
          <p:cNvGrpSpPr>
            <a:grpSpLocks/>
          </p:cNvGrpSpPr>
          <p:nvPr/>
        </p:nvGrpSpPr>
        <p:grpSpPr bwMode="auto">
          <a:xfrm>
            <a:off x="1952625" y="1603375"/>
            <a:ext cx="7121525" cy="5065713"/>
            <a:chOff x="1461" y="2922"/>
            <a:chExt cx="14040" cy="8760"/>
          </a:xfrm>
        </p:grpSpPr>
        <p:grpSp>
          <p:nvGrpSpPr>
            <p:cNvPr id="75781" name="Group 5"/>
            <p:cNvGrpSpPr>
              <a:grpSpLocks/>
            </p:cNvGrpSpPr>
            <p:nvPr/>
          </p:nvGrpSpPr>
          <p:grpSpPr bwMode="auto">
            <a:xfrm>
              <a:off x="1461" y="2922"/>
              <a:ext cx="14040" cy="8760"/>
              <a:chOff x="1461" y="1864"/>
              <a:chExt cx="14040" cy="8760"/>
            </a:xfrm>
          </p:grpSpPr>
          <p:grpSp>
            <p:nvGrpSpPr>
              <p:cNvPr id="75782" name="Group 6"/>
              <p:cNvGrpSpPr>
                <a:grpSpLocks/>
              </p:cNvGrpSpPr>
              <p:nvPr/>
            </p:nvGrpSpPr>
            <p:grpSpPr bwMode="auto">
              <a:xfrm>
                <a:off x="1461" y="1864"/>
                <a:ext cx="14040" cy="8760"/>
                <a:chOff x="1461" y="1864"/>
                <a:chExt cx="14040" cy="8760"/>
              </a:xfrm>
            </p:grpSpPr>
            <p:sp>
              <p:nvSpPr>
                <p:cNvPr id="75783" name="Rectangle 7"/>
                <p:cNvSpPr>
                  <a:spLocks noChangeArrowheads="1"/>
                </p:cNvSpPr>
                <p:nvPr/>
              </p:nvSpPr>
              <p:spPr bwMode="auto">
                <a:xfrm>
                  <a:off x="1461" y="1864"/>
                  <a:ext cx="14040" cy="8760"/>
                </a:xfrm>
                <a:prstGeom prst="rect">
                  <a:avLst/>
                </a:prstGeom>
                <a:solidFill>
                  <a:srgbClr val="99CC00"/>
                </a:solidFill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5784" name="Line 8"/>
                <p:cNvSpPr>
                  <a:spLocks noChangeShapeType="1"/>
                </p:cNvSpPr>
                <p:nvPr/>
              </p:nvSpPr>
              <p:spPr bwMode="auto">
                <a:xfrm>
                  <a:off x="3741" y="1864"/>
                  <a:ext cx="0" cy="876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5785" name="Line 9"/>
                <p:cNvSpPr>
                  <a:spLocks noChangeShapeType="1"/>
                </p:cNvSpPr>
                <p:nvPr/>
              </p:nvSpPr>
              <p:spPr bwMode="auto">
                <a:xfrm>
                  <a:off x="4101" y="1864"/>
                  <a:ext cx="0" cy="876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5786" name="Oval 10"/>
                <p:cNvSpPr>
                  <a:spLocks noChangeArrowheads="1"/>
                </p:cNvSpPr>
                <p:nvPr/>
              </p:nvSpPr>
              <p:spPr bwMode="auto">
                <a:xfrm>
                  <a:off x="8301" y="4744"/>
                  <a:ext cx="2880" cy="2880"/>
                </a:xfrm>
                <a:prstGeom prst="ellipse">
                  <a:avLst/>
                </a:prstGeom>
                <a:solidFill>
                  <a:srgbClr val="99CC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5787" name="Line 11"/>
                <p:cNvSpPr>
                  <a:spLocks noChangeShapeType="1"/>
                </p:cNvSpPr>
                <p:nvPr/>
              </p:nvSpPr>
              <p:spPr bwMode="auto">
                <a:xfrm>
                  <a:off x="9741" y="7624"/>
                  <a:ext cx="0" cy="204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5788" name="Line 12"/>
                <p:cNvSpPr>
                  <a:spLocks noChangeShapeType="1"/>
                </p:cNvSpPr>
                <p:nvPr/>
              </p:nvSpPr>
              <p:spPr bwMode="auto">
                <a:xfrm>
                  <a:off x="11061" y="6784"/>
                  <a:ext cx="4440" cy="288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5789" name="Line 13"/>
                <p:cNvSpPr>
                  <a:spLocks noChangeShapeType="1"/>
                </p:cNvSpPr>
                <p:nvPr/>
              </p:nvSpPr>
              <p:spPr bwMode="auto">
                <a:xfrm flipH="1">
                  <a:off x="4101" y="6784"/>
                  <a:ext cx="4320" cy="288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5790" name="Line 14"/>
                <p:cNvSpPr>
                  <a:spLocks noChangeShapeType="1"/>
                </p:cNvSpPr>
                <p:nvPr/>
              </p:nvSpPr>
              <p:spPr bwMode="auto">
                <a:xfrm>
                  <a:off x="9741" y="1864"/>
                  <a:ext cx="0" cy="288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5791" name="Line 15"/>
                <p:cNvSpPr>
                  <a:spLocks noChangeShapeType="1"/>
                </p:cNvSpPr>
                <p:nvPr/>
              </p:nvSpPr>
              <p:spPr bwMode="auto">
                <a:xfrm flipH="1">
                  <a:off x="10941" y="1864"/>
                  <a:ext cx="4560" cy="348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5792" name="Line 16"/>
                <p:cNvSpPr>
                  <a:spLocks noChangeShapeType="1"/>
                </p:cNvSpPr>
                <p:nvPr/>
              </p:nvSpPr>
              <p:spPr bwMode="auto">
                <a:xfrm>
                  <a:off x="4101" y="1864"/>
                  <a:ext cx="4440" cy="348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5793" name="Line 17"/>
                <p:cNvSpPr>
                  <a:spLocks noChangeShapeType="1"/>
                </p:cNvSpPr>
                <p:nvPr/>
              </p:nvSpPr>
              <p:spPr bwMode="auto">
                <a:xfrm>
                  <a:off x="1461" y="3784"/>
                  <a:ext cx="2280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5794" name="Line 18"/>
                <p:cNvSpPr>
                  <a:spLocks noChangeShapeType="1"/>
                </p:cNvSpPr>
                <p:nvPr/>
              </p:nvSpPr>
              <p:spPr bwMode="auto">
                <a:xfrm>
                  <a:off x="1461" y="8584"/>
                  <a:ext cx="2280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75795" name="Line 19"/>
              <p:cNvSpPr>
                <a:spLocks noChangeShapeType="1"/>
              </p:cNvSpPr>
              <p:nvPr/>
            </p:nvSpPr>
            <p:spPr bwMode="auto">
              <a:xfrm>
                <a:off x="4101" y="9664"/>
                <a:ext cx="1140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75796" name="Text Box 20"/>
            <p:cNvSpPr txBox="1">
              <a:spLocks noChangeArrowheads="1"/>
            </p:cNvSpPr>
            <p:nvPr/>
          </p:nvSpPr>
          <p:spPr bwMode="auto">
            <a:xfrm>
              <a:off x="1821" y="10270"/>
              <a:ext cx="1560" cy="840"/>
            </a:xfrm>
            <a:prstGeom prst="rect">
              <a:avLst/>
            </a:prstGeom>
            <a:solidFill>
              <a:srgbClr val="CCFFCC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altLang="ru-RU" sz="1100">
                  <a:latin typeface="Verdana" panose="020B0604030504040204" pitchFamily="34" charset="0"/>
                </a:rPr>
                <a:t>Полевой отдел</a:t>
              </a:r>
              <a:endParaRPr lang="ru-RU" altLang="ru-RU" sz="1800">
                <a:latin typeface="Verdana" panose="020B0604030504040204" pitchFamily="34" charset="0"/>
              </a:endParaRPr>
            </a:p>
          </p:txBody>
        </p:sp>
        <p:sp>
          <p:nvSpPr>
            <p:cNvPr id="75797" name="Text Box 21"/>
            <p:cNvSpPr txBox="1">
              <a:spLocks noChangeArrowheads="1"/>
            </p:cNvSpPr>
            <p:nvPr/>
          </p:nvSpPr>
          <p:spPr bwMode="auto">
            <a:xfrm>
              <a:off x="1821" y="6310"/>
              <a:ext cx="1560" cy="840"/>
            </a:xfrm>
            <a:prstGeom prst="rect">
              <a:avLst/>
            </a:prstGeom>
            <a:solidFill>
              <a:srgbClr val="CC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altLang="ru-RU" sz="1100">
                  <a:latin typeface="Verdana" panose="020B0604030504040204" pitchFamily="34" charset="0"/>
                </a:rPr>
                <a:t>Овощной отдел</a:t>
              </a:r>
              <a:endParaRPr lang="ru-RU" altLang="ru-RU" sz="1800">
                <a:latin typeface="Verdana" panose="020B0604030504040204" pitchFamily="34" charset="0"/>
              </a:endParaRPr>
            </a:p>
          </p:txBody>
        </p:sp>
        <p:sp>
          <p:nvSpPr>
            <p:cNvPr id="75798" name="Text Box 22"/>
            <p:cNvSpPr txBox="1">
              <a:spLocks noChangeArrowheads="1"/>
            </p:cNvSpPr>
            <p:nvPr/>
          </p:nvSpPr>
          <p:spPr bwMode="auto">
            <a:xfrm>
              <a:off x="1461" y="3430"/>
              <a:ext cx="2400" cy="840"/>
            </a:xfrm>
            <a:prstGeom prst="rect">
              <a:avLst/>
            </a:prstGeom>
            <a:solidFill>
              <a:srgbClr val="CCFFCC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altLang="ru-RU" sz="1100">
                  <a:latin typeface="Verdana" panose="020B0604030504040204" pitchFamily="34" charset="0"/>
                </a:rPr>
                <a:t>Коллекционный отдел</a:t>
              </a:r>
              <a:endParaRPr lang="ru-RU" altLang="ru-RU" sz="1800">
                <a:latin typeface="Verdana" panose="020B0604030504040204" pitchFamily="34" charset="0"/>
              </a:endParaRPr>
            </a:p>
          </p:txBody>
        </p:sp>
        <p:sp>
          <p:nvSpPr>
            <p:cNvPr id="75799" name="Text Box 23"/>
            <p:cNvSpPr txBox="1">
              <a:spLocks noChangeArrowheads="1"/>
            </p:cNvSpPr>
            <p:nvPr/>
          </p:nvSpPr>
          <p:spPr bwMode="auto">
            <a:xfrm>
              <a:off x="5901" y="3670"/>
              <a:ext cx="7440" cy="840"/>
            </a:xfrm>
            <a:prstGeom prst="rect">
              <a:avLst/>
            </a:prstGeom>
            <a:solidFill>
              <a:srgbClr val="CCFFCC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altLang="ru-RU" sz="1600">
                  <a:latin typeface="Verdana" panose="020B0604030504040204" pitchFamily="34" charset="0"/>
                </a:rPr>
                <a:t>Цветочно-декоративный отдел</a:t>
              </a:r>
            </a:p>
          </p:txBody>
        </p:sp>
      </p:grpSp>
      <p:sp>
        <p:nvSpPr>
          <p:cNvPr id="75813" name="Line 37"/>
          <p:cNvSpPr>
            <a:spLocks noChangeShapeType="1"/>
          </p:cNvSpPr>
          <p:nvPr/>
        </p:nvSpPr>
        <p:spPr bwMode="auto">
          <a:xfrm flipH="1">
            <a:off x="3292475" y="4076700"/>
            <a:ext cx="2128838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5814" name="Line 38"/>
          <p:cNvSpPr>
            <a:spLocks noChangeShapeType="1"/>
          </p:cNvSpPr>
          <p:nvPr/>
        </p:nvSpPr>
        <p:spPr bwMode="auto">
          <a:xfrm flipH="1">
            <a:off x="6883400" y="4048125"/>
            <a:ext cx="2173288" cy="28575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5823" name="Rectangle 47"/>
          <p:cNvSpPr>
            <a:spLocks noChangeArrowheads="1"/>
          </p:cNvSpPr>
          <p:nvPr/>
        </p:nvSpPr>
        <p:spPr bwMode="auto">
          <a:xfrm>
            <a:off x="3292475" y="6323013"/>
            <a:ext cx="5781675" cy="161925"/>
          </a:xfrm>
          <a:prstGeom prst="rect">
            <a:avLst/>
          </a:prstGeom>
          <a:solidFill>
            <a:srgbClr val="99CC00"/>
          </a:solidFill>
          <a:ln w="9525" algn="ctr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5824" name="Rectangle 48"/>
          <p:cNvSpPr>
            <a:spLocks noChangeArrowheads="1"/>
          </p:cNvSpPr>
          <p:nvPr/>
        </p:nvSpPr>
        <p:spPr bwMode="auto">
          <a:xfrm>
            <a:off x="2411413" y="188913"/>
            <a:ext cx="645160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ru-RU" altLang="ru-RU" sz="3600" u="sng">
                <a:solidFill>
                  <a:srgbClr val="FFFF66"/>
                </a:solidFill>
                <a:latin typeface="Monotype Corsiva" panose="03010101010201010101" pitchFamily="66" charset="0"/>
              </a:rPr>
              <a:t>План-схема </a:t>
            </a:r>
            <a:br>
              <a:rPr lang="ru-RU" altLang="ru-RU" sz="3600" u="sng">
                <a:solidFill>
                  <a:srgbClr val="FFFF66"/>
                </a:solidFill>
                <a:latin typeface="Monotype Corsiva" panose="03010101010201010101" pitchFamily="66" charset="0"/>
              </a:rPr>
            </a:br>
            <a:r>
              <a:rPr lang="ru-RU" altLang="ru-RU" sz="3600" u="sng">
                <a:solidFill>
                  <a:srgbClr val="FFFF66"/>
                </a:solidFill>
                <a:latin typeface="Monotype Corsiva" panose="03010101010201010101" pitchFamily="66" charset="0"/>
              </a:rPr>
              <a:t>учебно-опытного участка.</a:t>
            </a:r>
          </a:p>
        </p:txBody>
      </p:sp>
      <p:sp>
        <p:nvSpPr>
          <p:cNvPr id="75827" name="Rectangle 51" descr="Светлый диагональный 2"/>
          <p:cNvSpPr>
            <a:spLocks noChangeArrowheads="1"/>
          </p:cNvSpPr>
          <p:nvPr/>
        </p:nvSpPr>
        <p:spPr bwMode="auto">
          <a:xfrm>
            <a:off x="3078163" y="1603375"/>
            <a:ext cx="214312" cy="5065713"/>
          </a:xfrm>
          <a:prstGeom prst="rect">
            <a:avLst/>
          </a:prstGeom>
          <a:pattFill prst="ltUpDiag">
            <a:fgClr>
              <a:schemeClr val="bg2"/>
            </a:fgClr>
            <a:bgClr>
              <a:srgbClr val="99FF33"/>
            </a:bgClr>
          </a:pattFill>
          <a:ln w="38100" algn="ctr">
            <a:solidFill>
              <a:srgbClr val="808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04" name="Object 4"/>
          <p:cNvGraphicFramePr>
            <a:graphicFrameLocks noChangeAspect="1"/>
          </p:cNvGraphicFramePr>
          <p:nvPr/>
        </p:nvGraphicFramePr>
        <p:xfrm>
          <a:off x="1517650" y="2100263"/>
          <a:ext cx="6654800" cy="284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19" name="Диаграмма" r:id="rId3" imgW="6077006" imgH="3381419" progId="MSGraph.Chart.8">
                  <p:embed followColorScheme="full"/>
                </p:oleObj>
              </mc:Choice>
              <mc:Fallback>
                <p:oleObj name="Диаграмма" r:id="rId3" imgW="6077006" imgH="3381419" progId="MSGraph.Chart.8">
                  <p:embed followColorScheme="full"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7650" y="2100263"/>
                        <a:ext cx="6654800" cy="2846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3610" name="Picture 10" descr="oxfordlawn+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50975" cy="6707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11" name="Picture 11" descr="P7060038_thumb+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075" y="1619250"/>
            <a:ext cx="625475" cy="508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bg2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12" name="Picture 12" descr="бархатцы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620838"/>
            <a:ext cx="444500" cy="29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13" name="Picture 13" descr="бархатцы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150" y="1984375"/>
            <a:ext cx="444500" cy="293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14" name="Picture 14" descr="бархатцы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414588"/>
            <a:ext cx="444500" cy="29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15" name="Picture 15" descr="бархатцы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852738"/>
            <a:ext cx="444500" cy="29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16" name="Picture 16" descr="бархатцы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284538"/>
            <a:ext cx="444500" cy="29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17" name="Picture 17" descr="бархатцы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150" y="3708400"/>
            <a:ext cx="444500" cy="293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18" name="Picture 18" descr="бархатцы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149725"/>
            <a:ext cx="444500" cy="293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19" name="Picture 19" descr="бархатцы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150" y="4652963"/>
            <a:ext cx="444500" cy="29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0" name="Picture 20" descr="бархатцы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150" y="5178425"/>
            <a:ext cx="444500" cy="293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1" name="Picture 21" descr="бархатцы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150" y="5673725"/>
            <a:ext cx="444500" cy="293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2" name="Picture 22" descr="бархатцы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6165850"/>
            <a:ext cx="444500" cy="293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4" name="Picture 24" descr="бархатцы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325" y="1984375"/>
            <a:ext cx="444500" cy="293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5" name="Picture 25" descr="бархатцы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2414588"/>
            <a:ext cx="444500" cy="29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6" name="Picture 26" descr="бархатцы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2852738"/>
            <a:ext cx="444500" cy="29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7" name="Picture 27" descr="бархатцы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3284538"/>
            <a:ext cx="444500" cy="29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8" name="Picture 28" descr="бархатцы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325" y="3708400"/>
            <a:ext cx="444500" cy="293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9" name="Picture 29" descr="бархатцы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4149725"/>
            <a:ext cx="444500" cy="293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0" name="Picture 30" descr="бархатцы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325" y="4652963"/>
            <a:ext cx="444500" cy="29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1" name="Picture 31" descr="бархатцы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325" y="5178425"/>
            <a:ext cx="444500" cy="293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2" name="Picture 32" descr="бархатцы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325" y="5673725"/>
            <a:ext cx="444500" cy="293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3" name="Picture 33" descr="бархатцы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6165850"/>
            <a:ext cx="444500" cy="293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42" name="Line 42"/>
          <p:cNvSpPr>
            <a:spLocks noChangeShapeType="1"/>
          </p:cNvSpPr>
          <p:nvPr/>
        </p:nvSpPr>
        <p:spPr bwMode="auto">
          <a:xfrm>
            <a:off x="179388" y="503238"/>
            <a:ext cx="0" cy="620395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153650" name="Line 50"/>
          <p:cNvSpPr>
            <a:spLocks noChangeShapeType="1"/>
          </p:cNvSpPr>
          <p:nvPr/>
        </p:nvSpPr>
        <p:spPr bwMode="auto">
          <a:xfrm>
            <a:off x="9042400" y="188913"/>
            <a:ext cx="0" cy="6518275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pic>
        <p:nvPicPr>
          <p:cNvPr id="153652" name="Picture 52" descr="девичий виноград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450" y="-19050"/>
            <a:ext cx="1555750" cy="1144588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4" name="Picture 54" descr="девичий виноград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300" y="-19050"/>
            <a:ext cx="1555750" cy="1144588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5" name="Picture 55" descr="девичий виноград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7050" y="0"/>
            <a:ext cx="1555750" cy="1123950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6" name="Picture 56" descr="девичий виноград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2800" y="-17463"/>
            <a:ext cx="1674813" cy="1143001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7" name="Picture 57" descr="лимонник китайский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8138" y="1125538"/>
            <a:ext cx="1185862" cy="1143000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8" name="Picture 58" descr="лимонник китайский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8138" y="2268538"/>
            <a:ext cx="1185862" cy="1143000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9" name="Picture 59" descr="лимонник китайский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8138" y="3411538"/>
            <a:ext cx="1185862" cy="1231900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0" name="Picture 60" descr="лимонник китайский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8138" y="4643438"/>
            <a:ext cx="1185862" cy="1020762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1" name="Picture 61" descr="лимонник китайский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8138" y="5664200"/>
            <a:ext cx="1185862" cy="1042988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3" name="Picture 63" descr="девичий виноград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7613" y="-19050"/>
            <a:ext cx="1660525" cy="1144588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1" name="Picture 51" descr="лимонник китайский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8138" y="-19050"/>
            <a:ext cx="1185862" cy="1143000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35" name="Tree"/>
          <p:cNvSpPr>
            <a:spLocks noEditPoints="1" noChangeArrowheads="1"/>
          </p:cNvSpPr>
          <p:nvPr/>
        </p:nvSpPr>
        <p:spPr bwMode="auto">
          <a:xfrm>
            <a:off x="3611563" y="6350000"/>
            <a:ext cx="671512" cy="219075"/>
          </a:xfrm>
          <a:custGeom>
            <a:avLst/>
            <a:gdLst>
              <a:gd name="G0" fmla="+- 0 0 0"/>
              <a:gd name="G1" fmla="*/ 18900 1 3"/>
              <a:gd name="G2" fmla="*/ 18900 2 3"/>
              <a:gd name="G3" fmla="+- 18900 0 0"/>
              <a:gd name="T0" fmla="*/ 10800 w 21600"/>
              <a:gd name="T1" fmla="*/ 0 h 21600"/>
              <a:gd name="T2" fmla="*/ 6171 w 21600"/>
              <a:gd name="T3" fmla="*/ 6300 h 21600"/>
              <a:gd name="T4" fmla="*/ 3086 w 21600"/>
              <a:gd name="T5" fmla="*/ 12600 h 21600"/>
              <a:gd name="T6" fmla="*/ 0 w 21600"/>
              <a:gd name="T7" fmla="*/ 18900 h 21600"/>
              <a:gd name="T8" fmla="*/ 15429 w 21600"/>
              <a:gd name="T9" fmla="*/ 6300 h 21600"/>
              <a:gd name="T10" fmla="*/ 18514 w 21600"/>
              <a:gd name="T11" fmla="*/ 12600 h 21600"/>
              <a:gd name="T12" fmla="*/ 21600 w 21600"/>
              <a:gd name="T13" fmla="*/ 18900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3636" name="Tree"/>
          <p:cNvSpPr>
            <a:spLocks noEditPoints="1" noChangeArrowheads="1"/>
          </p:cNvSpPr>
          <p:nvPr/>
        </p:nvSpPr>
        <p:spPr bwMode="auto">
          <a:xfrm>
            <a:off x="4283075" y="6350000"/>
            <a:ext cx="671513" cy="219075"/>
          </a:xfrm>
          <a:custGeom>
            <a:avLst/>
            <a:gdLst>
              <a:gd name="G0" fmla="+- 0 0 0"/>
              <a:gd name="G1" fmla="*/ 18900 1 3"/>
              <a:gd name="G2" fmla="*/ 18900 2 3"/>
              <a:gd name="G3" fmla="+- 18900 0 0"/>
              <a:gd name="T0" fmla="*/ 10800 w 21600"/>
              <a:gd name="T1" fmla="*/ 0 h 21600"/>
              <a:gd name="T2" fmla="*/ 6171 w 21600"/>
              <a:gd name="T3" fmla="*/ 6300 h 21600"/>
              <a:gd name="T4" fmla="*/ 3086 w 21600"/>
              <a:gd name="T5" fmla="*/ 12600 h 21600"/>
              <a:gd name="T6" fmla="*/ 0 w 21600"/>
              <a:gd name="T7" fmla="*/ 18900 h 21600"/>
              <a:gd name="T8" fmla="*/ 15429 w 21600"/>
              <a:gd name="T9" fmla="*/ 6300 h 21600"/>
              <a:gd name="T10" fmla="*/ 18514 w 21600"/>
              <a:gd name="T11" fmla="*/ 12600 h 21600"/>
              <a:gd name="T12" fmla="*/ 21600 w 21600"/>
              <a:gd name="T13" fmla="*/ 18900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3637" name="Tree"/>
          <p:cNvSpPr>
            <a:spLocks noEditPoints="1" noChangeArrowheads="1"/>
          </p:cNvSpPr>
          <p:nvPr/>
        </p:nvSpPr>
        <p:spPr bwMode="auto">
          <a:xfrm>
            <a:off x="4954588" y="6321425"/>
            <a:ext cx="671512" cy="219075"/>
          </a:xfrm>
          <a:custGeom>
            <a:avLst/>
            <a:gdLst>
              <a:gd name="G0" fmla="+- 0 0 0"/>
              <a:gd name="G1" fmla="*/ 18900 1 3"/>
              <a:gd name="G2" fmla="*/ 18900 2 3"/>
              <a:gd name="G3" fmla="+- 18900 0 0"/>
              <a:gd name="T0" fmla="*/ 10800 w 21600"/>
              <a:gd name="T1" fmla="*/ 0 h 21600"/>
              <a:gd name="T2" fmla="*/ 6171 w 21600"/>
              <a:gd name="T3" fmla="*/ 6300 h 21600"/>
              <a:gd name="T4" fmla="*/ 3086 w 21600"/>
              <a:gd name="T5" fmla="*/ 12600 h 21600"/>
              <a:gd name="T6" fmla="*/ 0 w 21600"/>
              <a:gd name="T7" fmla="*/ 18900 h 21600"/>
              <a:gd name="T8" fmla="*/ 15429 w 21600"/>
              <a:gd name="T9" fmla="*/ 6300 h 21600"/>
              <a:gd name="T10" fmla="*/ 18514 w 21600"/>
              <a:gd name="T11" fmla="*/ 12600 h 21600"/>
              <a:gd name="T12" fmla="*/ 21600 w 21600"/>
              <a:gd name="T13" fmla="*/ 18900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3638" name="Tree"/>
          <p:cNvSpPr>
            <a:spLocks noEditPoints="1" noChangeArrowheads="1"/>
          </p:cNvSpPr>
          <p:nvPr/>
        </p:nvSpPr>
        <p:spPr bwMode="auto">
          <a:xfrm>
            <a:off x="5626100" y="6350000"/>
            <a:ext cx="671513" cy="219075"/>
          </a:xfrm>
          <a:custGeom>
            <a:avLst/>
            <a:gdLst>
              <a:gd name="G0" fmla="+- 0 0 0"/>
              <a:gd name="G1" fmla="*/ 18900 1 3"/>
              <a:gd name="G2" fmla="*/ 18900 2 3"/>
              <a:gd name="G3" fmla="+- 18900 0 0"/>
              <a:gd name="T0" fmla="*/ 10800 w 21600"/>
              <a:gd name="T1" fmla="*/ 0 h 21600"/>
              <a:gd name="T2" fmla="*/ 6171 w 21600"/>
              <a:gd name="T3" fmla="*/ 6300 h 21600"/>
              <a:gd name="T4" fmla="*/ 3086 w 21600"/>
              <a:gd name="T5" fmla="*/ 12600 h 21600"/>
              <a:gd name="T6" fmla="*/ 0 w 21600"/>
              <a:gd name="T7" fmla="*/ 18900 h 21600"/>
              <a:gd name="T8" fmla="*/ 15429 w 21600"/>
              <a:gd name="T9" fmla="*/ 6300 h 21600"/>
              <a:gd name="T10" fmla="*/ 18514 w 21600"/>
              <a:gd name="T11" fmla="*/ 12600 h 21600"/>
              <a:gd name="T12" fmla="*/ 21600 w 21600"/>
              <a:gd name="T13" fmla="*/ 18900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3639" name="Tree"/>
          <p:cNvSpPr>
            <a:spLocks noEditPoints="1" noChangeArrowheads="1"/>
          </p:cNvSpPr>
          <p:nvPr/>
        </p:nvSpPr>
        <p:spPr bwMode="auto">
          <a:xfrm>
            <a:off x="6297613" y="6350000"/>
            <a:ext cx="671512" cy="219075"/>
          </a:xfrm>
          <a:custGeom>
            <a:avLst/>
            <a:gdLst>
              <a:gd name="G0" fmla="+- 0 0 0"/>
              <a:gd name="G1" fmla="*/ 18900 1 3"/>
              <a:gd name="G2" fmla="*/ 18900 2 3"/>
              <a:gd name="G3" fmla="+- 18900 0 0"/>
              <a:gd name="T0" fmla="*/ 10800 w 21600"/>
              <a:gd name="T1" fmla="*/ 0 h 21600"/>
              <a:gd name="T2" fmla="*/ 6171 w 21600"/>
              <a:gd name="T3" fmla="*/ 6300 h 21600"/>
              <a:gd name="T4" fmla="*/ 3086 w 21600"/>
              <a:gd name="T5" fmla="*/ 12600 h 21600"/>
              <a:gd name="T6" fmla="*/ 0 w 21600"/>
              <a:gd name="T7" fmla="*/ 18900 h 21600"/>
              <a:gd name="T8" fmla="*/ 15429 w 21600"/>
              <a:gd name="T9" fmla="*/ 6300 h 21600"/>
              <a:gd name="T10" fmla="*/ 18514 w 21600"/>
              <a:gd name="T11" fmla="*/ 12600 h 21600"/>
              <a:gd name="T12" fmla="*/ 21600 w 21600"/>
              <a:gd name="T13" fmla="*/ 18900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altLang="ru-RU"/>
          </a:p>
        </p:txBody>
      </p:sp>
      <p:graphicFrame>
        <p:nvGraphicFramePr>
          <p:cNvPr id="153605" name="Object 5"/>
          <p:cNvGraphicFramePr>
            <a:graphicFrameLocks noChangeAspect="1"/>
          </p:cNvGraphicFramePr>
          <p:nvPr/>
        </p:nvGraphicFramePr>
        <p:xfrm>
          <a:off x="2241550" y="1011238"/>
          <a:ext cx="6769100" cy="4956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20" name="Диаграмма" r:id="rId13" imgW="6162735" imgH="4400670" progId="MSGraph.Chart.8">
                  <p:embed followColorScheme="full"/>
                </p:oleObj>
              </mc:Choice>
              <mc:Fallback>
                <p:oleObj name="Диаграмма" r:id="rId13" imgW="6162735" imgH="4400670" progId="MSGraph.Chart.8">
                  <p:embed followColorScheme="full"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1550" y="1011238"/>
                        <a:ext cx="6769100" cy="4956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57150">
                            <a:solidFill>
                              <a:schemeClr val="bg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3680" name="Picture 80" descr="лент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1563" y="5932488"/>
            <a:ext cx="3697287" cy="233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3" name="Picture 23" descr="бархатцы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1620838"/>
            <a:ext cx="444500" cy="29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06" name="Oval 6" descr="КРАСНАЯ САЛЬВИЯ"/>
          <p:cNvSpPr>
            <a:spLocks noChangeArrowheads="1"/>
          </p:cNvSpPr>
          <p:nvPr/>
        </p:nvSpPr>
        <p:spPr bwMode="auto">
          <a:xfrm>
            <a:off x="4622800" y="3146425"/>
            <a:ext cx="1423988" cy="1296988"/>
          </a:xfrm>
          <a:prstGeom prst="ellipse">
            <a:avLst/>
          </a:prstGeom>
          <a:blipFill dpi="0" rotWithShape="1">
            <a:blip r:embed="rId16"/>
            <a:srcRect/>
            <a:stretch>
              <a:fillRect/>
            </a:stretch>
          </a:blipFill>
          <a:ln w="57150" cap="sq">
            <a:solidFill>
              <a:srgbClr val="003300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1" lang="ru-RU" altLang="ru-RU" sz="1800" b="1">
                <a:solidFill>
                  <a:srgbClr val="FFFFFF"/>
                </a:solidFill>
              </a:rPr>
              <a:t>САЛЬВИЯ</a:t>
            </a:r>
          </a:p>
        </p:txBody>
      </p:sp>
      <p:sp>
        <p:nvSpPr>
          <p:cNvPr id="153681" name="Text Box 81"/>
          <p:cNvSpPr txBox="1">
            <a:spLocks noChangeArrowheads="1"/>
          </p:cNvSpPr>
          <p:nvPr/>
        </p:nvSpPr>
        <p:spPr bwMode="auto">
          <a:xfrm>
            <a:off x="2974975" y="1403350"/>
            <a:ext cx="16700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ru-RU" altLang="ru-RU" sz="1400">
                <a:solidFill>
                  <a:schemeClr val="tx1"/>
                </a:solidFill>
              </a:rPr>
              <a:t>Королевские лилии</a:t>
            </a:r>
          </a:p>
        </p:txBody>
      </p:sp>
      <p:sp>
        <p:nvSpPr>
          <p:cNvPr id="153683" name="Text Box 83"/>
          <p:cNvSpPr txBox="1">
            <a:spLocks noChangeArrowheads="1"/>
          </p:cNvSpPr>
          <p:nvPr/>
        </p:nvSpPr>
        <p:spPr bwMode="auto">
          <a:xfrm>
            <a:off x="6205538" y="1403350"/>
            <a:ext cx="1117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ru-RU" altLang="ru-RU" sz="1400">
                <a:solidFill>
                  <a:schemeClr val="tx1"/>
                </a:solidFill>
              </a:rPr>
              <a:t>Подсолнухи</a:t>
            </a:r>
          </a:p>
        </p:txBody>
      </p:sp>
      <p:sp>
        <p:nvSpPr>
          <p:cNvPr id="153684" name="Text Box 84"/>
          <p:cNvSpPr txBox="1">
            <a:spLocks noChangeArrowheads="1"/>
          </p:cNvSpPr>
          <p:nvPr/>
        </p:nvSpPr>
        <p:spPr bwMode="auto">
          <a:xfrm>
            <a:off x="2974975" y="2001838"/>
            <a:ext cx="13557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ru-RU" altLang="ru-RU" sz="1400">
                <a:solidFill>
                  <a:schemeClr val="tx1"/>
                </a:solidFill>
              </a:rPr>
              <a:t>Сентябринки</a:t>
            </a:r>
          </a:p>
        </p:txBody>
      </p:sp>
      <p:sp>
        <p:nvSpPr>
          <p:cNvPr id="153685" name="Text Box 85"/>
          <p:cNvSpPr txBox="1">
            <a:spLocks noChangeArrowheads="1"/>
          </p:cNvSpPr>
          <p:nvPr/>
        </p:nvSpPr>
        <p:spPr bwMode="auto">
          <a:xfrm>
            <a:off x="6969125" y="1943100"/>
            <a:ext cx="67786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ru-RU" altLang="ru-RU" sz="1400">
                <a:solidFill>
                  <a:schemeClr val="tx1"/>
                </a:solidFill>
              </a:rPr>
              <a:t>Астры</a:t>
            </a:r>
          </a:p>
        </p:txBody>
      </p:sp>
      <p:sp>
        <p:nvSpPr>
          <p:cNvPr id="153686" name="Text Box 86"/>
          <p:cNvSpPr txBox="1">
            <a:spLocks noChangeArrowheads="1"/>
          </p:cNvSpPr>
          <p:nvPr/>
        </p:nvSpPr>
        <p:spPr bwMode="auto">
          <a:xfrm>
            <a:off x="1517650" y="1125538"/>
            <a:ext cx="841375" cy="290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ru-RU" altLang="ru-RU" sz="1300">
                <a:solidFill>
                  <a:schemeClr val="tx1"/>
                </a:solidFill>
              </a:rPr>
              <a:t>Бархотки</a:t>
            </a:r>
          </a:p>
        </p:txBody>
      </p:sp>
      <p:sp>
        <p:nvSpPr>
          <p:cNvPr id="153687" name="Text Box 87"/>
          <p:cNvSpPr txBox="1">
            <a:spLocks noChangeArrowheads="1"/>
          </p:cNvSpPr>
          <p:nvPr/>
        </p:nvSpPr>
        <p:spPr bwMode="auto">
          <a:xfrm>
            <a:off x="3048000" y="4729163"/>
            <a:ext cx="68103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ru-RU" altLang="ru-RU" sz="1400">
                <a:solidFill>
                  <a:schemeClr val="tx1"/>
                </a:solidFill>
              </a:rPr>
              <a:t>Циния</a:t>
            </a:r>
          </a:p>
        </p:txBody>
      </p:sp>
      <p:sp>
        <p:nvSpPr>
          <p:cNvPr id="153688" name="Text Box 88"/>
          <p:cNvSpPr txBox="1">
            <a:spLocks noChangeArrowheads="1"/>
          </p:cNvSpPr>
          <p:nvPr/>
        </p:nvSpPr>
        <p:spPr bwMode="auto">
          <a:xfrm>
            <a:off x="6858000" y="4729163"/>
            <a:ext cx="984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ru-RU" altLang="ru-RU" sz="1400">
                <a:solidFill>
                  <a:schemeClr val="tx1"/>
                </a:solidFill>
              </a:rPr>
              <a:t>Тюльпаны</a:t>
            </a:r>
          </a:p>
        </p:txBody>
      </p:sp>
      <p:sp>
        <p:nvSpPr>
          <p:cNvPr id="153689" name="Text Box 89"/>
          <p:cNvSpPr txBox="1">
            <a:spLocks noChangeArrowheads="1"/>
          </p:cNvSpPr>
          <p:nvPr/>
        </p:nvSpPr>
        <p:spPr bwMode="auto">
          <a:xfrm>
            <a:off x="6711950" y="5472113"/>
            <a:ext cx="78581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ru-RU" altLang="ru-RU" sz="1400">
                <a:solidFill>
                  <a:schemeClr val="tx1"/>
                </a:solidFill>
              </a:rPr>
              <a:t>Флоксы</a:t>
            </a:r>
          </a:p>
        </p:txBody>
      </p:sp>
      <p:sp>
        <p:nvSpPr>
          <p:cNvPr id="153690" name="Text Box 90"/>
          <p:cNvSpPr txBox="1">
            <a:spLocks noChangeArrowheads="1"/>
          </p:cNvSpPr>
          <p:nvPr/>
        </p:nvSpPr>
        <p:spPr bwMode="auto">
          <a:xfrm>
            <a:off x="3432175" y="5472113"/>
            <a:ext cx="8382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ru-RU" altLang="ru-RU" sz="1400">
                <a:solidFill>
                  <a:schemeClr val="tx1"/>
                </a:solidFill>
              </a:rPr>
              <a:t>Гергины</a:t>
            </a:r>
          </a:p>
        </p:txBody>
      </p:sp>
      <p:sp>
        <p:nvSpPr>
          <p:cNvPr id="153692" name="Line 92"/>
          <p:cNvSpPr>
            <a:spLocks noChangeShapeType="1"/>
          </p:cNvSpPr>
          <p:nvPr/>
        </p:nvSpPr>
        <p:spPr bwMode="auto">
          <a:xfrm>
            <a:off x="4140200" y="1708150"/>
            <a:ext cx="331788" cy="293688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153694" name="Line 94"/>
          <p:cNvSpPr>
            <a:spLocks noChangeShapeType="1"/>
          </p:cNvSpPr>
          <p:nvPr/>
        </p:nvSpPr>
        <p:spPr bwMode="auto">
          <a:xfrm>
            <a:off x="3519488" y="2293938"/>
            <a:ext cx="331787" cy="293687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153695" name="Line 95"/>
          <p:cNvSpPr>
            <a:spLocks noChangeShapeType="1"/>
          </p:cNvSpPr>
          <p:nvPr/>
        </p:nvSpPr>
        <p:spPr bwMode="auto">
          <a:xfrm flipV="1">
            <a:off x="3276600" y="4443413"/>
            <a:ext cx="242888" cy="28575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153696" name="Line 96"/>
          <p:cNvSpPr>
            <a:spLocks noChangeShapeType="1"/>
          </p:cNvSpPr>
          <p:nvPr/>
        </p:nvSpPr>
        <p:spPr bwMode="auto">
          <a:xfrm flipV="1">
            <a:off x="3849688" y="5186363"/>
            <a:ext cx="242887" cy="28575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153697" name="Line 97"/>
          <p:cNvSpPr>
            <a:spLocks noChangeShapeType="1"/>
          </p:cNvSpPr>
          <p:nvPr/>
        </p:nvSpPr>
        <p:spPr bwMode="auto">
          <a:xfrm flipH="1">
            <a:off x="6297613" y="1708150"/>
            <a:ext cx="269875" cy="38735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153698" name="Line 98"/>
          <p:cNvSpPr>
            <a:spLocks noChangeShapeType="1"/>
          </p:cNvSpPr>
          <p:nvPr/>
        </p:nvSpPr>
        <p:spPr bwMode="auto">
          <a:xfrm flipH="1">
            <a:off x="6759575" y="2247900"/>
            <a:ext cx="269875" cy="38735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153699" name="Line 99"/>
          <p:cNvSpPr>
            <a:spLocks noChangeShapeType="1"/>
          </p:cNvSpPr>
          <p:nvPr/>
        </p:nvSpPr>
        <p:spPr bwMode="auto">
          <a:xfrm flipH="1" flipV="1">
            <a:off x="7029450" y="4443413"/>
            <a:ext cx="323850" cy="28575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153700" name="Line 100"/>
          <p:cNvSpPr>
            <a:spLocks noChangeShapeType="1"/>
          </p:cNvSpPr>
          <p:nvPr/>
        </p:nvSpPr>
        <p:spPr bwMode="auto">
          <a:xfrm flipH="1" flipV="1">
            <a:off x="6421438" y="5316538"/>
            <a:ext cx="290512" cy="26035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153701" name="Line 101"/>
          <p:cNvSpPr>
            <a:spLocks noChangeShapeType="1"/>
          </p:cNvSpPr>
          <p:nvPr/>
        </p:nvSpPr>
        <p:spPr bwMode="auto">
          <a:xfrm>
            <a:off x="2084388" y="1403350"/>
            <a:ext cx="261937" cy="217488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153702" name="Line 102"/>
          <p:cNvSpPr>
            <a:spLocks noChangeShapeType="1"/>
          </p:cNvSpPr>
          <p:nvPr/>
        </p:nvSpPr>
        <p:spPr bwMode="auto">
          <a:xfrm flipH="1">
            <a:off x="1511300" y="1403350"/>
            <a:ext cx="352425" cy="2159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153703" name="Text Box 103"/>
          <p:cNvSpPr txBox="1">
            <a:spLocks noChangeArrowheads="1"/>
          </p:cNvSpPr>
          <p:nvPr/>
        </p:nvSpPr>
        <p:spPr bwMode="auto">
          <a:xfrm>
            <a:off x="5205413" y="5875338"/>
            <a:ext cx="841375" cy="290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ru-RU" altLang="ru-RU" sz="1300">
                <a:solidFill>
                  <a:schemeClr val="tx1"/>
                </a:solidFill>
              </a:rPr>
              <a:t>Бархотки</a:t>
            </a:r>
          </a:p>
        </p:txBody>
      </p:sp>
      <p:sp>
        <p:nvSpPr>
          <p:cNvPr id="153705" name="Line 105"/>
          <p:cNvSpPr>
            <a:spLocks noChangeShapeType="1"/>
          </p:cNvSpPr>
          <p:nvPr/>
        </p:nvSpPr>
        <p:spPr bwMode="auto">
          <a:xfrm>
            <a:off x="0" y="6707188"/>
            <a:ext cx="1450975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153706" name="Line 106"/>
          <p:cNvSpPr>
            <a:spLocks noChangeShapeType="1"/>
          </p:cNvSpPr>
          <p:nvPr/>
        </p:nvSpPr>
        <p:spPr bwMode="auto">
          <a:xfrm>
            <a:off x="2339975" y="6707188"/>
            <a:ext cx="5618163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153710" name="Text Box 110"/>
          <p:cNvSpPr txBox="1">
            <a:spLocks noChangeArrowheads="1"/>
          </p:cNvSpPr>
          <p:nvPr/>
        </p:nvSpPr>
        <p:spPr bwMode="auto">
          <a:xfrm>
            <a:off x="4030663" y="5973763"/>
            <a:ext cx="29352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FFFF6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000">
                <a:solidFill>
                  <a:schemeClr val="tx1"/>
                </a:solidFill>
              </a:rPr>
              <a:t>«Георгиевская ленточка»</a:t>
            </a:r>
          </a:p>
        </p:txBody>
      </p:sp>
      <p:sp>
        <p:nvSpPr>
          <p:cNvPr id="153711" name="Text Box 111"/>
          <p:cNvSpPr txBox="1">
            <a:spLocks noChangeArrowheads="1"/>
          </p:cNvSpPr>
          <p:nvPr/>
        </p:nvSpPr>
        <p:spPr bwMode="auto">
          <a:xfrm>
            <a:off x="4030663" y="1123950"/>
            <a:ext cx="222726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FFFF6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000">
                <a:solidFill>
                  <a:schemeClr val="tx1"/>
                </a:solidFill>
              </a:rPr>
              <a:t>«Клумба - солнце»</a:t>
            </a:r>
          </a:p>
        </p:txBody>
      </p:sp>
      <p:sp>
        <p:nvSpPr>
          <p:cNvPr id="153712" name="Text Box 112"/>
          <p:cNvSpPr txBox="1">
            <a:spLocks noChangeArrowheads="1"/>
          </p:cNvSpPr>
          <p:nvPr/>
        </p:nvSpPr>
        <p:spPr bwMode="auto">
          <a:xfrm>
            <a:off x="87313" y="1292225"/>
            <a:ext cx="1241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FFFF6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altLang="ru-RU">
                <a:solidFill>
                  <a:schemeClr val="tx1"/>
                </a:solidFill>
              </a:rPr>
              <a:t>Коллекционный</a:t>
            </a:r>
          </a:p>
          <a:p>
            <a:pPr algn="ctr"/>
            <a:r>
              <a:rPr lang="ru-RU" altLang="ru-RU">
                <a:solidFill>
                  <a:schemeClr val="tx1"/>
                </a:solidFill>
              </a:rPr>
              <a:t>отдел</a:t>
            </a:r>
          </a:p>
        </p:txBody>
      </p:sp>
      <p:sp>
        <p:nvSpPr>
          <p:cNvPr id="153713" name="Line 113"/>
          <p:cNvSpPr>
            <a:spLocks noChangeShapeType="1"/>
          </p:cNvSpPr>
          <p:nvPr/>
        </p:nvSpPr>
        <p:spPr bwMode="auto">
          <a:xfrm flipV="1">
            <a:off x="0" y="2587625"/>
            <a:ext cx="1073150" cy="0"/>
          </a:xfrm>
          <a:prstGeom prst="line">
            <a:avLst/>
          </a:prstGeom>
          <a:noFill/>
          <a:ln w="38100" cmpd="dbl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3714" name="Text Box 114"/>
          <p:cNvSpPr txBox="1">
            <a:spLocks noChangeArrowheads="1"/>
          </p:cNvSpPr>
          <p:nvPr/>
        </p:nvSpPr>
        <p:spPr bwMode="auto">
          <a:xfrm>
            <a:off x="87313" y="3516313"/>
            <a:ext cx="796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FFFF6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altLang="ru-RU">
                <a:solidFill>
                  <a:schemeClr val="tx1"/>
                </a:solidFill>
              </a:rPr>
              <a:t>Овощной</a:t>
            </a:r>
          </a:p>
          <a:p>
            <a:pPr algn="ctr"/>
            <a:r>
              <a:rPr lang="ru-RU" altLang="ru-RU">
                <a:solidFill>
                  <a:schemeClr val="tx1"/>
                </a:solidFill>
              </a:rPr>
              <a:t>отдел</a:t>
            </a:r>
          </a:p>
        </p:txBody>
      </p:sp>
      <p:sp>
        <p:nvSpPr>
          <p:cNvPr id="153715" name="Line 115"/>
          <p:cNvSpPr>
            <a:spLocks noChangeShapeType="1"/>
          </p:cNvSpPr>
          <p:nvPr/>
        </p:nvSpPr>
        <p:spPr bwMode="auto">
          <a:xfrm flipV="1">
            <a:off x="0" y="4913313"/>
            <a:ext cx="1073150" cy="0"/>
          </a:xfrm>
          <a:prstGeom prst="line">
            <a:avLst/>
          </a:prstGeom>
          <a:noFill/>
          <a:ln w="38100" cmpd="dbl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3716" name="Text Box 116"/>
          <p:cNvSpPr txBox="1">
            <a:spLocks noChangeArrowheads="1"/>
          </p:cNvSpPr>
          <p:nvPr/>
        </p:nvSpPr>
        <p:spPr bwMode="auto">
          <a:xfrm>
            <a:off x="179388" y="5973763"/>
            <a:ext cx="742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FFFF6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altLang="ru-RU">
                <a:solidFill>
                  <a:schemeClr val="tx1"/>
                </a:solidFill>
              </a:rPr>
              <a:t>Полевой</a:t>
            </a:r>
          </a:p>
          <a:p>
            <a:pPr algn="ctr"/>
            <a:r>
              <a:rPr lang="ru-RU" altLang="ru-RU">
                <a:solidFill>
                  <a:schemeClr val="tx1"/>
                </a:solidFill>
              </a:rPr>
              <a:t>отдел</a:t>
            </a:r>
          </a:p>
        </p:txBody>
      </p:sp>
      <p:sp>
        <p:nvSpPr>
          <p:cNvPr id="153708" name="Rectangle 108"/>
          <p:cNvSpPr>
            <a:spLocks noChangeArrowheads="1"/>
          </p:cNvSpPr>
          <p:nvPr/>
        </p:nvSpPr>
        <p:spPr bwMode="auto">
          <a:xfrm>
            <a:off x="315913" y="3149600"/>
            <a:ext cx="8613775" cy="1293813"/>
          </a:xfrm>
          <a:prstGeom prst="rect">
            <a:avLst/>
          </a:prstGeom>
          <a:solidFill>
            <a:schemeClr val="bg1"/>
          </a:solidFill>
          <a:ln w="19050">
            <a:solidFill>
              <a:srgbClr val="FFFF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ru-RU" sz="3600">
                <a:solidFill>
                  <a:srgbClr val="FFFF66"/>
                </a:solidFill>
                <a:latin typeface="Monotype Corsiva" panose="03010101010201010101" pitchFamily="66" charset="0"/>
              </a:rPr>
              <a:t>II. </a:t>
            </a:r>
            <a:r>
              <a:rPr lang="ru-RU" altLang="ru-RU" sz="3600">
                <a:solidFill>
                  <a:srgbClr val="FFFF66"/>
                </a:solidFill>
                <a:latin typeface="Monotype Corsiva" panose="03010101010201010101" pitchFamily="66" charset="0"/>
              </a:rPr>
              <a:t>Проект озеленения</a:t>
            </a:r>
            <a:r>
              <a:rPr lang="en-US" altLang="ru-RU" sz="3600">
                <a:solidFill>
                  <a:srgbClr val="FFFF66"/>
                </a:solidFill>
                <a:latin typeface="Monotype Corsiva" panose="03010101010201010101" pitchFamily="66" charset="0"/>
              </a:rPr>
              <a:t> </a:t>
            </a:r>
            <a:r>
              <a:rPr lang="ru-RU" altLang="ru-RU" sz="3600">
                <a:solidFill>
                  <a:srgbClr val="FFFF66"/>
                </a:solidFill>
                <a:latin typeface="Monotype Corsiva" panose="03010101010201010101" pitchFamily="66" charset="0"/>
              </a:rPr>
              <a:t>пришкольного участка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537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3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08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5589588"/>
            <a:ext cx="8596312" cy="1136650"/>
          </a:xfrm>
        </p:spPr>
        <p:txBody>
          <a:bodyPr/>
          <a:lstStyle/>
          <a:p>
            <a:pPr marL="0" indent="0">
              <a:buNone/>
            </a:pPr>
            <a:r>
              <a:rPr lang="ru-RU" altLang="ru-RU" sz="2800" dirty="0">
                <a:solidFill>
                  <a:srgbClr val="FFFFFF"/>
                </a:solidFill>
              </a:rPr>
              <a:t>Главный критерий красоты ландшафтного дизайна – это  воплощение в нём своей мечты о прекрасном.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05000" y="310051"/>
            <a:ext cx="7086600" cy="4712568"/>
          </a:xfrm>
        </p:spPr>
        <p:txBody>
          <a:bodyPr/>
          <a:lstStyle/>
          <a:p>
            <a:r>
              <a:rPr lang="ru-RU" altLang="ru-RU" b="1" dirty="0" smtClean="0">
                <a:solidFill>
                  <a:schemeClr val="tx2">
                    <a:lumMod val="90000"/>
                  </a:schemeClr>
                </a:solidFill>
                <a:latin typeface="Monotype Corsiva" panose="03010101010201010101" pitchFamily="66" charset="0"/>
              </a:rPr>
              <a:t>«Тот, кто сажает сад, сажает счастье»  </a:t>
            </a:r>
            <a:br>
              <a:rPr lang="ru-RU" altLang="ru-RU" b="1" dirty="0" smtClean="0">
                <a:solidFill>
                  <a:schemeClr val="tx2">
                    <a:lumMod val="90000"/>
                  </a:schemeClr>
                </a:solidFill>
                <a:latin typeface="Monotype Corsiva" panose="03010101010201010101" pitchFamily="66" charset="0"/>
              </a:rPr>
            </a:br>
            <a:r>
              <a:rPr lang="ru-RU" altLang="ru-RU" b="1" dirty="0" smtClean="0">
                <a:solidFill>
                  <a:schemeClr val="tx2">
                    <a:lumMod val="90000"/>
                  </a:schemeClr>
                </a:solidFill>
                <a:latin typeface="Monotype Corsiva" panose="03010101010201010101" pitchFamily="66" charset="0"/>
              </a:rPr>
              <a:t>      </a:t>
            </a:r>
            <a:br>
              <a:rPr lang="ru-RU" altLang="ru-RU" b="1" dirty="0" smtClean="0">
                <a:solidFill>
                  <a:schemeClr val="tx2">
                    <a:lumMod val="90000"/>
                  </a:schemeClr>
                </a:solidFill>
                <a:latin typeface="Monotype Corsiva" panose="03010101010201010101" pitchFamily="66" charset="0"/>
              </a:rPr>
            </a:br>
            <a:r>
              <a:rPr lang="ru-RU" altLang="ru-RU" b="1" dirty="0" smtClean="0">
                <a:solidFill>
                  <a:schemeClr val="tx2">
                    <a:lumMod val="90000"/>
                  </a:schemeClr>
                </a:solidFill>
                <a:latin typeface="Monotype Corsiva" panose="03010101010201010101" pitchFamily="66" charset="0"/>
              </a:rPr>
              <a:t>(</a:t>
            </a:r>
            <a:r>
              <a:rPr lang="ru-RU" altLang="ru-RU" sz="3200" b="1" dirty="0" smtClean="0">
                <a:solidFill>
                  <a:schemeClr val="tx2">
                    <a:lumMod val="90000"/>
                  </a:schemeClr>
                </a:solidFill>
                <a:latin typeface="Monotype Corsiva" panose="03010101010201010101" pitchFamily="66" charset="0"/>
              </a:rPr>
              <a:t>Китайская пословица)</a:t>
            </a:r>
            <a:endParaRPr lang="ru-RU" dirty="0">
              <a:solidFill>
                <a:schemeClr val="tx2">
                  <a:lumMod val="90000"/>
                </a:schemeClr>
              </a:solidFill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66" name="Picture 14" descr="w8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16113"/>
            <a:ext cx="9144000" cy="494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4" name="Picture 12" descr="книга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05000"/>
            <a:ext cx="9144000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15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916113"/>
            <a:ext cx="4932363" cy="49418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003300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endParaRPr lang="ru-RU" altLang="ru-RU" sz="900" b="1" u="sng">
              <a:solidFill>
                <a:srgbClr val="000066"/>
              </a:solidFill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2400" b="1">
                <a:solidFill>
                  <a:srgbClr val="000066"/>
                </a:solidFill>
              </a:rPr>
              <a:t>  </a:t>
            </a:r>
            <a:r>
              <a:rPr lang="ru-RU" altLang="ru-RU" sz="2400" b="1" u="sng">
                <a:solidFill>
                  <a:srgbClr val="000066"/>
                </a:solidFill>
              </a:rPr>
              <a:t>Задачи</a:t>
            </a:r>
            <a:r>
              <a:rPr lang="ru-RU" altLang="ru-RU" sz="2400" b="1">
                <a:solidFill>
                  <a:srgbClr val="000066"/>
                </a:solidFill>
              </a:rPr>
              <a:t>: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endParaRPr lang="ru-RU" altLang="ru-RU" sz="1600" b="1">
              <a:solidFill>
                <a:srgbClr val="000066"/>
              </a:solidFill>
            </a:endParaRP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altLang="ru-RU" sz="1800" b="1">
                <a:solidFill>
                  <a:srgbClr val="000066"/>
                </a:solidFill>
              </a:rPr>
              <a:t>-  сделать анализ специализированной 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altLang="ru-RU" sz="1800" b="1">
                <a:solidFill>
                  <a:srgbClr val="000066"/>
                </a:solidFill>
              </a:rPr>
              <a:t>   литературы по ландшафтному дизайну;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altLang="ru-RU" sz="1800" b="1">
                <a:solidFill>
                  <a:srgbClr val="000066"/>
                </a:solidFill>
              </a:rPr>
              <a:t>-  составить план-схему исследуемого 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altLang="ru-RU" sz="1800" b="1">
                <a:solidFill>
                  <a:srgbClr val="000066"/>
                </a:solidFill>
              </a:rPr>
              <a:t>   участка; 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altLang="ru-RU" sz="1800" b="1">
                <a:solidFill>
                  <a:srgbClr val="000066"/>
                </a:solidFill>
              </a:rPr>
              <a:t>-  создать проект ландшафтного 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altLang="ru-RU" sz="1800" b="1">
                <a:solidFill>
                  <a:srgbClr val="000066"/>
                </a:solidFill>
              </a:rPr>
              <a:t>   озеленения пришкольного 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altLang="ru-RU" sz="1800" b="1">
                <a:solidFill>
                  <a:srgbClr val="000066"/>
                </a:solidFill>
              </a:rPr>
              <a:t>   учебно-опытного участка;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altLang="ru-RU" sz="1800" b="1">
                <a:solidFill>
                  <a:srgbClr val="000066"/>
                </a:solidFill>
              </a:rPr>
              <a:t>-  выявить виды растений, 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altLang="ru-RU" sz="1800" b="1">
                <a:solidFill>
                  <a:srgbClr val="000066"/>
                </a:solidFill>
              </a:rPr>
              <a:t>   наиболее отвечающие 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altLang="ru-RU" sz="1800" b="1">
                <a:solidFill>
                  <a:srgbClr val="000066"/>
                </a:solidFill>
              </a:rPr>
              <a:t>   требованиям дизайна и 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altLang="ru-RU" sz="1800" b="1">
                <a:solidFill>
                  <a:srgbClr val="000066"/>
                </a:solidFill>
              </a:rPr>
              <a:t>   экологическим условиям;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altLang="ru-RU" sz="1800" b="1">
                <a:solidFill>
                  <a:srgbClr val="000066"/>
                </a:solidFill>
              </a:rPr>
              <a:t>      -  определить агротехнические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altLang="ru-RU" sz="1800" b="1">
                <a:solidFill>
                  <a:srgbClr val="000066"/>
                </a:solidFill>
              </a:rPr>
              <a:t>   приемы выращивания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altLang="ru-RU" sz="1800" b="1">
                <a:solidFill>
                  <a:srgbClr val="000066"/>
                </a:solidFill>
              </a:rPr>
              <a:t>   предлагаемых растений.</a:t>
            </a:r>
          </a:p>
        </p:txBody>
      </p:sp>
      <p:sp>
        <p:nvSpPr>
          <p:cNvPr id="49167" name="Line 15"/>
          <p:cNvSpPr>
            <a:spLocks noChangeShapeType="1"/>
          </p:cNvSpPr>
          <p:nvPr/>
        </p:nvSpPr>
        <p:spPr bwMode="auto">
          <a:xfrm>
            <a:off x="0" y="1905000"/>
            <a:ext cx="9144000" cy="0"/>
          </a:xfrm>
          <a:prstGeom prst="line">
            <a:avLst/>
          </a:prstGeom>
          <a:noFill/>
          <a:ln w="38100" cap="sq">
            <a:solidFill>
              <a:srgbClr val="0033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49170" name="Text Box 18"/>
          <p:cNvSpPr txBox="1">
            <a:spLocks noChangeArrowheads="1"/>
          </p:cNvSpPr>
          <p:nvPr/>
        </p:nvSpPr>
        <p:spPr bwMode="auto">
          <a:xfrm>
            <a:off x="2490088" y="16818"/>
            <a:ext cx="9144000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altLang="ru-RU" sz="2400" b="1" dirty="0">
                <a:solidFill>
                  <a:srgbClr val="FFFF66"/>
                </a:solidFill>
              </a:rPr>
              <a:t>                                    </a:t>
            </a:r>
            <a:r>
              <a:rPr lang="ru-RU" altLang="ru-RU" sz="2400" b="1" u="sng" dirty="0">
                <a:solidFill>
                  <a:srgbClr val="FFFF66"/>
                </a:solidFill>
              </a:rPr>
              <a:t>Ландшафтный дизайн </a:t>
            </a:r>
            <a:r>
              <a:rPr lang="ru-RU" altLang="ru-RU" sz="2400" b="1" dirty="0">
                <a:solidFill>
                  <a:srgbClr val="FFFF66"/>
                </a:solidFill>
              </a:rPr>
              <a:t>– </a:t>
            </a:r>
          </a:p>
          <a:p>
            <a:r>
              <a:rPr lang="ru-RU" altLang="ru-RU" sz="2000" dirty="0" smtClean="0">
                <a:solidFill>
                  <a:srgbClr val="FFFF66"/>
                </a:solidFill>
              </a:rPr>
              <a:t>особый </a:t>
            </a:r>
            <a:r>
              <a:rPr lang="ru-RU" altLang="ru-RU" sz="2000" dirty="0">
                <a:solidFill>
                  <a:srgbClr val="FFFF66"/>
                </a:solidFill>
              </a:rPr>
              <a:t>вид деятельности, направленный </a:t>
            </a:r>
          </a:p>
          <a:p>
            <a:r>
              <a:rPr lang="ru-RU" altLang="ru-RU" sz="2000" dirty="0" smtClean="0">
                <a:solidFill>
                  <a:srgbClr val="FFFF66"/>
                </a:solidFill>
              </a:rPr>
              <a:t>на </a:t>
            </a:r>
            <a:r>
              <a:rPr lang="ru-RU" altLang="ru-RU" sz="2000" dirty="0">
                <a:solidFill>
                  <a:srgbClr val="FFFF66"/>
                </a:solidFill>
              </a:rPr>
              <a:t>создание искусственной среды для </a:t>
            </a:r>
          </a:p>
          <a:p>
            <a:r>
              <a:rPr lang="ru-RU" altLang="ru-RU" sz="2000" dirty="0" smtClean="0">
                <a:solidFill>
                  <a:srgbClr val="FFFF66"/>
                </a:solidFill>
              </a:rPr>
              <a:t>жизнедеятельности </a:t>
            </a:r>
            <a:r>
              <a:rPr lang="ru-RU" altLang="ru-RU" sz="2000" dirty="0">
                <a:solidFill>
                  <a:srgbClr val="FFFF66"/>
                </a:solidFill>
              </a:rPr>
              <a:t>человека путём активного </a:t>
            </a:r>
          </a:p>
          <a:p>
            <a:r>
              <a:rPr lang="ru-RU" altLang="ru-RU" sz="2000" dirty="0" smtClean="0">
                <a:solidFill>
                  <a:srgbClr val="FFFF66"/>
                </a:solidFill>
              </a:rPr>
              <a:t>использования </a:t>
            </a:r>
            <a:r>
              <a:rPr lang="ru-RU" altLang="ru-RU" sz="2000" dirty="0">
                <a:solidFill>
                  <a:srgbClr val="FFFF66"/>
                </a:solidFill>
              </a:rPr>
              <a:t>природных компонентов.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9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9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91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491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91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91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491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4915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4915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4915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4915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4915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000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/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49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000"/>
                                        <p:tgtEl>
                                          <p:spTgt spid="49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000"/>
                                        <p:tgtEl>
                                          <p:spTgt spid="491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2000"/>
                                        <p:tgtEl>
                                          <p:spTgt spid="491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000"/>
                                        <p:tgtEl>
                                          <p:spTgt spid="491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000"/>
                                        <p:tgtEl>
                                          <p:spTgt spid="491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000"/>
                                        <p:tgtEl>
                                          <p:spTgt spid="491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2000"/>
                                        <p:tgtEl>
                                          <p:spTgt spid="4915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2000"/>
                                        <p:tgtEl>
                                          <p:spTgt spid="4915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2000"/>
                                        <p:tgtEl>
                                          <p:spTgt spid="4915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2000"/>
                                        <p:tgtEl>
                                          <p:spTgt spid="4915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2000"/>
                                        <p:tgtEl>
                                          <p:spTgt spid="4915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000"/>
                                        <p:tgtEl>
                                          <p:spTgt spid="49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20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49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uiExpand="1" build="p"/>
      <p:bldP spid="4917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63" name="Text Box 11"/>
          <p:cNvSpPr txBox="1">
            <a:spLocks noChangeArrowheads="1"/>
          </p:cNvSpPr>
          <p:nvPr/>
        </p:nvSpPr>
        <p:spPr bwMode="auto">
          <a:xfrm>
            <a:off x="2483556" y="-118405"/>
            <a:ext cx="5867400" cy="203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endParaRPr lang="ru-RU" altLang="ru-RU" sz="2400" b="1" u="sng" dirty="0">
              <a:solidFill>
                <a:srgbClr val="FFFFFF"/>
              </a:solidFill>
            </a:endParaRPr>
          </a:p>
          <a:p>
            <a:r>
              <a:rPr lang="ru-RU" altLang="ru-RU" sz="2400" b="1" dirty="0">
                <a:solidFill>
                  <a:srgbClr val="FFFF66"/>
                </a:solidFill>
              </a:rPr>
              <a:t>                                      </a:t>
            </a:r>
            <a:r>
              <a:rPr lang="ru-RU" altLang="ru-RU" sz="2400" b="1" u="sng" dirty="0">
                <a:solidFill>
                  <a:srgbClr val="FFFF66"/>
                </a:solidFill>
              </a:rPr>
              <a:t>Цель исследования</a:t>
            </a:r>
            <a:r>
              <a:rPr lang="ru-RU" altLang="ru-RU" sz="2400" b="1" dirty="0">
                <a:solidFill>
                  <a:srgbClr val="FFFF66"/>
                </a:solidFill>
              </a:rPr>
              <a:t>:</a:t>
            </a:r>
          </a:p>
          <a:p>
            <a:pPr algn="ctr"/>
            <a:endParaRPr lang="ru-RU" altLang="ru-RU" sz="800" dirty="0">
              <a:solidFill>
                <a:srgbClr val="FFFF66"/>
              </a:solidFill>
            </a:endParaRPr>
          </a:p>
          <a:p>
            <a:r>
              <a:rPr lang="ru-RU" altLang="ru-RU" sz="2400" b="1" dirty="0">
                <a:solidFill>
                  <a:srgbClr val="FFFF66"/>
                </a:solidFill>
              </a:rPr>
              <a:t>                    </a:t>
            </a:r>
            <a:r>
              <a:rPr lang="ru-RU" altLang="ru-RU" sz="2400" dirty="0">
                <a:solidFill>
                  <a:srgbClr val="FFFF66"/>
                </a:solidFill>
              </a:rPr>
              <a:t>разработка  проекта озеленения   </a:t>
            </a:r>
          </a:p>
          <a:p>
            <a:r>
              <a:rPr lang="ru-RU" altLang="ru-RU" sz="2400" dirty="0">
                <a:solidFill>
                  <a:srgbClr val="FFFF66"/>
                </a:solidFill>
              </a:rPr>
              <a:t>   пришкольного учебно-опытного участка.</a:t>
            </a:r>
          </a:p>
          <a:p>
            <a:pPr algn="r"/>
            <a:endParaRPr kumimoji="1" lang="ru-RU" altLang="ru-RU" sz="2400" dirty="0">
              <a:solidFill>
                <a:srgbClr val="FFFF66"/>
              </a:solidFill>
            </a:endParaRPr>
          </a:p>
        </p:txBody>
      </p:sp>
      <p:pic>
        <p:nvPicPr>
          <p:cNvPr id="49166" name="Picture 14" descr="w8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16113"/>
            <a:ext cx="9144000" cy="494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4" name="Picture 12" descr="книга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05000"/>
            <a:ext cx="9144000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165" name="Rectangle 13"/>
          <p:cNvSpPr>
            <a:spLocks noChangeArrowheads="1"/>
          </p:cNvSpPr>
          <p:nvPr/>
        </p:nvSpPr>
        <p:spPr bwMode="auto">
          <a:xfrm>
            <a:off x="4211638" y="2039938"/>
            <a:ext cx="4932362" cy="345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33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/>
          <a:lstStyle>
            <a:lvl1pPr marL="342900" indent="-3429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Ú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2400" b="1">
                <a:solidFill>
                  <a:srgbClr val="000066"/>
                </a:solidFill>
              </a:rPr>
              <a:t>                                             </a:t>
            </a:r>
            <a:r>
              <a:rPr lang="ru-RU" altLang="ru-RU" sz="2400" b="1" u="sng">
                <a:solidFill>
                  <a:srgbClr val="000066"/>
                </a:solidFill>
              </a:rPr>
              <a:t>Методы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2400" b="1">
                <a:solidFill>
                  <a:srgbClr val="000066"/>
                </a:solidFill>
              </a:rPr>
              <a:t>                                   </a:t>
            </a:r>
            <a:r>
              <a:rPr lang="ru-RU" altLang="ru-RU" sz="2400" b="1" u="sng">
                <a:solidFill>
                  <a:srgbClr val="000066"/>
                </a:solidFill>
              </a:rPr>
              <a:t>исследования</a:t>
            </a:r>
            <a:r>
              <a:rPr lang="ru-RU" altLang="ru-RU" sz="2400" b="1">
                <a:solidFill>
                  <a:srgbClr val="000066"/>
                </a:solidFill>
              </a:rPr>
              <a:t>:</a:t>
            </a:r>
          </a:p>
          <a:p>
            <a:pPr algn="r">
              <a:lnSpc>
                <a:spcPct val="90000"/>
              </a:lnSpc>
              <a:buFont typeface="Wingdings" panose="05000000000000000000" pitchFamily="2" charset="2"/>
              <a:buNone/>
            </a:pPr>
            <a:endParaRPr lang="ru-RU" altLang="ru-RU" sz="800" b="1">
              <a:solidFill>
                <a:srgbClr val="000066"/>
              </a:solidFill>
            </a:endParaRPr>
          </a:p>
          <a:p>
            <a:pPr algn="r">
              <a:lnSpc>
                <a:spcPct val="90000"/>
              </a:lnSpc>
              <a:buFont typeface="Wingdings" panose="05000000000000000000" pitchFamily="2" charset="2"/>
              <a:buNone/>
            </a:pPr>
            <a:endParaRPr lang="ru-RU" altLang="ru-RU" sz="800" b="1">
              <a:solidFill>
                <a:srgbClr val="000066"/>
              </a:solidFill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1800" b="1">
                <a:solidFill>
                  <a:srgbClr val="000066"/>
                </a:solidFill>
              </a:rPr>
              <a:t>                            -  работа с литературными 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1800" b="1">
                <a:solidFill>
                  <a:srgbClr val="000066"/>
                </a:solidFill>
              </a:rPr>
              <a:t>                                источниками;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1800" b="1">
                <a:solidFill>
                  <a:srgbClr val="000066"/>
                </a:solidFill>
              </a:rPr>
              <a:t>                            -  сравнительный и  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1800" b="1">
                <a:solidFill>
                  <a:srgbClr val="000066"/>
                </a:solidFill>
              </a:rPr>
              <a:t>                               сопоставительный анализ;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1800" b="1">
                <a:solidFill>
                  <a:srgbClr val="000066"/>
                </a:solidFill>
              </a:rPr>
              <a:t>                            -  изучение видового  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1800" b="1">
                <a:solidFill>
                  <a:srgbClr val="000066"/>
                </a:solidFill>
              </a:rPr>
              <a:t>                               разнообразия растений;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1800" b="1">
                <a:solidFill>
                  <a:srgbClr val="000066"/>
                </a:solidFill>
              </a:rPr>
              <a:t>                            -  проектирование.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endParaRPr lang="ru-RU" altLang="ru-RU" sz="1800" b="1">
              <a:solidFill>
                <a:srgbClr val="000066"/>
              </a:solidFill>
            </a:endParaRPr>
          </a:p>
        </p:txBody>
      </p:sp>
      <p:sp>
        <p:nvSpPr>
          <p:cNvPr id="49167" name="Line 15"/>
          <p:cNvSpPr>
            <a:spLocks noChangeShapeType="1"/>
          </p:cNvSpPr>
          <p:nvPr/>
        </p:nvSpPr>
        <p:spPr bwMode="auto">
          <a:xfrm>
            <a:off x="0" y="1905000"/>
            <a:ext cx="9144000" cy="0"/>
          </a:xfrm>
          <a:prstGeom prst="line">
            <a:avLst/>
          </a:prstGeom>
          <a:noFill/>
          <a:ln w="38100" cap="sq">
            <a:solidFill>
              <a:srgbClr val="0033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0732505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9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91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91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91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91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91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91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916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4916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49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49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491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1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491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1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491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1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491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1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491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1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000"/>
                                        <p:tgtEl>
                                          <p:spTgt spid="491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1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4916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16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/>
                                        <p:tgtEl>
                                          <p:spTgt spid="4916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16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0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63" grpId="0"/>
      <p:bldP spid="49165" grpId="0" uiExpand="1" build="p"/>
      <p:bldP spid="49165" grpId="1" uiExpand="1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8" name="Picture 6" descr="висячие сады семирамид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31775"/>
            <a:ext cx="5256212" cy="6518275"/>
          </a:xfrm>
          <a:prstGeom prst="rect">
            <a:avLst/>
          </a:prstGeom>
          <a:noFill/>
          <a:ln w="38100">
            <a:solidFill>
              <a:srgbClr val="FFFF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6677" name="Text Box 5"/>
          <p:cNvSpPr txBox="1">
            <a:spLocks noChangeArrowheads="1"/>
          </p:cNvSpPr>
          <p:nvPr/>
        </p:nvSpPr>
        <p:spPr bwMode="auto">
          <a:xfrm>
            <a:off x="6227763" y="231775"/>
            <a:ext cx="2551112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kumimoji="1" lang="ru-RU" altLang="ru-RU" sz="2400">
                <a:solidFill>
                  <a:srgbClr val="FFFF66"/>
                </a:solidFill>
              </a:rPr>
              <a:t>Немного истории:</a:t>
            </a:r>
          </a:p>
          <a:p>
            <a:pPr algn="r"/>
            <a:endParaRPr kumimoji="1" lang="ru-RU" altLang="ru-RU" sz="1800">
              <a:solidFill>
                <a:srgbClr val="FFFF66"/>
              </a:solidFill>
            </a:endParaRPr>
          </a:p>
          <a:p>
            <a:pPr algn="r"/>
            <a:r>
              <a:rPr kumimoji="1" lang="ru-RU" altLang="ru-RU" sz="1600">
                <a:solidFill>
                  <a:srgbClr val="FFFF66"/>
                </a:solidFill>
              </a:rPr>
              <a:t>Висячие сады </a:t>
            </a:r>
          </a:p>
          <a:p>
            <a:pPr algn="r"/>
            <a:r>
              <a:rPr kumimoji="1" lang="ru-RU" altLang="ru-RU" sz="1600">
                <a:solidFill>
                  <a:srgbClr val="FFFF66"/>
                </a:solidFill>
              </a:rPr>
              <a:t>Семирамиды – одно</a:t>
            </a:r>
          </a:p>
          <a:p>
            <a:pPr algn="r"/>
            <a:r>
              <a:rPr kumimoji="1" lang="ru-RU" altLang="ru-RU" sz="1600">
                <a:solidFill>
                  <a:srgbClr val="FFFF66"/>
                </a:solidFill>
              </a:rPr>
              <a:t>из семи чудес света.</a:t>
            </a:r>
          </a:p>
        </p:txBody>
      </p:sp>
      <p:sp>
        <p:nvSpPr>
          <p:cNvPr id="156679" name="Text Box 7"/>
          <p:cNvSpPr txBox="1">
            <a:spLocks noChangeArrowheads="1"/>
          </p:cNvSpPr>
          <p:nvPr/>
        </p:nvSpPr>
        <p:spPr bwMode="auto">
          <a:xfrm>
            <a:off x="5683250" y="1978025"/>
            <a:ext cx="3460750" cy="455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ru-RU" altLang="ru-RU" sz="1400">
                <a:solidFill>
                  <a:schemeClr val="tx1"/>
                </a:solidFill>
              </a:rPr>
              <a:t>Вавилонский царь Навуходоносор II </a:t>
            </a:r>
          </a:p>
          <a:p>
            <a:r>
              <a:rPr kumimoji="1" lang="ru-RU" altLang="ru-RU" sz="1400">
                <a:solidFill>
                  <a:schemeClr val="tx1"/>
                </a:solidFill>
              </a:rPr>
              <a:t> (605-562 до н. э.) приказал разбить их </a:t>
            </a:r>
          </a:p>
          <a:p>
            <a:r>
              <a:rPr kumimoji="1" lang="ru-RU" altLang="ru-RU" sz="1400">
                <a:solidFill>
                  <a:schemeClr val="tx1"/>
                </a:solidFill>
              </a:rPr>
              <a:t>для своей любимой жены — мидийской </a:t>
            </a:r>
          </a:p>
          <a:p>
            <a:r>
              <a:rPr kumimoji="1" lang="ru-RU" altLang="ru-RU" sz="1400">
                <a:solidFill>
                  <a:schemeClr val="tx1"/>
                </a:solidFill>
              </a:rPr>
              <a:t>царевны. Сады размещались на широкой </a:t>
            </a:r>
          </a:p>
          <a:p>
            <a:r>
              <a:rPr kumimoji="1" lang="ru-RU" altLang="ru-RU" sz="1400">
                <a:solidFill>
                  <a:schemeClr val="tx1"/>
                </a:solidFill>
              </a:rPr>
              <a:t>четырехъярусной башне. Платформы </a:t>
            </a:r>
          </a:p>
          <a:p>
            <a:r>
              <a:rPr kumimoji="1" lang="ru-RU" altLang="ru-RU" sz="1400">
                <a:solidFill>
                  <a:schemeClr val="tx1"/>
                </a:solidFill>
              </a:rPr>
              <a:t>террас были сложены из каменных плит, </a:t>
            </a:r>
          </a:p>
          <a:p>
            <a:r>
              <a:rPr kumimoji="1" lang="ru-RU" altLang="ru-RU" sz="1400">
                <a:solidFill>
                  <a:schemeClr val="tx1"/>
                </a:solidFill>
              </a:rPr>
              <a:t>покрытых слоем камыша и залитых </a:t>
            </a:r>
          </a:p>
          <a:p>
            <a:r>
              <a:rPr kumimoji="1" lang="ru-RU" altLang="ru-RU" sz="1400">
                <a:solidFill>
                  <a:schemeClr val="tx1"/>
                </a:solidFill>
              </a:rPr>
              <a:t>асфальтом. Далее шли прокладки из двух </a:t>
            </a:r>
          </a:p>
          <a:p>
            <a:r>
              <a:rPr kumimoji="1" lang="ru-RU" altLang="ru-RU" sz="1400">
                <a:solidFill>
                  <a:schemeClr val="tx1"/>
                </a:solidFill>
              </a:rPr>
              <a:t>рядов кирпичей, скрепленных гипсом и </a:t>
            </a:r>
          </a:p>
          <a:p>
            <a:r>
              <a:rPr kumimoji="1" lang="ru-RU" altLang="ru-RU" sz="1400">
                <a:solidFill>
                  <a:schemeClr val="tx1"/>
                </a:solidFill>
              </a:rPr>
              <a:t>свинцовых плит, не пропускавших воду </a:t>
            </a:r>
          </a:p>
          <a:p>
            <a:r>
              <a:rPr kumimoji="1" lang="ru-RU" altLang="ru-RU" sz="1400">
                <a:solidFill>
                  <a:schemeClr val="tx1"/>
                </a:solidFill>
              </a:rPr>
              <a:t>в нижние этажи сада. Все это сложное </a:t>
            </a:r>
          </a:p>
          <a:p>
            <a:r>
              <a:rPr kumimoji="1" lang="ru-RU" altLang="ru-RU" sz="1400">
                <a:solidFill>
                  <a:schemeClr val="tx1"/>
                </a:solidFill>
              </a:rPr>
              <a:t>сооружение было покрыто толстым слоем </a:t>
            </a:r>
          </a:p>
          <a:p>
            <a:r>
              <a:rPr kumimoji="1" lang="ru-RU" altLang="ru-RU" sz="1400">
                <a:solidFill>
                  <a:schemeClr val="tx1"/>
                </a:solidFill>
              </a:rPr>
              <a:t>плодородной земли, который позволял </a:t>
            </a:r>
          </a:p>
          <a:p>
            <a:r>
              <a:rPr kumimoji="1" lang="ru-RU" altLang="ru-RU" sz="1400">
                <a:solidFill>
                  <a:schemeClr val="tx1"/>
                </a:solidFill>
              </a:rPr>
              <a:t>высаживать здесь самые крупные деревья. </a:t>
            </a:r>
          </a:p>
          <a:p>
            <a:r>
              <a:rPr kumimoji="1" lang="ru-RU" altLang="ru-RU" sz="1400">
                <a:solidFill>
                  <a:schemeClr val="tx1"/>
                </a:solidFill>
              </a:rPr>
              <a:t>Ярусы поднимались уступами, </a:t>
            </a:r>
          </a:p>
          <a:p>
            <a:r>
              <a:rPr kumimoji="1" lang="ru-RU" altLang="ru-RU" sz="1400">
                <a:solidFill>
                  <a:schemeClr val="tx1"/>
                </a:solidFill>
              </a:rPr>
              <a:t>соединенные широкими лестницами </a:t>
            </a:r>
          </a:p>
          <a:p>
            <a:r>
              <a:rPr kumimoji="1" lang="ru-RU" altLang="ru-RU" sz="1400">
                <a:solidFill>
                  <a:schemeClr val="tx1"/>
                </a:solidFill>
              </a:rPr>
              <a:t>с плитами розового и белого цветов. </a:t>
            </a:r>
          </a:p>
          <a:p>
            <a:r>
              <a:rPr kumimoji="1" lang="ru-RU" altLang="ru-RU" sz="1400">
                <a:solidFill>
                  <a:schemeClr val="tx1"/>
                </a:solidFill>
              </a:rPr>
              <a:t>Ежедневно тысячи рабов качали воду из </a:t>
            </a:r>
          </a:p>
          <a:p>
            <a:r>
              <a:rPr kumimoji="1" lang="ru-RU" altLang="ru-RU" sz="1400">
                <a:solidFill>
                  <a:schemeClr val="tx1"/>
                </a:solidFill>
              </a:rPr>
              <a:t>глубоких колодцев на вершину в </a:t>
            </a:r>
          </a:p>
          <a:p>
            <a:r>
              <a:rPr kumimoji="1" lang="ru-RU" altLang="ru-RU" sz="1400">
                <a:solidFill>
                  <a:schemeClr val="tx1"/>
                </a:solidFill>
              </a:rPr>
              <a:t>многочисленные каналы, откуда она </a:t>
            </a:r>
          </a:p>
          <a:p>
            <a:r>
              <a:rPr kumimoji="1" lang="ru-RU" altLang="ru-RU" sz="1400">
                <a:solidFill>
                  <a:schemeClr val="tx1"/>
                </a:solidFill>
              </a:rPr>
              <a:t>стекала на нижние террасы. 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700" name="Picture 4" descr="74bafbab898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60350"/>
            <a:ext cx="8713787" cy="4824413"/>
          </a:xfrm>
          <a:prstGeom prst="rect">
            <a:avLst/>
          </a:prstGeom>
          <a:noFill/>
          <a:ln w="38100">
            <a:solidFill>
              <a:srgbClr val="FFFF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</a:extLst>
        </p:spPr>
      </p:pic>
      <p:sp>
        <p:nvSpPr>
          <p:cNvPr id="157701" name="Text Box 5"/>
          <p:cNvSpPr txBox="1">
            <a:spLocks noChangeArrowheads="1"/>
          </p:cNvSpPr>
          <p:nvPr/>
        </p:nvSpPr>
        <p:spPr bwMode="auto">
          <a:xfrm>
            <a:off x="87313" y="5229225"/>
            <a:ext cx="8861425" cy="158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ru-RU" altLang="ru-RU" sz="1400" b="1">
                <a:solidFill>
                  <a:schemeClr val="tx1"/>
                </a:solidFill>
              </a:rPr>
              <a:t>                                                                                                                </a:t>
            </a:r>
            <a:r>
              <a:rPr kumimoji="1" lang="ru-RU" altLang="ru-RU" sz="1400" b="1" u="sng">
                <a:solidFill>
                  <a:schemeClr val="tx1"/>
                </a:solidFill>
              </a:rPr>
              <a:t>Сады замка Вилландри (Франция, </a:t>
            </a:r>
            <a:r>
              <a:rPr kumimoji="1" lang="en-US" altLang="ru-RU" sz="1400" b="1" u="sng">
                <a:solidFill>
                  <a:schemeClr val="tx1"/>
                </a:solidFill>
              </a:rPr>
              <a:t>XIV </a:t>
            </a:r>
            <a:r>
              <a:rPr kumimoji="1" lang="ru-RU" altLang="ru-RU" sz="1400" b="1" u="sng">
                <a:solidFill>
                  <a:schemeClr val="tx1"/>
                </a:solidFill>
              </a:rPr>
              <a:t>век)</a:t>
            </a:r>
          </a:p>
          <a:p>
            <a:endParaRPr kumimoji="1" lang="ru-RU" altLang="ru-RU" sz="1400" b="1" u="sng">
              <a:solidFill>
                <a:schemeClr val="tx1"/>
              </a:solidFill>
            </a:endParaRPr>
          </a:p>
          <a:p>
            <a:r>
              <a:rPr kumimoji="1" lang="ru-RU" altLang="ru-RU" sz="1400">
                <a:solidFill>
                  <a:schemeClr val="tx1"/>
                </a:solidFill>
              </a:rPr>
              <a:t>Замок, частично окруженный рвом, был украшен огромными садами, расположенными на трех разных уровнях. </a:t>
            </a:r>
          </a:p>
          <a:p>
            <a:r>
              <a:rPr kumimoji="1" lang="ru-RU" altLang="ru-RU" sz="1400">
                <a:solidFill>
                  <a:schemeClr val="tx1"/>
                </a:solidFill>
              </a:rPr>
              <a:t>На фото – второй уровень «Сады любви», в которых заключено сразу несколько аллегорических историй, </a:t>
            </a:r>
          </a:p>
          <a:p>
            <a:r>
              <a:rPr kumimoji="1" lang="ru-RU" altLang="ru-RU" sz="1400">
                <a:solidFill>
                  <a:schemeClr val="tx1"/>
                </a:solidFill>
              </a:rPr>
              <a:t>«нарисованных» цветами и кустарниками.</a:t>
            </a:r>
            <a:endParaRPr kumimoji="1" lang="ru-RU" altLang="ru-RU" sz="1400" b="1" u="sng">
              <a:solidFill>
                <a:schemeClr val="tx1"/>
              </a:solidFill>
            </a:endParaRPr>
          </a:p>
          <a:p>
            <a:r>
              <a:rPr kumimoji="1" lang="ru-RU" altLang="ru-RU" sz="1400">
                <a:solidFill>
                  <a:schemeClr val="tx1"/>
                </a:solidFill>
              </a:rPr>
              <a:t>В XVI веке были созданы первые ботанические сады, в которых выращивались редкие растения, происходившие </a:t>
            </a:r>
          </a:p>
          <a:p>
            <a:r>
              <a:rPr kumimoji="1" lang="ru-RU" altLang="ru-RU" sz="1400">
                <a:solidFill>
                  <a:schemeClr val="tx1"/>
                </a:solidFill>
              </a:rPr>
              <a:t>из стран Америки неизвестные до той поры. 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4" name="Rectangle 4"/>
          <p:cNvSpPr>
            <a:spLocks noChangeArrowheads="1"/>
          </p:cNvSpPr>
          <p:nvPr/>
        </p:nvSpPr>
        <p:spPr bwMode="auto">
          <a:xfrm rot="16200000">
            <a:off x="-3030537" y="3030537"/>
            <a:ext cx="6858000" cy="796925"/>
          </a:xfrm>
          <a:prstGeom prst="rect">
            <a:avLst/>
          </a:prstGeom>
          <a:solidFill>
            <a:srgbClr val="008000">
              <a:alpha val="97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ru-RU" altLang="ru-RU" sz="2800">
                <a:solidFill>
                  <a:srgbClr val="FFFF66"/>
                </a:solidFill>
              </a:rPr>
              <a:t>Современный ландшафтный дизайн</a:t>
            </a:r>
          </a:p>
        </p:txBody>
      </p:sp>
      <p:sp>
        <p:nvSpPr>
          <p:cNvPr id="158725" name="Text Box 5"/>
          <p:cNvSpPr txBox="1">
            <a:spLocks noChangeArrowheads="1"/>
          </p:cNvSpPr>
          <p:nvPr/>
        </p:nvSpPr>
        <p:spPr bwMode="auto">
          <a:xfrm>
            <a:off x="7524750" y="404813"/>
            <a:ext cx="1619250" cy="1217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ru-RU" altLang="ru-RU" sz="1400" u="sng">
                <a:solidFill>
                  <a:srgbClr val="FFFF66"/>
                </a:solidFill>
              </a:rPr>
              <a:t>ОСНОВНЫЕ</a:t>
            </a:r>
          </a:p>
          <a:p>
            <a:endParaRPr kumimoji="1" lang="ru-RU" altLang="ru-RU" sz="1400" u="sng">
              <a:solidFill>
                <a:srgbClr val="FFFF66"/>
              </a:solidFill>
            </a:endParaRPr>
          </a:p>
          <a:p>
            <a:r>
              <a:rPr kumimoji="1" lang="ru-RU" altLang="ru-RU" sz="1400" u="sng">
                <a:solidFill>
                  <a:srgbClr val="FFFF66"/>
                </a:solidFill>
              </a:rPr>
              <a:t>СТИЛЕВЫЕ</a:t>
            </a:r>
          </a:p>
          <a:p>
            <a:endParaRPr kumimoji="1" lang="ru-RU" altLang="ru-RU" sz="1400" u="sng">
              <a:solidFill>
                <a:srgbClr val="FFFF66"/>
              </a:solidFill>
            </a:endParaRPr>
          </a:p>
          <a:p>
            <a:r>
              <a:rPr kumimoji="1" lang="ru-RU" altLang="ru-RU" sz="1400" u="sng">
                <a:solidFill>
                  <a:srgbClr val="FFFF66"/>
                </a:solidFill>
              </a:rPr>
              <a:t>НАПРАВЛЕНИЯ</a:t>
            </a:r>
            <a:r>
              <a:rPr kumimoji="1" lang="ru-RU" altLang="ru-RU" sz="1800" b="1">
                <a:solidFill>
                  <a:srgbClr val="FFFF66"/>
                </a:solidFill>
              </a:rPr>
              <a:t>:       </a:t>
            </a:r>
            <a:endParaRPr kumimoji="1" lang="ru-RU" altLang="ru-RU" sz="1800" b="1" u="sng">
              <a:solidFill>
                <a:srgbClr val="FFFF66"/>
              </a:solidFill>
            </a:endParaRPr>
          </a:p>
        </p:txBody>
      </p:sp>
      <p:pic>
        <p:nvPicPr>
          <p:cNvPr id="158727" name="Picture 7" descr="38352e8843b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25" y="404813"/>
            <a:ext cx="6511925" cy="5099050"/>
          </a:xfrm>
          <a:prstGeom prst="rect">
            <a:avLst/>
          </a:prstGeom>
          <a:noFill/>
          <a:ln w="38100">
            <a:solidFill>
              <a:srgbClr val="FFFF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8733" name="Text Box 13"/>
          <p:cNvSpPr txBox="1">
            <a:spLocks noChangeArrowheads="1"/>
          </p:cNvSpPr>
          <p:nvPr/>
        </p:nvSpPr>
        <p:spPr bwMode="auto">
          <a:xfrm>
            <a:off x="1820863" y="5716588"/>
            <a:ext cx="714375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AutoNum type="arabicPeriod"/>
            </a:pPr>
            <a:r>
              <a:rPr kumimoji="1" lang="ru-RU" altLang="ru-RU" sz="3200" b="1" u="sng" dirty="0">
                <a:latin typeface="Monotype Corsiva" panose="03010101010201010101" pitchFamily="66" charset="0"/>
              </a:rPr>
              <a:t>Регулярный  стиль</a:t>
            </a:r>
            <a:r>
              <a:rPr kumimoji="1" lang="ru-RU" altLang="ru-RU" sz="3200" b="1" dirty="0">
                <a:latin typeface="Monotype Corsiva" panose="03010101010201010101" pitchFamily="66" charset="0"/>
              </a:rPr>
              <a:t>  -  </a:t>
            </a:r>
          </a:p>
          <a:p>
            <a:r>
              <a:rPr kumimoji="1" lang="ru-RU" altLang="ru-RU" sz="3200" b="1" dirty="0">
                <a:latin typeface="Monotype Corsiva" panose="03010101010201010101" pitchFamily="66" charset="0"/>
              </a:rPr>
              <a:t>                                 </a:t>
            </a:r>
            <a:r>
              <a:rPr kumimoji="1" lang="ru-RU" altLang="ru-RU" sz="3200" dirty="0">
                <a:latin typeface="Monotype Corsiva" panose="03010101010201010101" pitchFamily="66" charset="0"/>
              </a:rPr>
              <a:t>симметрия  в  планировке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20" name="Rectangle 4"/>
          <p:cNvSpPr>
            <a:spLocks noChangeArrowheads="1"/>
          </p:cNvSpPr>
          <p:nvPr/>
        </p:nvSpPr>
        <p:spPr bwMode="auto">
          <a:xfrm rot="16200000">
            <a:off x="-3030537" y="3030537"/>
            <a:ext cx="6858000" cy="796925"/>
          </a:xfrm>
          <a:prstGeom prst="rect">
            <a:avLst/>
          </a:prstGeom>
          <a:solidFill>
            <a:srgbClr val="008000">
              <a:alpha val="97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ru-RU" altLang="ru-RU" sz="2800">
                <a:solidFill>
                  <a:srgbClr val="FFFF66"/>
                </a:solidFill>
              </a:rPr>
              <a:t>Современный ландшафтный дизайн</a:t>
            </a:r>
          </a:p>
        </p:txBody>
      </p:sp>
      <p:sp>
        <p:nvSpPr>
          <p:cNvPr id="162821" name="Text Box 5"/>
          <p:cNvSpPr txBox="1">
            <a:spLocks noChangeArrowheads="1"/>
          </p:cNvSpPr>
          <p:nvPr/>
        </p:nvSpPr>
        <p:spPr bwMode="auto">
          <a:xfrm>
            <a:off x="7396163" y="404813"/>
            <a:ext cx="1619250" cy="1217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ru-RU" altLang="ru-RU" sz="1400" u="sng">
                <a:solidFill>
                  <a:srgbClr val="FFFF66"/>
                </a:solidFill>
              </a:rPr>
              <a:t>ОСНОВНЫЕ</a:t>
            </a:r>
          </a:p>
          <a:p>
            <a:endParaRPr kumimoji="1" lang="ru-RU" altLang="ru-RU" sz="1400" u="sng">
              <a:solidFill>
                <a:srgbClr val="FFFF66"/>
              </a:solidFill>
            </a:endParaRPr>
          </a:p>
          <a:p>
            <a:r>
              <a:rPr kumimoji="1" lang="ru-RU" altLang="ru-RU" sz="1400" u="sng">
                <a:solidFill>
                  <a:srgbClr val="FFFF66"/>
                </a:solidFill>
              </a:rPr>
              <a:t>СТИЛЕВЫЕ</a:t>
            </a:r>
          </a:p>
          <a:p>
            <a:endParaRPr kumimoji="1" lang="ru-RU" altLang="ru-RU" sz="1400" u="sng">
              <a:solidFill>
                <a:srgbClr val="FFFF66"/>
              </a:solidFill>
            </a:endParaRPr>
          </a:p>
          <a:p>
            <a:r>
              <a:rPr kumimoji="1" lang="ru-RU" altLang="ru-RU" sz="1400" u="sng">
                <a:solidFill>
                  <a:srgbClr val="FFFF66"/>
                </a:solidFill>
              </a:rPr>
              <a:t>НАПРАВЛЕНИЯ</a:t>
            </a:r>
            <a:r>
              <a:rPr kumimoji="1" lang="ru-RU" altLang="ru-RU" sz="1800" b="1">
                <a:solidFill>
                  <a:srgbClr val="FFFF66"/>
                </a:solidFill>
              </a:rPr>
              <a:t>:       </a:t>
            </a:r>
            <a:endParaRPr kumimoji="1" lang="ru-RU" altLang="ru-RU" sz="1800" b="1" u="sng">
              <a:solidFill>
                <a:srgbClr val="FFFF66"/>
              </a:solidFill>
            </a:endParaRPr>
          </a:p>
        </p:txBody>
      </p:sp>
      <p:sp>
        <p:nvSpPr>
          <p:cNvPr id="162822" name="Text Box 6"/>
          <p:cNvSpPr txBox="1">
            <a:spLocks noChangeArrowheads="1"/>
          </p:cNvSpPr>
          <p:nvPr/>
        </p:nvSpPr>
        <p:spPr bwMode="auto">
          <a:xfrm>
            <a:off x="1692275" y="5095875"/>
            <a:ext cx="7323138" cy="1493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kumimoji="1" lang="ru-RU" altLang="ru-RU" sz="3200" b="1">
                <a:latin typeface="Monotype Corsiva" panose="03010101010201010101" pitchFamily="66" charset="0"/>
              </a:rPr>
              <a:t>  2.  </a:t>
            </a:r>
            <a:r>
              <a:rPr kumimoji="1" lang="ru-RU" altLang="ru-RU" sz="3200" b="1" u="sng">
                <a:latin typeface="Monotype Corsiva" panose="03010101010201010101" pitchFamily="66" charset="0"/>
              </a:rPr>
              <a:t>Японский стиль</a:t>
            </a:r>
            <a:r>
              <a:rPr kumimoji="1" lang="ru-RU" altLang="ru-RU" sz="3200" b="1">
                <a:latin typeface="Monotype Corsiva" panose="03010101010201010101" pitchFamily="66" charset="0"/>
              </a:rPr>
              <a:t> -  </a:t>
            </a:r>
            <a:r>
              <a:rPr kumimoji="1" lang="ru-RU" altLang="ru-RU" sz="2800">
                <a:latin typeface="Monotype Corsiva" panose="03010101010201010101" pitchFamily="66" charset="0"/>
              </a:rPr>
              <a:t>стиль для малого сада.  </a:t>
            </a:r>
          </a:p>
          <a:p>
            <a:r>
              <a:rPr kumimoji="1" lang="ru-RU" altLang="ru-RU" sz="2800">
                <a:latin typeface="Monotype Corsiva" panose="03010101010201010101" pitchFamily="66" charset="0"/>
              </a:rPr>
              <a:t>       Философия, стремление к уединению и  </a:t>
            </a:r>
          </a:p>
          <a:p>
            <a:r>
              <a:rPr kumimoji="1" lang="ru-RU" altLang="ru-RU" sz="2800">
                <a:latin typeface="Monotype Corsiva" panose="03010101010201010101" pitchFamily="66" charset="0"/>
              </a:rPr>
              <a:t>       размышлению. Особенно необычны сады камней.</a:t>
            </a:r>
            <a:r>
              <a:rPr kumimoji="1" lang="ru-RU" altLang="ru-RU" sz="3200">
                <a:latin typeface="Monotype Corsiva" panose="03010101010201010101" pitchFamily="66" charset="0"/>
              </a:rPr>
              <a:t> </a:t>
            </a:r>
          </a:p>
        </p:txBody>
      </p:sp>
      <p:pic>
        <p:nvPicPr>
          <p:cNvPr id="162823" name="Picture 7" descr="японский стил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25" y="404813"/>
            <a:ext cx="5935663" cy="4451350"/>
          </a:xfrm>
          <a:prstGeom prst="rect">
            <a:avLst/>
          </a:prstGeom>
          <a:noFill/>
          <a:ln w="38100">
            <a:solidFill>
              <a:srgbClr val="FFFF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2824" name="Picture 8" descr="японский сад камне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736850"/>
            <a:ext cx="3148013" cy="2359025"/>
          </a:xfrm>
          <a:prstGeom prst="rect">
            <a:avLst/>
          </a:prstGeom>
          <a:noFill/>
          <a:ln w="38100">
            <a:solidFill>
              <a:srgbClr val="FFFF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50" name="Rectangle 6"/>
          <p:cNvSpPr>
            <a:spLocks noChangeArrowheads="1"/>
          </p:cNvSpPr>
          <p:nvPr/>
        </p:nvSpPr>
        <p:spPr bwMode="auto">
          <a:xfrm rot="16200000">
            <a:off x="-3030537" y="3030537"/>
            <a:ext cx="6858000" cy="796925"/>
          </a:xfrm>
          <a:prstGeom prst="rect">
            <a:avLst/>
          </a:prstGeom>
          <a:solidFill>
            <a:srgbClr val="008000">
              <a:alpha val="97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ru-RU" altLang="ru-RU" sz="2800">
                <a:solidFill>
                  <a:srgbClr val="FFFF66"/>
                </a:solidFill>
              </a:rPr>
              <a:t>Современный ландшафтный дизайн</a:t>
            </a:r>
          </a:p>
        </p:txBody>
      </p:sp>
      <p:sp>
        <p:nvSpPr>
          <p:cNvPr id="159751" name="Text Box 7"/>
          <p:cNvSpPr txBox="1">
            <a:spLocks noChangeArrowheads="1"/>
          </p:cNvSpPr>
          <p:nvPr/>
        </p:nvSpPr>
        <p:spPr bwMode="auto">
          <a:xfrm>
            <a:off x="5580063" y="404813"/>
            <a:ext cx="3435350" cy="1217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ru-RU" altLang="ru-RU" sz="1400" u="sng">
                <a:solidFill>
                  <a:srgbClr val="FFFF66"/>
                </a:solidFill>
              </a:rPr>
              <a:t>ОСНОВНЫЕ</a:t>
            </a:r>
          </a:p>
          <a:p>
            <a:endParaRPr kumimoji="1" lang="ru-RU" altLang="ru-RU" sz="1400" u="sng">
              <a:solidFill>
                <a:srgbClr val="FFFF66"/>
              </a:solidFill>
            </a:endParaRPr>
          </a:p>
          <a:p>
            <a:r>
              <a:rPr kumimoji="1" lang="ru-RU" altLang="ru-RU" sz="1400" u="sng">
                <a:solidFill>
                  <a:srgbClr val="FFFF66"/>
                </a:solidFill>
              </a:rPr>
              <a:t>СТИЛЕВЫЕ</a:t>
            </a:r>
          </a:p>
          <a:p>
            <a:endParaRPr kumimoji="1" lang="ru-RU" altLang="ru-RU" sz="1400" u="sng">
              <a:solidFill>
                <a:srgbClr val="FFFF66"/>
              </a:solidFill>
            </a:endParaRPr>
          </a:p>
          <a:p>
            <a:r>
              <a:rPr kumimoji="1" lang="ru-RU" altLang="ru-RU" sz="1400" u="sng">
                <a:solidFill>
                  <a:srgbClr val="FFFF66"/>
                </a:solidFill>
              </a:rPr>
              <a:t>НАПРАВЛЕНИЯ</a:t>
            </a:r>
            <a:r>
              <a:rPr kumimoji="1" lang="ru-RU" altLang="ru-RU" sz="1800" b="1">
                <a:solidFill>
                  <a:srgbClr val="FFFF66"/>
                </a:solidFill>
              </a:rPr>
              <a:t>:       </a:t>
            </a:r>
            <a:endParaRPr kumimoji="1" lang="ru-RU" altLang="ru-RU" sz="1800" b="1" u="sng">
              <a:solidFill>
                <a:srgbClr val="FFFF66"/>
              </a:solidFill>
            </a:endParaRPr>
          </a:p>
        </p:txBody>
      </p:sp>
      <p:sp>
        <p:nvSpPr>
          <p:cNvPr id="159752" name="Text Box 8"/>
          <p:cNvSpPr txBox="1">
            <a:spLocks noChangeArrowheads="1"/>
          </p:cNvSpPr>
          <p:nvPr/>
        </p:nvSpPr>
        <p:spPr bwMode="auto">
          <a:xfrm>
            <a:off x="796925" y="5516563"/>
            <a:ext cx="8347075" cy="112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kumimoji="1" lang="ru-RU" altLang="ru-RU" sz="800" b="1">
              <a:latin typeface="Monotype Corsiva" panose="03010101010201010101" pitchFamily="66" charset="0"/>
            </a:endParaRPr>
          </a:p>
          <a:p>
            <a:r>
              <a:rPr kumimoji="1" lang="ru-RU" altLang="ru-RU" sz="3200" b="1">
                <a:latin typeface="Monotype Corsiva" panose="03010101010201010101" pitchFamily="66" charset="0"/>
              </a:rPr>
              <a:t>              3. </a:t>
            </a:r>
            <a:r>
              <a:rPr kumimoji="1" lang="ru-RU" altLang="ru-RU" sz="3200" b="1" u="sng">
                <a:latin typeface="Monotype Corsiva" panose="03010101010201010101" pitchFamily="66" charset="0"/>
              </a:rPr>
              <a:t>Модерн</a:t>
            </a:r>
            <a:r>
              <a:rPr kumimoji="1" lang="ru-RU" altLang="ru-RU" sz="3200" b="1">
                <a:latin typeface="Monotype Corsiva" panose="03010101010201010101" pitchFamily="66" charset="0"/>
              </a:rPr>
              <a:t>  -  </a:t>
            </a:r>
            <a:r>
              <a:rPr kumimoji="1" lang="ru-RU" altLang="ru-RU" sz="2800" b="1">
                <a:latin typeface="Monotype Corsiva" panose="03010101010201010101" pitchFamily="66" charset="0"/>
              </a:rPr>
              <a:t>п</a:t>
            </a:r>
            <a:r>
              <a:rPr kumimoji="1" lang="ru-RU" altLang="ru-RU" sz="2800">
                <a:latin typeface="Monotype Corsiva" panose="03010101010201010101" pitchFamily="66" charset="0"/>
              </a:rPr>
              <a:t>ростота  линий, строгость, </a:t>
            </a:r>
          </a:p>
          <a:p>
            <a:r>
              <a:rPr kumimoji="1" lang="ru-RU" altLang="ru-RU" sz="2800">
                <a:latin typeface="Monotype Corsiva" panose="03010101010201010101" pitchFamily="66" charset="0"/>
              </a:rPr>
              <a:t>                                                           отсутствие  украшений. </a:t>
            </a:r>
          </a:p>
        </p:txBody>
      </p:sp>
      <p:pic>
        <p:nvPicPr>
          <p:cNvPr id="159753" name="Picture 9" descr="стиль модер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25" y="188913"/>
            <a:ext cx="4162425" cy="5327650"/>
          </a:xfrm>
          <a:prstGeom prst="rect">
            <a:avLst/>
          </a:prstGeom>
          <a:noFill/>
          <a:ln w="38100">
            <a:solidFill>
              <a:srgbClr val="FFFF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9754" name="Picture 10" descr="moder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2670175"/>
            <a:ext cx="3867150" cy="2846388"/>
          </a:xfrm>
          <a:prstGeom prst="rect">
            <a:avLst/>
          </a:prstGeom>
          <a:noFill/>
          <a:ln w="38100">
            <a:solidFill>
              <a:srgbClr val="FFFF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4" name="Rectangle 6"/>
          <p:cNvSpPr>
            <a:spLocks noChangeArrowheads="1"/>
          </p:cNvSpPr>
          <p:nvPr/>
        </p:nvSpPr>
        <p:spPr bwMode="auto">
          <a:xfrm rot="16200000">
            <a:off x="-3030537" y="3030537"/>
            <a:ext cx="6858000" cy="796925"/>
          </a:xfrm>
          <a:prstGeom prst="rect">
            <a:avLst/>
          </a:prstGeom>
          <a:solidFill>
            <a:srgbClr val="008000">
              <a:alpha val="97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ru-RU" altLang="ru-RU" sz="2800">
                <a:solidFill>
                  <a:srgbClr val="FFFF66"/>
                </a:solidFill>
              </a:rPr>
              <a:t>Современный ландшафтный дизайн</a:t>
            </a:r>
          </a:p>
        </p:txBody>
      </p:sp>
      <p:sp>
        <p:nvSpPr>
          <p:cNvPr id="160775" name="Text Box 7"/>
          <p:cNvSpPr txBox="1">
            <a:spLocks noChangeArrowheads="1"/>
          </p:cNvSpPr>
          <p:nvPr/>
        </p:nvSpPr>
        <p:spPr bwMode="auto">
          <a:xfrm>
            <a:off x="7396163" y="404813"/>
            <a:ext cx="1619250" cy="1217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ru-RU" altLang="ru-RU" sz="1400" u="sng">
                <a:solidFill>
                  <a:srgbClr val="FFFF66"/>
                </a:solidFill>
              </a:rPr>
              <a:t>ОСНОВНЫЕ</a:t>
            </a:r>
          </a:p>
          <a:p>
            <a:endParaRPr kumimoji="1" lang="ru-RU" altLang="ru-RU" sz="1400" u="sng">
              <a:solidFill>
                <a:srgbClr val="FFFF66"/>
              </a:solidFill>
            </a:endParaRPr>
          </a:p>
          <a:p>
            <a:r>
              <a:rPr kumimoji="1" lang="ru-RU" altLang="ru-RU" sz="1400" u="sng">
                <a:solidFill>
                  <a:srgbClr val="FFFF66"/>
                </a:solidFill>
              </a:rPr>
              <a:t>СТИЛЕВЫЕ</a:t>
            </a:r>
          </a:p>
          <a:p>
            <a:endParaRPr kumimoji="1" lang="ru-RU" altLang="ru-RU" sz="1400" u="sng">
              <a:solidFill>
                <a:srgbClr val="FFFF66"/>
              </a:solidFill>
            </a:endParaRPr>
          </a:p>
          <a:p>
            <a:r>
              <a:rPr kumimoji="1" lang="ru-RU" altLang="ru-RU" sz="1400" u="sng">
                <a:solidFill>
                  <a:srgbClr val="FFFF66"/>
                </a:solidFill>
              </a:rPr>
              <a:t>НАПРАВЛЕНИЯ</a:t>
            </a:r>
            <a:r>
              <a:rPr kumimoji="1" lang="ru-RU" altLang="ru-RU" sz="1800" b="1">
                <a:solidFill>
                  <a:srgbClr val="FFFF66"/>
                </a:solidFill>
              </a:rPr>
              <a:t>:       </a:t>
            </a:r>
            <a:endParaRPr kumimoji="1" lang="ru-RU" altLang="ru-RU" sz="1800" b="1" u="sng">
              <a:solidFill>
                <a:srgbClr val="FFFF66"/>
              </a:solidFill>
            </a:endParaRPr>
          </a:p>
        </p:txBody>
      </p:sp>
      <p:sp>
        <p:nvSpPr>
          <p:cNvPr id="160776" name="Text Box 8"/>
          <p:cNvSpPr txBox="1">
            <a:spLocks noChangeArrowheads="1"/>
          </p:cNvSpPr>
          <p:nvPr/>
        </p:nvSpPr>
        <p:spPr bwMode="auto">
          <a:xfrm>
            <a:off x="1692275" y="4748213"/>
            <a:ext cx="7323138" cy="198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kumimoji="1" lang="ru-RU" altLang="ru-RU" sz="800" b="1">
              <a:latin typeface="Monotype Corsiva" panose="03010101010201010101" pitchFamily="66" charset="0"/>
            </a:endParaRPr>
          </a:p>
          <a:p>
            <a:r>
              <a:rPr kumimoji="1" lang="ru-RU" altLang="ru-RU" sz="3200" b="1">
                <a:latin typeface="Monotype Corsiva" panose="03010101010201010101" pitchFamily="66" charset="0"/>
              </a:rPr>
              <a:t>4. </a:t>
            </a:r>
            <a:r>
              <a:rPr kumimoji="1" lang="ru-RU" altLang="ru-RU" sz="3200" b="1" u="sng">
                <a:latin typeface="Monotype Corsiva" panose="03010101010201010101" pitchFamily="66" charset="0"/>
              </a:rPr>
              <a:t>Сельский стиль</a:t>
            </a:r>
            <a:r>
              <a:rPr kumimoji="1" lang="ru-RU" altLang="ru-RU" sz="3200" b="1">
                <a:latin typeface="Monotype Corsiva" panose="03010101010201010101" pitchFamily="66" charset="0"/>
              </a:rPr>
              <a:t> –  </a:t>
            </a:r>
            <a:r>
              <a:rPr kumimoji="1" lang="ru-RU" altLang="ru-RU" sz="2800">
                <a:latin typeface="Monotype Corsiva" panose="03010101010201010101" pitchFamily="66" charset="0"/>
              </a:rPr>
              <a:t>близость к природе,   </a:t>
            </a:r>
          </a:p>
          <a:p>
            <a:r>
              <a:rPr kumimoji="1" lang="ru-RU" altLang="ru-RU" sz="2800">
                <a:latin typeface="Monotype Corsiva" panose="03010101010201010101" pitchFamily="66" charset="0"/>
              </a:rPr>
              <a:t>                        использование простых, естественных </a:t>
            </a:r>
          </a:p>
          <a:p>
            <a:r>
              <a:rPr kumimoji="1" lang="ru-RU" altLang="ru-RU" sz="2800">
                <a:latin typeface="Monotype Corsiva" panose="03010101010201010101" pitchFamily="66" charset="0"/>
              </a:rPr>
              <a:t>                        материалов и формы. Главный </a:t>
            </a:r>
          </a:p>
          <a:p>
            <a:r>
              <a:rPr kumimoji="1" lang="ru-RU" altLang="ru-RU" sz="2800">
                <a:latin typeface="Monotype Corsiva" panose="03010101010201010101" pitchFamily="66" charset="0"/>
              </a:rPr>
              <a:t>                                                        элемент – цветник.</a:t>
            </a:r>
          </a:p>
        </p:txBody>
      </p:sp>
      <p:pic>
        <p:nvPicPr>
          <p:cNvPr id="160772" name="Picture 4" descr="английский сад в сельском стил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25" y="404813"/>
            <a:ext cx="5214938" cy="3911600"/>
          </a:xfrm>
          <a:prstGeom prst="rect">
            <a:avLst/>
          </a:prstGeom>
          <a:noFill/>
          <a:ln w="38100">
            <a:solidFill>
              <a:srgbClr val="FFFF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0777" name="Picture 9" descr="svet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4713" y="1895475"/>
            <a:ext cx="4330700" cy="2852738"/>
          </a:xfrm>
          <a:prstGeom prst="rect">
            <a:avLst/>
          </a:prstGeom>
          <a:noFill/>
          <a:ln w="38100">
            <a:solidFill>
              <a:srgbClr val="FFFF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usiness Plan">
  <a:themeElements>
    <a:clrScheme name="Business Plan 1">
      <a:dk1>
        <a:srgbClr val="000000"/>
      </a:dk1>
      <a:lt1>
        <a:srgbClr val="EAEAEA"/>
      </a:lt1>
      <a:dk2>
        <a:srgbClr val="00763B"/>
      </a:dk2>
      <a:lt2>
        <a:srgbClr val="FFFFCC"/>
      </a:lt2>
      <a:accent1>
        <a:srgbClr val="CC6600"/>
      </a:accent1>
      <a:accent2>
        <a:srgbClr val="FF9900"/>
      </a:accent2>
      <a:accent3>
        <a:srgbClr val="AABDAF"/>
      </a:accent3>
      <a:accent4>
        <a:srgbClr val="C8C8C8"/>
      </a:accent4>
      <a:accent5>
        <a:srgbClr val="E2B8AA"/>
      </a:accent5>
      <a:accent6>
        <a:srgbClr val="E78A00"/>
      </a:accent6>
      <a:hlink>
        <a:srgbClr val="CC3300"/>
      </a:hlink>
      <a:folHlink>
        <a:srgbClr val="71BB96"/>
      </a:folHlink>
    </a:clrScheme>
    <a:fontScheme name="Business Pla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CC99"/>
        </a:solidFill>
        <a:ln w="38100" cap="flat" cmpd="sng" algn="ctr">
          <a:solidFill>
            <a:srgbClr val="FFFF66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200" b="0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CC99"/>
        </a:solidFill>
        <a:ln w="38100" cap="flat" cmpd="sng" algn="ctr">
          <a:solidFill>
            <a:srgbClr val="FFFF66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200" b="0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Business Plan 1">
        <a:dk1>
          <a:srgbClr val="000000"/>
        </a:dk1>
        <a:lt1>
          <a:srgbClr val="EAEAEA"/>
        </a:lt1>
        <a:dk2>
          <a:srgbClr val="00763B"/>
        </a:dk2>
        <a:lt2>
          <a:srgbClr val="FFFFCC"/>
        </a:lt2>
        <a:accent1>
          <a:srgbClr val="CC6600"/>
        </a:accent1>
        <a:accent2>
          <a:srgbClr val="FF9900"/>
        </a:accent2>
        <a:accent3>
          <a:srgbClr val="AABDAF"/>
        </a:accent3>
        <a:accent4>
          <a:srgbClr val="C8C8C8"/>
        </a:accent4>
        <a:accent5>
          <a:srgbClr val="E2B8AA"/>
        </a:accent5>
        <a:accent6>
          <a:srgbClr val="E78A00"/>
        </a:accent6>
        <a:hlink>
          <a:srgbClr val="CC3300"/>
        </a:hlink>
        <a:folHlink>
          <a:srgbClr val="71BB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iness Plan 2">
        <a:dk1>
          <a:srgbClr val="000000"/>
        </a:dk1>
        <a:lt1>
          <a:srgbClr val="FFFFFF"/>
        </a:lt1>
        <a:dk2>
          <a:srgbClr val="006633"/>
        </a:dk2>
        <a:lt2>
          <a:srgbClr val="FFFFFF"/>
        </a:lt2>
        <a:accent1>
          <a:srgbClr val="009999"/>
        </a:accent1>
        <a:accent2>
          <a:srgbClr val="8263A2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755992"/>
        </a:accent6>
        <a:hlink>
          <a:srgbClr val="0665C6"/>
        </a:hlink>
        <a:folHlink>
          <a:srgbClr val="71BB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siness Plan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siness Plan 4">
        <a:dk1>
          <a:srgbClr val="271A0D"/>
        </a:dk1>
        <a:lt1>
          <a:srgbClr val="EAEAEA"/>
        </a:lt1>
        <a:dk2>
          <a:srgbClr val="996633"/>
        </a:dk2>
        <a:lt2>
          <a:srgbClr val="FFFFCC"/>
        </a:lt2>
        <a:accent1>
          <a:srgbClr val="CC6600"/>
        </a:accent1>
        <a:accent2>
          <a:srgbClr val="FF9900"/>
        </a:accent2>
        <a:accent3>
          <a:srgbClr val="CAB8AD"/>
        </a:accent3>
        <a:accent4>
          <a:srgbClr val="C8C8C8"/>
        </a:accent4>
        <a:accent5>
          <a:srgbClr val="E2B8AA"/>
        </a:accent5>
        <a:accent6>
          <a:srgbClr val="E78A00"/>
        </a:accent6>
        <a:hlink>
          <a:srgbClr val="CC3300"/>
        </a:hlink>
        <a:folHlink>
          <a:srgbClr val="CA956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iness Plan 5">
        <a:dk1>
          <a:srgbClr val="001428"/>
        </a:dk1>
        <a:lt1>
          <a:srgbClr val="DDDDDD"/>
        </a:lt1>
        <a:dk2>
          <a:srgbClr val="336699"/>
        </a:dk2>
        <a:lt2>
          <a:srgbClr val="CCFFCC"/>
        </a:lt2>
        <a:accent1>
          <a:srgbClr val="009999"/>
        </a:accent1>
        <a:accent2>
          <a:srgbClr val="8263A2"/>
        </a:accent2>
        <a:accent3>
          <a:srgbClr val="ADB8CA"/>
        </a:accent3>
        <a:accent4>
          <a:srgbClr val="BDBDBD"/>
        </a:accent4>
        <a:accent5>
          <a:srgbClr val="AACACA"/>
        </a:accent5>
        <a:accent6>
          <a:srgbClr val="755992"/>
        </a:accent6>
        <a:hlink>
          <a:srgbClr val="0665C6"/>
        </a:hlink>
        <a:folHlink>
          <a:srgbClr val="699BCD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Business Plan</Template>
  <TotalTime>1628</TotalTime>
  <Words>660</Words>
  <Application>Microsoft Office PowerPoint</Application>
  <PresentationFormat>Экран (4:3)</PresentationFormat>
  <Paragraphs>165</Paragraphs>
  <Slides>15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Times New Roman</vt:lpstr>
      <vt:lpstr>Wingdings</vt:lpstr>
      <vt:lpstr>Monotype Corsiva</vt:lpstr>
      <vt:lpstr>Verdana</vt:lpstr>
      <vt:lpstr>Business Plan</vt:lpstr>
      <vt:lpstr>Диаграмма Microsoft Graph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I. Исследование учебно-опытного                                        участка</vt:lpstr>
      <vt:lpstr>Презентация PowerPoint</vt:lpstr>
      <vt:lpstr>Проект озеленения пришкольного участка</vt:lpstr>
      <vt:lpstr>Презентация PowerPoint</vt:lpstr>
      <vt:lpstr>«Тот, кто сажает сад, сажает счастье»          (Китайская пословица)</vt:lpstr>
    </vt:vector>
  </TitlesOfParts>
  <Company>MoBIL GROUP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117</cp:revision>
  <dcterms:created xsi:type="dcterms:W3CDTF">2010-03-18T16:31:38Z</dcterms:created>
  <dcterms:modified xsi:type="dcterms:W3CDTF">2022-05-02T12:52:46Z</dcterms:modified>
</cp:coreProperties>
</file>