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350" r:id="rId2"/>
    <p:sldId id="343" r:id="rId3"/>
    <p:sldId id="348" r:id="rId4"/>
    <p:sldId id="349" r:id="rId5"/>
    <p:sldId id="347" r:id="rId6"/>
    <p:sldId id="301" r:id="rId7"/>
    <p:sldId id="338" r:id="rId8"/>
    <p:sldId id="322" r:id="rId9"/>
    <p:sldId id="323" r:id="rId10"/>
    <p:sldId id="299" r:id="rId11"/>
    <p:sldId id="302" r:id="rId12"/>
    <p:sldId id="325" r:id="rId13"/>
    <p:sldId id="298" r:id="rId14"/>
    <p:sldId id="303" r:id="rId15"/>
    <p:sldId id="315" r:id="rId16"/>
    <p:sldId id="295" r:id="rId17"/>
    <p:sldId id="34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5" d="100"/>
          <a:sy n="75" d="100"/>
        </p:scale>
        <p:origin x="-1122" y="-2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17.04.2022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17.04.2022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solidFill>
            <a:srgbClr val="FFC000"/>
          </a:solid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129449" y="1285860"/>
            <a:ext cx="2370849" cy="2231387"/>
          </a:xfrm>
          <a:prstGeom prst="rect">
            <a:avLst/>
          </a:prstGeom>
          <a:ln>
            <a:noFill/>
          </a:ln>
          <a:effectLst>
            <a:outerShdw blurRad="190500" algn="tl" rotWithShape="0">
              <a:srgbClr val="000000">
                <a:alpha val="70000"/>
              </a:srgbClr>
            </a:outerShdw>
          </a:effectLst>
        </p:spPr>
      </p:pic>
      <p:cxnSp>
        <p:nvCxnSpPr>
          <p:cNvPr id="12" name="Прямая соединительная линия 11"/>
          <p:cNvCxnSpPr/>
          <p:nvPr/>
        </p:nvCxnSpPr>
        <p:spPr>
          <a:xfrm rot="5400000">
            <a:off x="-1285892" y="3500438"/>
            <a:ext cx="7000876" cy="158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26634" name="Picture 10" descr="https://goods.kaypu.com/photo/5b90ea96384e1f5ceb78a984.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2844" y="4357694"/>
            <a:ext cx="2714644" cy="1928826"/>
          </a:xfrm>
          <a:prstGeom prst="rect">
            <a:avLst/>
          </a:prstGeom>
          <a:noFill/>
        </p:spPr>
      </p:pic>
      <p:sp>
        <p:nvSpPr>
          <p:cNvPr id="11" name="Прямоугольник 10"/>
          <p:cNvSpPr/>
          <p:nvPr/>
        </p:nvSpPr>
        <p:spPr>
          <a:xfrm>
            <a:off x="2285984" y="2928934"/>
            <a:ext cx="6572296" cy="1323439"/>
          </a:xfrm>
          <a:prstGeom prst="rect">
            <a:avLst/>
          </a:prstGeom>
        </p:spPr>
        <p:txBody>
          <a:bodyPr wrap="square">
            <a:spAutoFit/>
          </a:bodyPr>
          <a:lstStyle/>
          <a:p>
            <a:pPr algn="ctr"/>
            <a:r>
              <a:rPr lang="ru-RU" sz="2000" b="1" i="1" dirty="0" smtClean="0">
                <a:solidFill>
                  <a:srgbClr val="C00000"/>
                </a:solidFill>
                <a:latin typeface="Calibri" pitchFamily="34" charset="0"/>
                <a:cs typeface="Calibri" pitchFamily="34" charset="0"/>
              </a:rPr>
              <a:t>Игры </a:t>
            </a:r>
          </a:p>
          <a:p>
            <a:pPr algn="ctr"/>
            <a:r>
              <a:rPr lang="ru-RU" sz="2000" b="1" i="1" dirty="0" smtClean="0">
                <a:solidFill>
                  <a:srgbClr val="C00000"/>
                </a:solidFill>
                <a:latin typeface="Calibri" pitchFamily="34" charset="0"/>
                <a:cs typeface="Calibri" pitchFamily="34" charset="0"/>
              </a:rPr>
              <a:t>с нетрадиционным материалом, </a:t>
            </a:r>
          </a:p>
          <a:p>
            <a:pPr algn="ctr"/>
            <a:r>
              <a:rPr lang="ru-RU" sz="2000" b="1" i="1" dirty="0" smtClean="0">
                <a:solidFill>
                  <a:srgbClr val="C00000"/>
                </a:solidFill>
                <a:latin typeface="Calibri" pitchFamily="34" charset="0"/>
                <a:cs typeface="Calibri" pitchFamily="34" charset="0"/>
              </a:rPr>
              <a:t>как средство развития мелкой моторики рук </a:t>
            </a:r>
          </a:p>
          <a:p>
            <a:pPr algn="ctr"/>
            <a:r>
              <a:rPr lang="ru-RU" sz="2000" b="1" i="1" dirty="0" smtClean="0">
                <a:solidFill>
                  <a:srgbClr val="C00000"/>
                </a:solidFill>
                <a:latin typeface="Calibri" pitchFamily="34" charset="0"/>
                <a:cs typeface="Calibri" pitchFamily="34" charset="0"/>
              </a:rPr>
              <a:t>у детей раннего </a:t>
            </a:r>
            <a:r>
              <a:rPr lang="ru-RU" sz="2000" b="1" i="1" dirty="0" smtClean="0">
                <a:solidFill>
                  <a:srgbClr val="C00000"/>
                </a:solidFill>
                <a:latin typeface="Calibri" pitchFamily="34" charset="0"/>
                <a:cs typeface="Calibri" pitchFamily="34" charset="0"/>
              </a:rPr>
              <a:t>возраста (2-3 года)</a:t>
            </a:r>
            <a:endParaRPr lang="ru-RU" sz="2000" b="1" i="1" dirty="0" smtClean="0">
              <a:solidFill>
                <a:srgbClr val="C00000"/>
              </a:solidFill>
              <a:latin typeface="Calibri" pitchFamily="34" charset="0"/>
              <a:cs typeface="Calibri" pitchFamily="34" charset="0"/>
            </a:endParaRPr>
          </a:p>
        </p:txBody>
      </p:sp>
      <p:sp>
        <p:nvSpPr>
          <p:cNvPr id="13" name="Прямоугольник 12"/>
          <p:cNvSpPr/>
          <p:nvPr/>
        </p:nvSpPr>
        <p:spPr>
          <a:xfrm>
            <a:off x="3143240" y="214290"/>
            <a:ext cx="4572000" cy="923330"/>
          </a:xfrm>
          <a:prstGeom prst="rect">
            <a:avLst/>
          </a:prstGeom>
        </p:spPr>
        <p:txBody>
          <a:bodyPr>
            <a:spAutoFit/>
          </a:bodyPr>
          <a:lstStyle/>
          <a:p>
            <a:pPr algn="ctr"/>
            <a:r>
              <a:rPr lang="ru-RU" b="1" dirty="0" smtClean="0">
                <a:solidFill>
                  <a:srgbClr val="002060"/>
                </a:solidFill>
                <a:latin typeface="Calibri" pitchFamily="34" charset="0"/>
                <a:cs typeface="Calibri" pitchFamily="34" charset="0"/>
              </a:rPr>
              <a:t>Муниципальное дошкольное образовательное учреждение «Детский сад № 40 компенсирующего вида</a:t>
            </a:r>
            <a:r>
              <a:rPr lang="ru-RU" b="1" dirty="0" smtClean="0">
                <a:solidFill>
                  <a:srgbClr val="002060"/>
                </a:solidFill>
                <a:latin typeface="Arial" pitchFamily="34" charset="0"/>
                <a:cs typeface="Arial" pitchFamily="34" charset="0"/>
              </a:rPr>
              <a:t>»</a:t>
            </a:r>
          </a:p>
        </p:txBody>
      </p:sp>
      <p:sp>
        <p:nvSpPr>
          <p:cNvPr id="14" name="Прямоугольник 13"/>
          <p:cNvSpPr/>
          <p:nvPr/>
        </p:nvSpPr>
        <p:spPr>
          <a:xfrm>
            <a:off x="5715008" y="4572008"/>
            <a:ext cx="3214710" cy="646331"/>
          </a:xfrm>
          <a:prstGeom prst="rect">
            <a:avLst/>
          </a:prstGeom>
        </p:spPr>
        <p:txBody>
          <a:bodyPr wrap="square">
            <a:spAutoFit/>
          </a:bodyPr>
          <a:lstStyle/>
          <a:p>
            <a:r>
              <a:rPr lang="ru-RU" b="1" dirty="0" smtClean="0">
                <a:solidFill>
                  <a:srgbClr val="002060"/>
                </a:solidFill>
                <a:latin typeface="Calibri" pitchFamily="34" charset="0"/>
                <a:cs typeface="Calibri" pitchFamily="34" charset="0"/>
              </a:rPr>
              <a:t>Выборова М.В., воспитатель</a:t>
            </a:r>
          </a:p>
          <a:p>
            <a:r>
              <a:rPr lang="ru-RU" b="1" dirty="0" err="1" smtClean="0">
                <a:solidFill>
                  <a:srgbClr val="002060"/>
                </a:solidFill>
                <a:latin typeface="Calibri" pitchFamily="34" charset="0"/>
                <a:cs typeface="Calibri" pitchFamily="34" charset="0"/>
              </a:rPr>
              <a:t>Дегтяренко</a:t>
            </a:r>
            <a:r>
              <a:rPr lang="ru-RU" b="1" dirty="0" smtClean="0">
                <a:solidFill>
                  <a:srgbClr val="002060"/>
                </a:solidFill>
                <a:latin typeface="Calibri" pitchFamily="34" charset="0"/>
                <a:cs typeface="Calibri" pitchFamily="34" charset="0"/>
              </a:rPr>
              <a:t> Е.Ф., воспитатель</a:t>
            </a:r>
          </a:p>
        </p:txBody>
      </p:sp>
      <p:sp>
        <p:nvSpPr>
          <p:cNvPr id="15" name="Прямоугольник 14"/>
          <p:cNvSpPr/>
          <p:nvPr/>
        </p:nvSpPr>
        <p:spPr>
          <a:xfrm>
            <a:off x="4500562" y="5929330"/>
            <a:ext cx="1195007" cy="369332"/>
          </a:xfrm>
          <a:prstGeom prst="rect">
            <a:avLst/>
          </a:prstGeom>
        </p:spPr>
        <p:txBody>
          <a:bodyPr wrap="none">
            <a:spAutoFit/>
          </a:bodyPr>
          <a:lstStyle/>
          <a:p>
            <a:r>
              <a:rPr lang="ru-RU" b="1" dirty="0" smtClean="0">
                <a:solidFill>
                  <a:srgbClr val="002060"/>
                </a:solidFill>
                <a:latin typeface="Calibri" pitchFamily="34" charset="0"/>
                <a:cs typeface="Calibri" pitchFamily="34" charset="0"/>
              </a:rPr>
              <a:t>Ухта, 2022</a:t>
            </a:r>
          </a:p>
        </p:txBody>
      </p:sp>
      <p:sp>
        <p:nvSpPr>
          <p:cNvPr id="16" name="Прямоугольник 15"/>
          <p:cNvSpPr/>
          <p:nvPr/>
        </p:nvSpPr>
        <p:spPr>
          <a:xfrm>
            <a:off x="3500430" y="1714488"/>
            <a:ext cx="5286412" cy="1200329"/>
          </a:xfrm>
          <a:prstGeom prst="rect">
            <a:avLst/>
          </a:prstGeom>
        </p:spPr>
        <p:txBody>
          <a:bodyPr wrap="square">
            <a:spAutoFit/>
          </a:bodyPr>
          <a:lstStyle/>
          <a:p>
            <a:r>
              <a:rPr lang="ru-RU" sz="3600" b="1" i="1" dirty="0" smtClean="0">
                <a:solidFill>
                  <a:srgbClr val="C00000"/>
                </a:solidFill>
                <a:latin typeface="Calibri" pitchFamily="34" charset="0"/>
                <a:cs typeface="Calibri" pitchFamily="34" charset="0"/>
              </a:rPr>
              <a:t>Занимательные игры </a:t>
            </a:r>
          </a:p>
          <a:p>
            <a:r>
              <a:rPr lang="ru-RU" sz="3600" b="1" i="1" dirty="0" smtClean="0">
                <a:solidFill>
                  <a:srgbClr val="C00000"/>
                </a:solidFill>
                <a:latin typeface="Calibri" pitchFamily="34" charset="0"/>
                <a:cs typeface="Calibri" pitchFamily="34" charset="0"/>
              </a:rPr>
              <a:t>	с пуговицами</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sp>
        <p:nvSpPr>
          <p:cNvPr id="4" name="Прямоугольник 3"/>
          <p:cNvSpPr/>
          <p:nvPr/>
        </p:nvSpPr>
        <p:spPr>
          <a:xfrm>
            <a:off x="4500562" y="5000636"/>
            <a:ext cx="1341586" cy="400110"/>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Рукавичка</a:t>
            </a:r>
            <a:endParaRPr lang="ru-RU" sz="2000" b="1" i="1" dirty="0">
              <a:solidFill>
                <a:srgbClr val="002060"/>
              </a:solidFill>
              <a:latin typeface="Calibri" pitchFamily="34" charset="0"/>
              <a:cs typeface="Calibri" pitchFamily="34" charset="0"/>
            </a:endParaRPr>
          </a:p>
        </p:txBody>
      </p:sp>
      <p:sp>
        <p:nvSpPr>
          <p:cNvPr id="6" name="Прямоугольник 5"/>
          <p:cNvSpPr/>
          <p:nvPr/>
        </p:nvSpPr>
        <p:spPr>
          <a:xfrm>
            <a:off x="4143372" y="0"/>
            <a:ext cx="3496470" cy="892552"/>
          </a:xfrm>
          <a:prstGeom prst="rect">
            <a:avLst/>
          </a:prstGeom>
        </p:spPr>
        <p:txBody>
          <a:bodyPr wrap="none">
            <a:spAutoFit/>
          </a:bodyPr>
          <a:lstStyle/>
          <a:p>
            <a:r>
              <a:rPr lang="ru-RU" sz="2600" b="1" i="1" dirty="0" smtClean="0">
                <a:solidFill>
                  <a:srgbClr val="C00000"/>
                </a:solidFill>
                <a:latin typeface="Calibri" pitchFamily="34" charset="0"/>
                <a:cs typeface="Calibri" pitchFamily="34" charset="0"/>
              </a:rPr>
              <a:t>Нанизывание пуговиц </a:t>
            </a:r>
          </a:p>
          <a:p>
            <a:r>
              <a:rPr lang="ru-RU" sz="2600" b="1" i="1" dirty="0" smtClean="0">
                <a:solidFill>
                  <a:srgbClr val="C00000"/>
                </a:solidFill>
                <a:latin typeface="Calibri" pitchFamily="34" charset="0"/>
                <a:cs typeface="Calibri" pitchFamily="34" charset="0"/>
              </a:rPr>
              <a:t>на шпажку</a:t>
            </a:r>
          </a:p>
        </p:txBody>
      </p:sp>
      <p:pic>
        <p:nvPicPr>
          <p:cNvPr id="1026" name="Picture 2"/>
          <p:cNvPicPr>
            <a:picLocks noChangeAspect="1" noChangeArrowheads="1"/>
          </p:cNvPicPr>
          <p:nvPr/>
        </p:nvPicPr>
        <p:blipFill>
          <a:blip r:embed="rId3" cstate="print"/>
          <a:srcRect/>
          <a:stretch>
            <a:fillRect/>
          </a:stretch>
        </p:blipFill>
        <p:spPr bwMode="auto">
          <a:xfrm>
            <a:off x="6286512" y="642918"/>
            <a:ext cx="2643206" cy="198240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7" name="Picture 3"/>
          <p:cNvPicPr>
            <a:picLocks noChangeAspect="1" noChangeArrowheads="1"/>
          </p:cNvPicPr>
          <p:nvPr/>
        </p:nvPicPr>
        <p:blipFill>
          <a:blip r:embed="rId4" cstate="print"/>
          <a:srcRect/>
          <a:stretch>
            <a:fillRect/>
          </a:stretch>
        </p:blipFill>
        <p:spPr bwMode="auto">
          <a:xfrm>
            <a:off x="285720" y="357166"/>
            <a:ext cx="3643338" cy="27325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9" name="Picture 5"/>
          <p:cNvPicPr>
            <a:picLocks noChangeAspect="1" noChangeArrowheads="1"/>
          </p:cNvPicPr>
          <p:nvPr/>
        </p:nvPicPr>
        <p:blipFill>
          <a:blip r:embed="rId5" cstate="print"/>
          <a:srcRect/>
          <a:stretch>
            <a:fillRect/>
          </a:stretch>
        </p:blipFill>
        <p:spPr bwMode="auto">
          <a:xfrm flipH="1">
            <a:off x="285720" y="3536220"/>
            <a:ext cx="3857652" cy="28932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31" name="Picture 7"/>
          <p:cNvPicPr>
            <a:picLocks noChangeAspect="1" noChangeArrowheads="1"/>
          </p:cNvPicPr>
          <p:nvPr/>
        </p:nvPicPr>
        <p:blipFill>
          <a:blip r:embed="rId6" cstate="print"/>
          <a:srcRect/>
          <a:stretch>
            <a:fillRect/>
          </a:stretch>
        </p:blipFill>
        <p:spPr bwMode="auto">
          <a:xfrm>
            <a:off x="6286512" y="4214818"/>
            <a:ext cx="2571768" cy="192882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0" name="Прямоугольник 9"/>
          <p:cNvSpPr/>
          <p:nvPr/>
        </p:nvSpPr>
        <p:spPr>
          <a:xfrm>
            <a:off x="4143372" y="2786058"/>
            <a:ext cx="4982839" cy="923330"/>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плоские пуговицы разных цветов </a:t>
            </a:r>
          </a:p>
          <a:p>
            <a:r>
              <a:rPr lang="ru-RU" b="1" i="1" dirty="0" smtClean="0">
                <a:solidFill>
                  <a:schemeClr val="tx1">
                    <a:lumMod val="95000"/>
                    <a:lumOff val="5000"/>
                  </a:schemeClr>
                </a:solidFill>
                <a:latin typeface="Calibri" pitchFamily="34" charset="0"/>
                <a:cs typeface="Calibri" pitchFamily="34" charset="0"/>
              </a:rPr>
              <a:t>и размеров, пластилин, шпажки, тарелочка.</a:t>
            </a:r>
          </a:p>
          <a:p>
            <a:endParaRPr lang="ru-RU" dirty="0"/>
          </a:p>
        </p:txBody>
      </p:sp>
      <p:sp>
        <p:nvSpPr>
          <p:cNvPr id="11" name="Прямоугольник 10"/>
          <p:cNvSpPr/>
          <p:nvPr/>
        </p:nvSpPr>
        <p:spPr>
          <a:xfrm>
            <a:off x="4429124" y="1571612"/>
            <a:ext cx="1462836" cy="400110"/>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Пирамидка</a:t>
            </a:r>
          </a:p>
        </p:txBody>
      </p:sp>
      <p:sp>
        <p:nvSpPr>
          <p:cNvPr id="12" name="Прямоугольник 11"/>
          <p:cNvSpPr/>
          <p:nvPr/>
        </p:nvSpPr>
        <p:spPr>
          <a:xfrm>
            <a:off x="4286248" y="6072206"/>
            <a:ext cx="4194738" cy="646331"/>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перчатка  с наклеенными </a:t>
            </a:r>
          </a:p>
          <a:p>
            <a:r>
              <a:rPr lang="ru-RU" b="1" i="1" dirty="0" smtClean="0">
                <a:solidFill>
                  <a:schemeClr val="tx1">
                    <a:lumMod val="95000"/>
                    <a:lumOff val="5000"/>
                  </a:schemeClr>
                </a:solidFill>
                <a:latin typeface="Calibri" pitchFamily="34" charset="0"/>
                <a:cs typeface="Calibri" pitchFamily="34" charset="0"/>
              </a:rPr>
              <a:t>пуговицами,  карточки с заданиями</a:t>
            </a:r>
            <a:endParaRPr lang="ru-RU" dirty="0"/>
          </a:p>
        </p:txBody>
      </p:sp>
      <p:sp>
        <p:nvSpPr>
          <p:cNvPr id="13" name="Прямоугольник 12"/>
          <p:cNvSpPr/>
          <p:nvPr/>
        </p:nvSpPr>
        <p:spPr>
          <a:xfrm>
            <a:off x="4214810" y="3429000"/>
            <a:ext cx="4578113" cy="892552"/>
          </a:xfrm>
          <a:prstGeom prst="rect">
            <a:avLst/>
          </a:prstGeom>
        </p:spPr>
        <p:txBody>
          <a:bodyPr wrap="none">
            <a:spAutoFit/>
          </a:bodyPr>
          <a:lstStyle/>
          <a:p>
            <a:r>
              <a:rPr lang="ru-RU" sz="2600" b="1" i="1" dirty="0" smtClean="0">
                <a:solidFill>
                  <a:srgbClr val="C00000"/>
                </a:solidFill>
                <a:latin typeface="Calibri" pitchFamily="34" charset="0"/>
                <a:cs typeface="Calibri" pitchFamily="34" charset="0"/>
              </a:rPr>
              <a:t>Соприкосновение подушечек  </a:t>
            </a:r>
          </a:p>
          <a:p>
            <a:r>
              <a:rPr lang="ru-RU" sz="2600" b="1" i="1" dirty="0" smtClean="0">
                <a:solidFill>
                  <a:srgbClr val="C00000"/>
                </a:solidFill>
                <a:latin typeface="Calibri" pitchFamily="34" charset="0"/>
                <a:cs typeface="Calibri" pitchFamily="34" charset="0"/>
              </a:rPr>
              <a:t>пальцев с большим пальцем</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noFill/>
          <a:ln w="76200">
            <a:solidFill>
              <a:schemeClr val="accent3">
                <a:lumMod val="75000"/>
              </a:schemeClr>
            </a:solidFill>
          </a:ln>
        </p:spPr>
      </p:pic>
      <p:sp>
        <p:nvSpPr>
          <p:cNvPr id="4" name="Прямоугольник 3"/>
          <p:cNvSpPr/>
          <p:nvPr/>
        </p:nvSpPr>
        <p:spPr>
          <a:xfrm>
            <a:off x="3857620" y="142852"/>
            <a:ext cx="4085542" cy="954107"/>
          </a:xfrm>
          <a:prstGeom prst="rect">
            <a:avLst/>
          </a:prstGeom>
        </p:spPr>
        <p:txBody>
          <a:bodyPr wrap="none">
            <a:spAutoFit/>
          </a:bodyPr>
          <a:lstStyle/>
          <a:p>
            <a:r>
              <a:rPr lang="ru-RU" sz="2800" b="1" i="1" dirty="0" smtClean="0">
                <a:solidFill>
                  <a:srgbClr val="C00000"/>
                </a:solidFill>
                <a:latin typeface="Calibri" pitchFamily="34" charset="0"/>
                <a:cs typeface="Calibri" pitchFamily="34" charset="0"/>
              </a:rPr>
              <a:t>Точечное накладывание </a:t>
            </a:r>
          </a:p>
          <a:p>
            <a:r>
              <a:rPr lang="ru-RU" sz="2800" b="1" i="1" dirty="0" smtClean="0">
                <a:solidFill>
                  <a:srgbClr val="C00000"/>
                </a:solidFill>
                <a:latin typeface="Calibri" pitchFamily="34" charset="0"/>
                <a:cs typeface="Calibri" pitchFamily="34" charset="0"/>
              </a:rPr>
              <a:t>пуговиц</a:t>
            </a:r>
          </a:p>
        </p:txBody>
      </p:sp>
      <p:pic>
        <p:nvPicPr>
          <p:cNvPr id="5" name="Picture 2"/>
          <p:cNvPicPr>
            <a:picLocks noChangeAspect="1" noChangeArrowheads="1"/>
          </p:cNvPicPr>
          <p:nvPr/>
        </p:nvPicPr>
        <p:blipFill>
          <a:blip r:embed="rId3" cstate="print"/>
          <a:srcRect/>
          <a:stretch>
            <a:fillRect/>
          </a:stretch>
        </p:blipFill>
        <p:spPr bwMode="auto">
          <a:xfrm>
            <a:off x="142844" y="285728"/>
            <a:ext cx="3500462" cy="26253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Прямоугольник 5"/>
          <p:cNvSpPr/>
          <p:nvPr/>
        </p:nvSpPr>
        <p:spPr>
          <a:xfrm>
            <a:off x="4071934" y="1357298"/>
            <a:ext cx="1574470"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Новогодняя </a:t>
            </a:r>
          </a:p>
          <a:p>
            <a:r>
              <a:rPr lang="ru-RU" sz="2000" b="1" i="1" dirty="0" smtClean="0">
                <a:solidFill>
                  <a:srgbClr val="002060"/>
                </a:solidFill>
                <a:latin typeface="Calibri" pitchFamily="34" charset="0"/>
                <a:cs typeface="Calibri" pitchFamily="34" charset="0"/>
              </a:rPr>
              <a:t>        елка</a:t>
            </a:r>
            <a:endParaRPr lang="ru-RU" sz="2000" b="1" i="1" dirty="0">
              <a:solidFill>
                <a:srgbClr val="002060"/>
              </a:solidFill>
              <a:latin typeface="Calibri" pitchFamily="34" charset="0"/>
              <a:cs typeface="Calibri" pitchFamily="34" charset="0"/>
            </a:endParaRPr>
          </a:p>
        </p:txBody>
      </p:sp>
      <p:sp>
        <p:nvSpPr>
          <p:cNvPr id="7" name="Прямоугольник 6"/>
          <p:cNvSpPr/>
          <p:nvPr/>
        </p:nvSpPr>
        <p:spPr>
          <a:xfrm>
            <a:off x="3857620" y="4643446"/>
            <a:ext cx="1983941" cy="707886"/>
          </a:xfrm>
          <a:prstGeom prst="rect">
            <a:avLst/>
          </a:prstGeom>
        </p:spPr>
        <p:txBody>
          <a:bodyPr wrap="none">
            <a:spAutoFit/>
          </a:bodyPr>
          <a:lstStyle/>
          <a:p>
            <a:r>
              <a:rPr lang="ru-RU" sz="2000" b="1" i="1" dirty="0" smtClean="0">
                <a:solidFill>
                  <a:srgbClr val="C00000"/>
                </a:solidFill>
                <a:latin typeface="Calibri" pitchFamily="34" charset="0"/>
                <a:cs typeface="Calibri" pitchFamily="34" charset="0"/>
              </a:rPr>
              <a:t>    </a:t>
            </a:r>
            <a:r>
              <a:rPr lang="ru-RU" sz="2000" b="1" i="1" dirty="0" smtClean="0">
                <a:solidFill>
                  <a:srgbClr val="002060"/>
                </a:solidFill>
                <a:latin typeface="Calibri" pitchFamily="34" charset="0"/>
                <a:cs typeface="Calibri" pitchFamily="34" charset="0"/>
              </a:rPr>
              <a:t>Дед Мороз </a:t>
            </a:r>
          </a:p>
          <a:p>
            <a:r>
              <a:rPr lang="ru-RU" sz="2000" b="1" i="1" dirty="0" smtClean="0">
                <a:solidFill>
                  <a:srgbClr val="002060"/>
                </a:solidFill>
                <a:latin typeface="Calibri" pitchFamily="34" charset="0"/>
                <a:cs typeface="Calibri" pitchFamily="34" charset="0"/>
              </a:rPr>
              <a:t>спешит на елку</a:t>
            </a:r>
            <a:endParaRPr lang="ru-RU" sz="2000" b="1" i="1" dirty="0">
              <a:solidFill>
                <a:srgbClr val="002060"/>
              </a:solidFill>
              <a:latin typeface="Calibri" pitchFamily="34" charset="0"/>
              <a:cs typeface="Calibri" pitchFamily="34" charset="0"/>
            </a:endParaRPr>
          </a:p>
        </p:txBody>
      </p:sp>
      <p:pic>
        <p:nvPicPr>
          <p:cNvPr id="8" name="Picture 4"/>
          <p:cNvPicPr>
            <a:picLocks noChangeAspect="1" noChangeArrowheads="1"/>
          </p:cNvPicPr>
          <p:nvPr/>
        </p:nvPicPr>
        <p:blipFill>
          <a:blip r:embed="rId4" cstate="print"/>
          <a:srcRect/>
          <a:stretch>
            <a:fillRect/>
          </a:stretch>
        </p:blipFill>
        <p:spPr bwMode="auto">
          <a:xfrm>
            <a:off x="142844" y="3786190"/>
            <a:ext cx="3595627" cy="26967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Прямоугольник 8"/>
          <p:cNvSpPr/>
          <p:nvPr/>
        </p:nvSpPr>
        <p:spPr>
          <a:xfrm>
            <a:off x="3786182" y="3357562"/>
            <a:ext cx="4156074" cy="954107"/>
          </a:xfrm>
          <a:prstGeom prst="rect">
            <a:avLst/>
          </a:prstGeom>
        </p:spPr>
        <p:txBody>
          <a:bodyPr wrap="none">
            <a:spAutoFit/>
          </a:bodyPr>
          <a:lstStyle/>
          <a:p>
            <a:r>
              <a:rPr lang="ru-RU" sz="2800" b="1" i="1" dirty="0" smtClean="0">
                <a:solidFill>
                  <a:srgbClr val="C00000"/>
                </a:solidFill>
                <a:latin typeface="Calibri" pitchFamily="34" charset="0"/>
                <a:cs typeface="Calibri" pitchFamily="34" charset="0"/>
              </a:rPr>
              <a:t>Выкладывание дорожки </a:t>
            </a:r>
          </a:p>
          <a:p>
            <a:r>
              <a:rPr lang="ru-RU" sz="2800" b="1" i="1" dirty="0" smtClean="0">
                <a:solidFill>
                  <a:srgbClr val="C00000"/>
                </a:solidFill>
                <a:latin typeface="Calibri" pitchFamily="34" charset="0"/>
                <a:cs typeface="Calibri" pitchFamily="34" charset="0"/>
              </a:rPr>
              <a:t>из пуговиц</a:t>
            </a:r>
          </a:p>
        </p:txBody>
      </p:sp>
      <p:pic>
        <p:nvPicPr>
          <p:cNvPr id="11" name="Picture 2"/>
          <p:cNvPicPr>
            <a:picLocks noChangeAspect="1" noChangeArrowheads="1"/>
          </p:cNvPicPr>
          <p:nvPr/>
        </p:nvPicPr>
        <p:blipFill>
          <a:blip r:embed="rId5" cstate="print"/>
          <a:srcRect l="11761" t="13236" r="8824" b="5143"/>
          <a:stretch>
            <a:fillRect/>
          </a:stretch>
        </p:blipFill>
        <p:spPr bwMode="auto">
          <a:xfrm rot="16200000">
            <a:off x="6367604" y="3633660"/>
            <a:ext cx="1980957" cy="271464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050" name="Picture 2"/>
          <p:cNvPicPr>
            <a:picLocks noChangeAspect="1" noChangeArrowheads="1"/>
          </p:cNvPicPr>
          <p:nvPr/>
        </p:nvPicPr>
        <p:blipFill>
          <a:blip r:embed="rId6" cstate="print"/>
          <a:srcRect l="6375" t="4500" b="5999"/>
          <a:stretch>
            <a:fillRect/>
          </a:stretch>
        </p:blipFill>
        <p:spPr bwMode="auto">
          <a:xfrm>
            <a:off x="6215074" y="785794"/>
            <a:ext cx="2428892" cy="174141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3" name="Прямоугольник 12"/>
          <p:cNvSpPr/>
          <p:nvPr/>
        </p:nvSpPr>
        <p:spPr>
          <a:xfrm>
            <a:off x="3716552" y="2571744"/>
            <a:ext cx="5427448" cy="923330"/>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шаблоны для накладывания пуговиц, </a:t>
            </a:r>
          </a:p>
          <a:p>
            <a:r>
              <a:rPr lang="ru-RU" b="1" i="1" dirty="0" smtClean="0">
                <a:solidFill>
                  <a:schemeClr val="tx1">
                    <a:lumMod val="95000"/>
                    <a:lumOff val="5000"/>
                  </a:schemeClr>
                </a:solidFill>
                <a:latin typeface="Calibri" pitchFamily="34" charset="0"/>
                <a:cs typeface="Calibri" pitchFamily="34" charset="0"/>
              </a:rPr>
              <a:t>пуговицы различного цвета</a:t>
            </a:r>
          </a:p>
          <a:p>
            <a:endParaRPr lang="ru-RU" dirty="0"/>
          </a:p>
        </p:txBody>
      </p:sp>
      <p:sp>
        <p:nvSpPr>
          <p:cNvPr id="14" name="Прямоугольник 13"/>
          <p:cNvSpPr/>
          <p:nvPr/>
        </p:nvSpPr>
        <p:spPr>
          <a:xfrm>
            <a:off x="3857620" y="6000768"/>
            <a:ext cx="5286380" cy="646331"/>
          </a:xfrm>
          <a:prstGeom prst="rect">
            <a:avLst/>
          </a:prstGeom>
        </p:spPr>
        <p:txBody>
          <a:bodyPr wrap="square">
            <a:spAutoFit/>
          </a:bodyPr>
          <a:lstStyle/>
          <a:p>
            <a:r>
              <a:rPr lang="ru-RU" b="1" i="1" dirty="0" smtClean="0">
                <a:solidFill>
                  <a:schemeClr val="tx1">
                    <a:lumMod val="95000"/>
                    <a:lumOff val="5000"/>
                  </a:schemeClr>
                </a:solidFill>
                <a:latin typeface="Calibri" pitchFamily="34" charset="0"/>
                <a:cs typeface="Calibri" pitchFamily="34" charset="0"/>
              </a:rPr>
              <a:t>Материал: шаблоны для выкладывания дорожки, пуговицы различного цвета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sp>
        <p:nvSpPr>
          <p:cNvPr id="5" name="Прямоугольник 4"/>
          <p:cNvSpPr/>
          <p:nvPr/>
        </p:nvSpPr>
        <p:spPr>
          <a:xfrm>
            <a:off x="4000496" y="142852"/>
            <a:ext cx="4830618" cy="954107"/>
          </a:xfrm>
          <a:prstGeom prst="rect">
            <a:avLst/>
          </a:prstGeom>
        </p:spPr>
        <p:txBody>
          <a:bodyPr wrap="none">
            <a:spAutoFit/>
          </a:bodyPr>
          <a:lstStyle/>
          <a:p>
            <a:r>
              <a:rPr lang="ru-RU" sz="2800" b="1" i="1" dirty="0" smtClean="0">
                <a:solidFill>
                  <a:srgbClr val="C00000"/>
                </a:solidFill>
                <a:latin typeface="Calibri" pitchFamily="34" charset="0"/>
                <a:cs typeface="Calibri" pitchFamily="34" charset="0"/>
              </a:rPr>
              <a:t>Выкладывание  картинки из </a:t>
            </a:r>
          </a:p>
          <a:p>
            <a:r>
              <a:rPr lang="ru-RU" sz="2800" b="1" i="1" dirty="0" smtClean="0">
                <a:solidFill>
                  <a:srgbClr val="C00000"/>
                </a:solidFill>
                <a:latin typeface="Calibri" pitchFamily="34" charset="0"/>
                <a:cs typeface="Calibri" pitchFamily="34" charset="0"/>
              </a:rPr>
              <a:t>пуговиц</a:t>
            </a:r>
          </a:p>
        </p:txBody>
      </p:sp>
      <p:pic>
        <p:nvPicPr>
          <p:cNvPr id="6" name="Picture 6"/>
          <p:cNvPicPr>
            <a:picLocks noChangeAspect="1" noChangeArrowheads="1"/>
          </p:cNvPicPr>
          <p:nvPr/>
        </p:nvPicPr>
        <p:blipFill>
          <a:blip r:embed="rId3" cstate="print"/>
          <a:srcRect/>
          <a:stretch>
            <a:fillRect/>
          </a:stretch>
        </p:blipFill>
        <p:spPr bwMode="auto">
          <a:xfrm>
            <a:off x="214282" y="3714752"/>
            <a:ext cx="3857652" cy="28932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 descr="C:\Users\Маргарита\Documents\фото 21-21 год\самообразование\Новая папка\IMG_20211222_074615.jpg"/>
          <p:cNvPicPr>
            <a:picLocks noChangeAspect="1" noChangeArrowheads="1"/>
          </p:cNvPicPr>
          <p:nvPr/>
        </p:nvPicPr>
        <p:blipFill>
          <a:blip r:embed="rId4" cstate="print"/>
          <a:srcRect/>
          <a:stretch>
            <a:fillRect/>
          </a:stretch>
        </p:blipFill>
        <p:spPr bwMode="auto">
          <a:xfrm>
            <a:off x="6215074" y="4357694"/>
            <a:ext cx="2571768" cy="192882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Прямоугольник 7"/>
          <p:cNvSpPr/>
          <p:nvPr/>
        </p:nvSpPr>
        <p:spPr>
          <a:xfrm>
            <a:off x="4429124" y="4929198"/>
            <a:ext cx="1553630"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Пуговичная </a:t>
            </a:r>
          </a:p>
          <a:p>
            <a:r>
              <a:rPr lang="ru-RU" sz="2000" b="1" i="1" dirty="0" smtClean="0">
                <a:solidFill>
                  <a:srgbClr val="002060"/>
                </a:solidFill>
                <a:latin typeface="Calibri" pitchFamily="34" charset="0"/>
                <a:cs typeface="Calibri" pitchFamily="34" charset="0"/>
              </a:rPr>
              <a:t>копилка</a:t>
            </a:r>
          </a:p>
        </p:txBody>
      </p:sp>
      <p:pic>
        <p:nvPicPr>
          <p:cNvPr id="2050" name="Picture 2"/>
          <p:cNvPicPr>
            <a:picLocks noChangeAspect="1" noChangeArrowheads="1"/>
          </p:cNvPicPr>
          <p:nvPr/>
        </p:nvPicPr>
        <p:blipFill>
          <a:blip r:embed="rId5" cstate="print"/>
          <a:srcRect/>
          <a:stretch>
            <a:fillRect/>
          </a:stretch>
        </p:blipFill>
        <p:spPr bwMode="auto">
          <a:xfrm>
            <a:off x="285720" y="285728"/>
            <a:ext cx="3524136" cy="26431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 name="Picture 2"/>
          <p:cNvPicPr>
            <a:picLocks noChangeAspect="1" noChangeArrowheads="1"/>
          </p:cNvPicPr>
          <p:nvPr/>
        </p:nvPicPr>
        <p:blipFill>
          <a:blip r:embed="rId6" cstate="print"/>
          <a:srcRect/>
          <a:stretch>
            <a:fillRect/>
          </a:stretch>
        </p:blipFill>
        <p:spPr bwMode="auto">
          <a:xfrm>
            <a:off x="5929322" y="714356"/>
            <a:ext cx="2690831" cy="201812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Прямоугольник 8"/>
          <p:cNvSpPr/>
          <p:nvPr/>
        </p:nvSpPr>
        <p:spPr>
          <a:xfrm>
            <a:off x="3786182" y="2714620"/>
            <a:ext cx="5099858" cy="646331"/>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различные контуры предметов, </a:t>
            </a:r>
          </a:p>
          <a:p>
            <a:r>
              <a:rPr lang="ru-RU" b="1" i="1" dirty="0" smtClean="0">
                <a:solidFill>
                  <a:schemeClr val="tx1">
                    <a:lumMod val="95000"/>
                    <a:lumOff val="5000"/>
                  </a:schemeClr>
                </a:solidFill>
                <a:latin typeface="Calibri" pitchFamily="34" charset="0"/>
                <a:cs typeface="Calibri" pitchFamily="34" charset="0"/>
              </a:rPr>
              <a:t>набор пуговиц одного размера и разного цвета</a:t>
            </a:r>
          </a:p>
        </p:txBody>
      </p:sp>
      <p:sp>
        <p:nvSpPr>
          <p:cNvPr id="10" name="Прямоугольник 9"/>
          <p:cNvSpPr/>
          <p:nvPr/>
        </p:nvSpPr>
        <p:spPr>
          <a:xfrm>
            <a:off x="4214810" y="6286520"/>
            <a:ext cx="4200765" cy="369332"/>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копилка, плоские пуговицы</a:t>
            </a:r>
            <a:endParaRPr lang="ru-RU" dirty="0"/>
          </a:p>
        </p:txBody>
      </p:sp>
      <p:sp>
        <p:nvSpPr>
          <p:cNvPr id="11" name="Прямоугольник 10"/>
          <p:cNvSpPr/>
          <p:nvPr/>
        </p:nvSpPr>
        <p:spPr>
          <a:xfrm>
            <a:off x="4143372" y="3429000"/>
            <a:ext cx="4572000" cy="954107"/>
          </a:xfrm>
          <a:prstGeom prst="rect">
            <a:avLst/>
          </a:prstGeom>
        </p:spPr>
        <p:txBody>
          <a:bodyPr>
            <a:spAutoFit/>
          </a:bodyPr>
          <a:lstStyle/>
          <a:p>
            <a:r>
              <a:rPr lang="ru-RU" sz="2800" b="1" i="1" dirty="0" smtClean="0">
                <a:solidFill>
                  <a:srgbClr val="C00000"/>
                </a:solidFill>
                <a:latin typeface="Calibri" pitchFamily="34" charset="0"/>
                <a:cs typeface="Calibri" pitchFamily="34" charset="0"/>
              </a:rPr>
              <a:t>Опускание пуговиц в узкое</a:t>
            </a:r>
          </a:p>
          <a:p>
            <a:r>
              <a:rPr lang="ru-RU" sz="2800" b="1" i="1" dirty="0" smtClean="0">
                <a:solidFill>
                  <a:srgbClr val="C00000"/>
                </a:solidFill>
                <a:latin typeface="Calibri" pitchFamily="34" charset="0"/>
                <a:cs typeface="Calibri" pitchFamily="34" charset="0"/>
              </a:rPr>
              <a:t> отверстие копилки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pic>
        <p:nvPicPr>
          <p:cNvPr id="2050" name="Picture 2"/>
          <p:cNvPicPr>
            <a:picLocks noChangeAspect="1" noChangeArrowheads="1"/>
          </p:cNvPicPr>
          <p:nvPr/>
        </p:nvPicPr>
        <p:blipFill>
          <a:blip r:embed="rId3" cstate="print"/>
          <a:srcRect/>
          <a:stretch>
            <a:fillRect/>
          </a:stretch>
        </p:blipFill>
        <p:spPr bwMode="auto">
          <a:xfrm>
            <a:off x="357158" y="428604"/>
            <a:ext cx="3667150" cy="27503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051" name="Picture 3" descr="C:\Users\Маргарита\Documents\фото 21-21 год\заяц\IMG_20220111_111634.jpg"/>
          <p:cNvPicPr>
            <a:picLocks noChangeAspect="1" noChangeArrowheads="1"/>
          </p:cNvPicPr>
          <p:nvPr/>
        </p:nvPicPr>
        <p:blipFill>
          <a:blip r:embed="rId4" cstate="print"/>
          <a:srcRect/>
          <a:stretch>
            <a:fillRect/>
          </a:stretch>
        </p:blipFill>
        <p:spPr bwMode="auto">
          <a:xfrm rot="16200000">
            <a:off x="6869922" y="702450"/>
            <a:ext cx="1785950" cy="238126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noChangeArrowheads="1"/>
          </p:cNvPicPr>
          <p:nvPr/>
        </p:nvPicPr>
        <p:blipFill>
          <a:blip r:embed="rId5" cstate="print"/>
          <a:srcRect/>
          <a:stretch>
            <a:fillRect/>
          </a:stretch>
        </p:blipFill>
        <p:spPr bwMode="auto">
          <a:xfrm>
            <a:off x="309534" y="3929066"/>
            <a:ext cx="3619492" cy="27146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
          <p:cNvPicPr>
            <a:picLocks noChangeAspect="1" noChangeArrowheads="1"/>
          </p:cNvPicPr>
          <p:nvPr/>
        </p:nvPicPr>
        <p:blipFill>
          <a:blip r:embed="rId6" cstate="print"/>
          <a:srcRect/>
          <a:stretch>
            <a:fillRect/>
          </a:stretch>
        </p:blipFill>
        <p:spPr bwMode="auto">
          <a:xfrm rot="16200000">
            <a:off x="6670492" y="3830839"/>
            <a:ext cx="1875248" cy="250033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Прямоугольник 6"/>
          <p:cNvSpPr/>
          <p:nvPr/>
        </p:nvSpPr>
        <p:spPr>
          <a:xfrm>
            <a:off x="4143372" y="3500438"/>
            <a:ext cx="4387355" cy="492443"/>
          </a:xfrm>
          <a:prstGeom prst="rect">
            <a:avLst/>
          </a:prstGeom>
        </p:spPr>
        <p:txBody>
          <a:bodyPr wrap="none">
            <a:spAutoFit/>
          </a:bodyPr>
          <a:lstStyle/>
          <a:p>
            <a:r>
              <a:rPr lang="ru-RU" sz="2600" b="1" i="1" dirty="0" smtClean="0">
                <a:solidFill>
                  <a:srgbClr val="C00000"/>
                </a:solidFill>
                <a:latin typeface="Calibri" pitchFamily="34" charset="0"/>
                <a:cs typeface="Calibri" pitchFamily="34" charset="0"/>
              </a:rPr>
              <a:t>Подбор одинаковых пуговиц</a:t>
            </a:r>
            <a:endParaRPr lang="ru-RU" sz="2600" b="1" i="1" dirty="0">
              <a:solidFill>
                <a:srgbClr val="C00000"/>
              </a:solidFill>
              <a:latin typeface="Calibri" pitchFamily="34" charset="0"/>
              <a:cs typeface="Calibri" pitchFamily="34" charset="0"/>
            </a:endParaRPr>
          </a:p>
        </p:txBody>
      </p:sp>
      <p:sp>
        <p:nvSpPr>
          <p:cNvPr id="8" name="Прямоугольник 7"/>
          <p:cNvSpPr/>
          <p:nvPr/>
        </p:nvSpPr>
        <p:spPr>
          <a:xfrm>
            <a:off x="4286248" y="214290"/>
            <a:ext cx="4111190" cy="1200329"/>
          </a:xfrm>
          <a:prstGeom prst="rect">
            <a:avLst/>
          </a:prstGeom>
        </p:spPr>
        <p:txBody>
          <a:bodyPr wrap="none">
            <a:spAutoFit/>
          </a:bodyPr>
          <a:lstStyle/>
          <a:p>
            <a:r>
              <a:rPr lang="ru-RU" sz="2600" b="1" i="1" dirty="0" smtClean="0">
                <a:solidFill>
                  <a:srgbClr val="C00000"/>
                </a:solidFill>
                <a:latin typeface="Calibri" pitchFamily="34" charset="0"/>
                <a:cs typeface="Calibri" pitchFamily="34" charset="0"/>
              </a:rPr>
              <a:t>Раскладывание  пуговиц в </a:t>
            </a:r>
          </a:p>
          <a:p>
            <a:r>
              <a:rPr lang="ru-RU" sz="2600" b="1" i="1" dirty="0" smtClean="0">
                <a:solidFill>
                  <a:srgbClr val="C00000"/>
                </a:solidFill>
                <a:latin typeface="Calibri" pitchFamily="34" charset="0"/>
                <a:cs typeface="Calibri" pitchFamily="34" charset="0"/>
              </a:rPr>
              <a:t>ячейки  </a:t>
            </a:r>
            <a:r>
              <a:rPr lang="en-US" sz="2600" b="1" i="1" dirty="0" smtClean="0">
                <a:solidFill>
                  <a:srgbClr val="C00000"/>
                </a:solidFill>
                <a:latin typeface="Calibri" pitchFamily="34" charset="0"/>
                <a:cs typeface="Calibri" pitchFamily="34" charset="0"/>
              </a:rPr>
              <a:t>POP </a:t>
            </a:r>
            <a:r>
              <a:rPr lang="ru-RU" sz="2600" b="1" i="1" dirty="0" smtClean="0">
                <a:solidFill>
                  <a:srgbClr val="C00000"/>
                </a:solidFill>
                <a:latin typeface="Calibri" pitchFamily="34" charset="0"/>
                <a:cs typeface="Calibri" pitchFamily="34" charset="0"/>
              </a:rPr>
              <a:t> </a:t>
            </a:r>
            <a:r>
              <a:rPr lang="en-US" sz="2600" b="1" i="1" dirty="0" smtClean="0">
                <a:solidFill>
                  <a:srgbClr val="C00000"/>
                </a:solidFill>
                <a:latin typeface="Calibri" pitchFamily="34" charset="0"/>
                <a:cs typeface="Calibri" pitchFamily="34" charset="0"/>
              </a:rPr>
              <a:t>IT</a:t>
            </a:r>
            <a:r>
              <a:rPr lang="en-US" sz="2800" b="1" i="1" dirty="0" smtClean="0">
                <a:solidFill>
                  <a:srgbClr val="C00000"/>
                </a:solidFill>
                <a:latin typeface="Calibri" pitchFamily="34" charset="0"/>
                <a:cs typeface="Calibri" pitchFamily="34" charset="0"/>
              </a:rPr>
              <a:t> </a:t>
            </a:r>
            <a:endParaRPr lang="ru-RU" sz="2800" b="1" i="1" dirty="0" smtClean="0">
              <a:solidFill>
                <a:srgbClr val="C00000"/>
              </a:solidFill>
              <a:latin typeface="Calibri" pitchFamily="34" charset="0"/>
              <a:cs typeface="Calibri" pitchFamily="34" charset="0"/>
            </a:endParaRPr>
          </a:p>
          <a:p>
            <a:endParaRPr lang="ru-RU" dirty="0"/>
          </a:p>
        </p:txBody>
      </p:sp>
      <p:sp>
        <p:nvSpPr>
          <p:cNvPr id="10" name="Прямоугольник 9"/>
          <p:cNvSpPr/>
          <p:nvPr/>
        </p:nvSpPr>
        <p:spPr>
          <a:xfrm>
            <a:off x="4357686" y="2928934"/>
            <a:ext cx="4378699" cy="369332"/>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игра </a:t>
            </a:r>
            <a:r>
              <a:rPr lang="ru-RU" b="1" i="1" dirty="0" err="1" smtClean="0">
                <a:solidFill>
                  <a:schemeClr val="tx1">
                    <a:lumMod val="95000"/>
                    <a:lumOff val="5000"/>
                  </a:schemeClr>
                </a:solidFill>
                <a:latin typeface="Calibri" pitchFamily="34" charset="0"/>
                <a:cs typeface="Calibri" pitchFamily="34" charset="0"/>
              </a:rPr>
              <a:t>Pop</a:t>
            </a:r>
            <a:r>
              <a:rPr lang="ru-RU" b="1" i="1" dirty="0" smtClean="0">
                <a:solidFill>
                  <a:schemeClr val="tx1">
                    <a:lumMod val="95000"/>
                    <a:lumOff val="5000"/>
                  </a:schemeClr>
                </a:solidFill>
                <a:latin typeface="Calibri" pitchFamily="34" charset="0"/>
                <a:cs typeface="Calibri" pitchFamily="34" charset="0"/>
              </a:rPr>
              <a:t> </a:t>
            </a:r>
            <a:r>
              <a:rPr lang="ru-RU" b="1" i="1" dirty="0" err="1" smtClean="0">
                <a:solidFill>
                  <a:schemeClr val="tx1">
                    <a:lumMod val="95000"/>
                    <a:lumOff val="5000"/>
                  </a:schemeClr>
                </a:solidFill>
                <a:latin typeface="Calibri" pitchFamily="34" charset="0"/>
                <a:cs typeface="Calibri" pitchFamily="34" charset="0"/>
              </a:rPr>
              <a:t>It</a:t>
            </a:r>
            <a:r>
              <a:rPr lang="ru-RU" b="1" i="1" dirty="0" smtClean="0">
                <a:solidFill>
                  <a:schemeClr val="tx1">
                    <a:lumMod val="95000"/>
                    <a:lumOff val="5000"/>
                  </a:schemeClr>
                </a:solidFill>
                <a:latin typeface="Calibri" pitchFamily="34" charset="0"/>
                <a:cs typeface="Calibri" pitchFamily="34" charset="0"/>
              </a:rPr>
              <a:t>, мелкие пуговицы</a:t>
            </a:r>
            <a:endParaRPr lang="ru-RU" dirty="0"/>
          </a:p>
        </p:txBody>
      </p:sp>
      <p:sp>
        <p:nvSpPr>
          <p:cNvPr id="11" name="Прямоугольник 10"/>
          <p:cNvSpPr/>
          <p:nvPr/>
        </p:nvSpPr>
        <p:spPr>
          <a:xfrm>
            <a:off x="3989191" y="6211669"/>
            <a:ext cx="5154809" cy="646331"/>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два одинаковых комплекта пуговиц</a:t>
            </a:r>
          </a:p>
          <a:p>
            <a:endParaRPr lang="ru-RU" dirty="0"/>
          </a:p>
        </p:txBody>
      </p:sp>
      <p:sp>
        <p:nvSpPr>
          <p:cNvPr id="12" name="Прямоугольник 11"/>
          <p:cNvSpPr/>
          <p:nvPr/>
        </p:nvSpPr>
        <p:spPr>
          <a:xfrm>
            <a:off x="4500562" y="4929198"/>
            <a:ext cx="1469761" cy="400110"/>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Найди пару</a:t>
            </a:r>
            <a:endParaRPr lang="ru-RU" sz="2000" dirty="0"/>
          </a:p>
        </p:txBody>
      </p:sp>
      <p:sp>
        <p:nvSpPr>
          <p:cNvPr id="13" name="Прямоугольник 12"/>
          <p:cNvSpPr/>
          <p:nvPr/>
        </p:nvSpPr>
        <p:spPr>
          <a:xfrm>
            <a:off x="4214810" y="1714488"/>
            <a:ext cx="1927131" cy="400110"/>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Спрячь в домик</a:t>
            </a:r>
            <a:endParaRPr lang="ru-RU"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pic>
        <p:nvPicPr>
          <p:cNvPr id="4" name="Picture 2"/>
          <p:cNvPicPr>
            <a:picLocks noChangeAspect="1" noChangeArrowheads="1"/>
          </p:cNvPicPr>
          <p:nvPr/>
        </p:nvPicPr>
        <p:blipFill>
          <a:blip r:embed="rId3" cstate="print"/>
          <a:srcRect/>
          <a:stretch>
            <a:fillRect/>
          </a:stretch>
        </p:blipFill>
        <p:spPr bwMode="auto">
          <a:xfrm rot="16200000">
            <a:off x="6256747" y="3958831"/>
            <a:ext cx="1964545" cy="26193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2"/>
          <p:cNvPicPr>
            <a:picLocks noChangeAspect="1" noChangeArrowheads="1"/>
          </p:cNvPicPr>
          <p:nvPr/>
        </p:nvPicPr>
        <p:blipFill>
          <a:blip r:embed="rId4" cstate="print"/>
          <a:srcRect/>
          <a:stretch>
            <a:fillRect/>
          </a:stretch>
        </p:blipFill>
        <p:spPr bwMode="auto">
          <a:xfrm>
            <a:off x="285720" y="3643314"/>
            <a:ext cx="2500330" cy="29918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Прямоугольник 6"/>
          <p:cNvSpPr/>
          <p:nvPr/>
        </p:nvSpPr>
        <p:spPr>
          <a:xfrm>
            <a:off x="4714876" y="1643050"/>
            <a:ext cx="1513556"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Шагающие </a:t>
            </a:r>
          </a:p>
          <a:p>
            <a:r>
              <a:rPr lang="ru-RU" sz="2000" b="1" i="1" dirty="0" smtClean="0">
                <a:solidFill>
                  <a:srgbClr val="002060"/>
                </a:solidFill>
                <a:latin typeface="Calibri" pitchFamily="34" charset="0"/>
                <a:cs typeface="Calibri" pitchFamily="34" charset="0"/>
              </a:rPr>
              <a:t>пальчики</a:t>
            </a:r>
            <a:endParaRPr lang="ru-RU" sz="2000" b="1" i="1" dirty="0">
              <a:solidFill>
                <a:srgbClr val="002060"/>
              </a:solidFill>
              <a:latin typeface="Calibri" pitchFamily="34" charset="0"/>
              <a:cs typeface="Calibri" pitchFamily="34" charset="0"/>
            </a:endParaRPr>
          </a:p>
        </p:txBody>
      </p:sp>
      <p:sp>
        <p:nvSpPr>
          <p:cNvPr id="8" name="Прямоугольник 7"/>
          <p:cNvSpPr/>
          <p:nvPr/>
        </p:nvSpPr>
        <p:spPr>
          <a:xfrm>
            <a:off x="2928926" y="3714752"/>
            <a:ext cx="8143932" cy="954107"/>
          </a:xfrm>
          <a:prstGeom prst="rect">
            <a:avLst/>
          </a:prstGeom>
        </p:spPr>
        <p:txBody>
          <a:bodyPr wrap="square">
            <a:spAutoFit/>
          </a:bodyPr>
          <a:lstStyle/>
          <a:p>
            <a:r>
              <a:rPr lang="ru-RU" sz="2800" b="1" i="1" dirty="0" smtClean="0">
                <a:solidFill>
                  <a:srgbClr val="C00000"/>
                </a:solidFill>
                <a:latin typeface="Calibri" pitchFamily="34" charset="0"/>
                <a:cs typeface="Calibri" pitchFamily="34" charset="0"/>
              </a:rPr>
              <a:t>Угадывание   пуговицы с закрытыми</a:t>
            </a:r>
          </a:p>
          <a:p>
            <a:r>
              <a:rPr lang="ru-RU" sz="2800" b="1" i="1" dirty="0" smtClean="0">
                <a:solidFill>
                  <a:srgbClr val="C00000"/>
                </a:solidFill>
                <a:latin typeface="Calibri" pitchFamily="34" charset="0"/>
                <a:cs typeface="Calibri" pitchFamily="34" charset="0"/>
              </a:rPr>
              <a:t> глазами</a:t>
            </a:r>
          </a:p>
        </p:txBody>
      </p:sp>
      <p:pic>
        <p:nvPicPr>
          <p:cNvPr id="2051" name="Picture 3"/>
          <p:cNvPicPr>
            <a:picLocks noChangeAspect="1" noChangeArrowheads="1"/>
          </p:cNvPicPr>
          <p:nvPr/>
        </p:nvPicPr>
        <p:blipFill>
          <a:blip r:embed="rId5" cstate="print"/>
          <a:srcRect/>
          <a:stretch>
            <a:fillRect/>
          </a:stretch>
        </p:blipFill>
        <p:spPr bwMode="auto">
          <a:xfrm>
            <a:off x="267860" y="214290"/>
            <a:ext cx="2321735" cy="30956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052" name="Picture 4"/>
          <p:cNvPicPr>
            <a:picLocks noChangeAspect="1" noChangeArrowheads="1"/>
          </p:cNvPicPr>
          <p:nvPr/>
        </p:nvPicPr>
        <p:blipFill>
          <a:blip r:embed="rId6" cstate="print"/>
          <a:srcRect/>
          <a:stretch>
            <a:fillRect/>
          </a:stretch>
        </p:blipFill>
        <p:spPr bwMode="auto">
          <a:xfrm>
            <a:off x="6286512" y="928670"/>
            <a:ext cx="2571768" cy="192882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7650" name="Picture 2" descr="https://sun9-61.userapi.com/impg/ahGelFH4jBqir1mGP7Rgn6V25l7M8sx4MN7nTQ/s0dtilt5NyY.jpg?size=1200x1600&amp;quality=95&amp;sign=434b17a96f1bad0cf15a35fb452b971f&amp;type=album"/>
          <p:cNvPicPr>
            <a:picLocks noChangeAspect="1" noChangeArrowheads="1"/>
          </p:cNvPicPr>
          <p:nvPr/>
        </p:nvPicPr>
        <p:blipFill>
          <a:blip r:embed="rId7" cstate="print"/>
          <a:srcRect/>
          <a:stretch>
            <a:fillRect/>
          </a:stretch>
        </p:blipFill>
        <p:spPr bwMode="auto">
          <a:xfrm flipH="1">
            <a:off x="2357422" y="500042"/>
            <a:ext cx="2089544" cy="27860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Прямоугольник 9"/>
          <p:cNvSpPr/>
          <p:nvPr/>
        </p:nvSpPr>
        <p:spPr>
          <a:xfrm>
            <a:off x="4572000" y="3000372"/>
            <a:ext cx="4044697" cy="646331"/>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дорожки с наклеенными </a:t>
            </a:r>
          </a:p>
          <a:p>
            <a:r>
              <a:rPr lang="ru-RU" b="1" i="1" dirty="0" smtClean="0">
                <a:solidFill>
                  <a:schemeClr val="tx1">
                    <a:lumMod val="95000"/>
                    <a:lumOff val="5000"/>
                  </a:schemeClr>
                </a:solidFill>
                <a:latin typeface="Calibri" pitchFamily="34" charset="0"/>
                <a:cs typeface="Calibri" pitchFamily="34" charset="0"/>
              </a:rPr>
              <a:t>пуговицами</a:t>
            </a:r>
            <a:endParaRPr lang="ru-RU" dirty="0"/>
          </a:p>
        </p:txBody>
      </p:sp>
      <p:sp>
        <p:nvSpPr>
          <p:cNvPr id="11" name="Прямоугольник 10"/>
          <p:cNvSpPr/>
          <p:nvPr/>
        </p:nvSpPr>
        <p:spPr>
          <a:xfrm>
            <a:off x="2928926" y="6286520"/>
            <a:ext cx="5150769" cy="369332"/>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пуговицы  разной формы и размера</a:t>
            </a:r>
            <a:endParaRPr lang="ru-RU" dirty="0"/>
          </a:p>
        </p:txBody>
      </p:sp>
      <p:sp>
        <p:nvSpPr>
          <p:cNvPr id="12" name="Прямоугольник 11"/>
          <p:cNvSpPr/>
          <p:nvPr/>
        </p:nvSpPr>
        <p:spPr>
          <a:xfrm>
            <a:off x="3571868" y="4929198"/>
            <a:ext cx="2080378" cy="400110"/>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Угадай на ощупь</a:t>
            </a:r>
            <a:endParaRPr lang="ru-RU" sz="2000" dirty="0"/>
          </a:p>
        </p:txBody>
      </p:sp>
      <p:sp>
        <p:nvSpPr>
          <p:cNvPr id="13" name="Прямоугольник 12"/>
          <p:cNvSpPr/>
          <p:nvPr/>
        </p:nvSpPr>
        <p:spPr>
          <a:xfrm>
            <a:off x="4714876" y="142852"/>
            <a:ext cx="4429124" cy="523220"/>
          </a:xfrm>
          <a:prstGeom prst="rect">
            <a:avLst/>
          </a:prstGeom>
        </p:spPr>
        <p:txBody>
          <a:bodyPr wrap="square">
            <a:spAutoFit/>
          </a:bodyPr>
          <a:lstStyle/>
          <a:p>
            <a:r>
              <a:rPr lang="ru-RU" sz="2800" b="1" i="1" dirty="0" smtClean="0">
                <a:solidFill>
                  <a:srgbClr val="C00000"/>
                </a:solidFill>
                <a:latin typeface="Calibri" pitchFamily="34" charset="0"/>
                <a:cs typeface="Calibri" pitchFamily="34" charset="0"/>
              </a:rPr>
              <a:t> </a:t>
            </a:r>
            <a:r>
              <a:rPr lang="ru-RU" sz="2800" b="1" i="1" dirty="0" err="1" smtClean="0">
                <a:solidFill>
                  <a:srgbClr val="C00000"/>
                </a:solidFill>
                <a:latin typeface="Calibri" pitchFamily="34" charset="0"/>
                <a:cs typeface="Calibri" pitchFamily="34" charset="0"/>
              </a:rPr>
              <a:t>Переставление</a:t>
            </a:r>
            <a:r>
              <a:rPr lang="ru-RU" sz="2800" b="1" i="1" dirty="0" smtClean="0">
                <a:solidFill>
                  <a:srgbClr val="C00000"/>
                </a:solidFill>
                <a:latin typeface="Calibri" pitchFamily="34" charset="0"/>
                <a:cs typeface="Calibri" pitchFamily="34" charset="0"/>
              </a:rPr>
              <a:t> пальцев</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sp>
        <p:nvSpPr>
          <p:cNvPr id="6" name="Прямоугольник 5"/>
          <p:cNvSpPr/>
          <p:nvPr/>
        </p:nvSpPr>
        <p:spPr>
          <a:xfrm>
            <a:off x="4572000" y="4857760"/>
            <a:ext cx="1552028"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Пуговичное </a:t>
            </a:r>
          </a:p>
          <a:p>
            <a:r>
              <a:rPr lang="ru-RU" sz="2000" b="1" i="1" dirty="0" smtClean="0">
                <a:solidFill>
                  <a:srgbClr val="002060"/>
                </a:solidFill>
                <a:latin typeface="Calibri" pitchFamily="34" charset="0"/>
                <a:cs typeface="Calibri" pitchFamily="34" charset="0"/>
              </a:rPr>
              <a:t>  ожерелье</a:t>
            </a:r>
          </a:p>
        </p:txBody>
      </p:sp>
      <p:pic>
        <p:nvPicPr>
          <p:cNvPr id="1026" name="Picture 2"/>
          <p:cNvPicPr>
            <a:picLocks noChangeAspect="1" noChangeArrowheads="1"/>
          </p:cNvPicPr>
          <p:nvPr/>
        </p:nvPicPr>
        <p:blipFill>
          <a:blip r:embed="rId3" cstate="print"/>
          <a:srcRect/>
          <a:stretch>
            <a:fillRect/>
          </a:stretch>
        </p:blipFill>
        <p:spPr bwMode="auto">
          <a:xfrm>
            <a:off x="285720" y="357166"/>
            <a:ext cx="3714776" cy="27860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7" name="Picture 3"/>
          <p:cNvPicPr>
            <a:picLocks noChangeAspect="1" noChangeArrowheads="1"/>
          </p:cNvPicPr>
          <p:nvPr/>
        </p:nvPicPr>
        <p:blipFill>
          <a:blip r:embed="rId4" cstate="print"/>
          <a:srcRect/>
          <a:stretch>
            <a:fillRect/>
          </a:stretch>
        </p:blipFill>
        <p:spPr bwMode="auto">
          <a:xfrm rot="5400000">
            <a:off x="6471060" y="458370"/>
            <a:ext cx="1964545" cy="26193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8" name="Picture 4"/>
          <p:cNvPicPr>
            <a:picLocks noChangeAspect="1" noChangeArrowheads="1"/>
          </p:cNvPicPr>
          <p:nvPr/>
        </p:nvPicPr>
        <p:blipFill>
          <a:blip r:embed="rId5" cstate="print"/>
          <a:srcRect/>
          <a:stretch>
            <a:fillRect/>
          </a:stretch>
        </p:blipFill>
        <p:spPr bwMode="auto">
          <a:xfrm rot="10800000">
            <a:off x="6643702" y="4143380"/>
            <a:ext cx="2286016" cy="171451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30" name="Picture 6"/>
          <p:cNvPicPr>
            <a:picLocks noChangeAspect="1" noChangeArrowheads="1"/>
          </p:cNvPicPr>
          <p:nvPr/>
        </p:nvPicPr>
        <p:blipFill>
          <a:blip r:embed="rId6" cstate="print"/>
          <a:srcRect/>
          <a:stretch>
            <a:fillRect/>
          </a:stretch>
        </p:blipFill>
        <p:spPr bwMode="auto">
          <a:xfrm>
            <a:off x="285720" y="3786190"/>
            <a:ext cx="3714744" cy="27860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Прямоугольник 7"/>
          <p:cNvSpPr/>
          <p:nvPr/>
        </p:nvSpPr>
        <p:spPr>
          <a:xfrm>
            <a:off x="4214810" y="214290"/>
            <a:ext cx="4798108" cy="892552"/>
          </a:xfrm>
          <a:prstGeom prst="rect">
            <a:avLst/>
          </a:prstGeom>
        </p:spPr>
        <p:txBody>
          <a:bodyPr wrap="none">
            <a:spAutoFit/>
          </a:bodyPr>
          <a:lstStyle/>
          <a:p>
            <a:r>
              <a:rPr lang="ru-RU" sz="2600" b="1" i="1" dirty="0" smtClean="0">
                <a:solidFill>
                  <a:srgbClr val="C00000"/>
                </a:solidFill>
                <a:latin typeface="Calibri" pitchFamily="34" charset="0"/>
                <a:cs typeface="Calibri" pitchFamily="34" charset="0"/>
              </a:rPr>
              <a:t>Нанизывание игровых пуговиц </a:t>
            </a:r>
          </a:p>
          <a:p>
            <a:r>
              <a:rPr lang="ru-RU" sz="2600" b="1" i="1" dirty="0" smtClean="0">
                <a:solidFill>
                  <a:srgbClr val="C00000"/>
                </a:solidFill>
                <a:latin typeface="Calibri" pitchFamily="34" charset="0"/>
                <a:cs typeface="Calibri" pitchFamily="34" charset="0"/>
              </a:rPr>
              <a:t>на нитку</a:t>
            </a:r>
          </a:p>
        </p:txBody>
      </p:sp>
      <p:sp>
        <p:nvSpPr>
          <p:cNvPr id="9" name="Прямоугольник 8"/>
          <p:cNvSpPr/>
          <p:nvPr/>
        </p:nvSpPr>
        <p:spPr>
          <a:xfrm>
            <a:off x="4000496" y="2786058"/>
            <a:ext cx="5232523" cy="646331"/>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шнурок</a:t>
            </a:r>
            <a:r>
              <a:rPr lang="ru-RU" dirty="0" smtClean="0"/>
              <a:t>,  </a:t>
            </a:r>
            <a:r>
              <a:rPr lang="ru-RU" b="1" i="1" dirty="0" smtClean="0">
                <a:solidFill>
                  <a:schemeClr val="tx1">
                    <a:lumMod val="95000"/>
                    <a:lumOff val="5000"/>
                  </a:schemeClr>
                </a:solidFill>
                <a:latin typeface="Calibri" pitchFamily="34" charset="0"/>
                <a:cs typeface="Calibri" pitchFamily="34" charset="0"/>
              </a:rPr>
              <a:t>игровые пуговицы с одной- </a:t>
            </a:r>
          </a:p>
          <a:p>
            <a:r>
              <a:rPr lang="ru-RU" b="1" i="1" dirty="0" smtClean="0">
                <a:solidFill>
                  <a:schemeClr val="tx1">
                    <a:lumMod val="95000"/>
                    <a:lumOff val="5000"/>
                  </a:schemeClr>
                </a:solidFill>
                <a:latin typeface="Calibri" pitchFamily="34" charset="0"/>
                <a:cs typeface="Calibri" pitchFamily="34" charset="0"/>
              </a:rPr>
              <a:t>двумя дырочками каждая. </a:t>
            </a:r>
          </a:p>
        </p:txBody>
      </p:sp>
      <p:sp>
        <p:nvSpPr>
          <p:cNvPr id="10" name="Прямоугольник 9"/>
          <p:cNvSpPr/>
          <p:nvPr/>
        </p:nvSpPr>
        <p:spPr>
          <a:xfrm>
            <a:off x="4071934" y="5934670"/>
            <a:ext cx="5286412" cy="646331"/>
          </a:xfrm>
          <a:prstGeom prst="rect">
            <a:avLst/>
          </a:prstGeom>
        </p:spPr>
        <p:txBody>
          <a:bodyPr wrap="square">
            <a:spAutoFit/>
          </a:bodyPr>
          <a:lstStyle/>
          <a:p>
            <a:r>
              <a:rPr lang="ru-RU" b="1" i="1" dirty="0" smtClean="0">
                <a:solidFill>
                  <a:schemeClr val="tx1">
                    <a:lumMod val="95000"/>
                    <a:lumOff val="5000"/>
                  </a:schemeClr>
                </a:solidFill>
                <a:latin typeface="Calibri" pitchFamily="34" charset="0"/>
                <a:cs typeface="Calibri" pitchFamily="34" charset="0"/>
              </a:rPr>
              <a:t>Материал:  шнурок</a:t>
            </a:r>
            <a:r>
              <a:rPr lang="ru-RU" dirty="0" smtClean="0"/>
              <a:t>,  </a:t>
            </a:r>
            <a:r>
              <a:rPr lang="ru-RU" b="1" i="1" dirty="0" smtClean="0">
                <a:solidFill>
                  <a:schemeClr val="tx1">
                    <a:lumMod val="95000"/>
                    <a:lumOff val="5000"/>
                  </a:schemeClr>
                </a:solidFill>
                <a:latin typeface="Calibri" pitchFamily="34" charset="0"/>
                <a:cs typeface="Calibri" pitchFamily="34" charset="0"/>
              </a:rPr>
              <a:t>настоящие  пуговицы с </a:t>
            </a:r>
          </a:p>
          <a:p>
            <a:r>
              <a:rPr lang="ru-RU" b="1" i="1" dirty="0" smtClean="0">
                <a:solidFill>
                  <a:schemeClr val="tx1">
                    <a:lumMod val="95000"/>
                    <a:lumOff val="5000"/>
                  </a:schemeClr>
                </a:solidFill>
                <a:latin typeface="Calibri" pitchFamily="34" charset="0"/>
                <a:cs typeface="Calibri" pitchFamily="34" charset="0"/>
              </a:rPr>
              <a:t>двумя дырочками каждая. </a:t>
            </a:r>
          </a:p>
        </p:txBody>
      </p:sp>
      <p:sp>
        <p:nvSpPr>
          <p:cNvPr id="11" name="Прямоугольник 10"/>
          <p:cNvSpPr/>
          <p:nvPr/>
        </p:nvSpPr>
        <p:spPr>
          <a:xfrm>
            <a:off x="4214810" y="1500174"/>
            <a:ext cx="1762085" cy="369332"/>
          </a:xfrm>
          <a:prstGeom prst="rect">
            <a:avLst/>
          </a:prstGeom>
        </p:spPr>
        <p:txBody>
          <a:bodyPr wrap="none">
            <a:spAutoFit/>
          </a:bodyPr>
          <a:lstStyle/>
          <a:p>
            <a:r>
              <a:rPr lang="ru-RU" b="1" i="1" dirty="0" smtClean="0">
                <a:solidFill>
                  <a:srgbClr val="002060"/>
                </a:solidFill>
                <a:latin typeface="Calibri" pitchFamily="34" charset="0"/>
                <a:cs typeface="Calibri" pitchFamily="34" charset="0"/>
              </a:rPr>
              <a:t>Бусы для мамы</a:t>
            </a:r>
            <a:endParaRPr lang="ru-RU" dirty="0"/>
          </a:p>
        </p:txBody>
      </p:sp>
      <p:sp>
        <p:nvSpPr>
          <p:cNvPr id="12" name="Прямоугольник 11"/>
          <p:cNvSpPr/>
          <p:nvPr/>
        </p:nvSpPr>
        <p:spPr>
          <a:xfrm>
            <a:off x="4071934" y="3571876"/>
            <a:ext cx="5357850" cy="892552"/>
          </a:xfrm>
          <a:prstGeom prst="rect">
            <a:avLst/>
          </a:prstGeom>
        </p:spPr>
        <p:txBody>
          <a:bodyPr wrap="square">
            <a:spAutoFit/>
          </a:bodyPr>
          <a:lstStyle/>
          <a:p>
            <a:r>
              <a:rPr lang="ru-RU" sz="2600" b="1" i="1" dirty="0" smtClean="0">
                <a:solidFill>
                  <a:srgbClr val="C00000"/>
                </a:solidFill>
                <a:latin typeface="Calibri" pitchFamily="34" charset="0"/>
                <a:cs typeface="Calibri" pitchFamily="34" charset="0"/>
              </a:rPr>
              <a:t>Нанизывание настоящих пуговиц </a:t>
            </a:r>
          </a:p>
          <a:p>
            <a:r>
              <a:rPr lang="ru-RU" sz="2600" b="1" i="1" dirty="0" smtClean="0">
                <a:solidFill>
                  <a:srgbClr val="C00000"/>
                </a:solidFill>
                <a:latin typeface="Calibri" pitchFamily="34" charset="0"/>
                <a:cs typeface="Calibri" pitchFamily="34" charset="0"/>
              </a:rPr>
              <a:t>на нитку</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pic>
        <p:nvPicPr>
          <p:cNvPr id="1026" name="Picture 2" descr="C:\Users\Маргарита\Documents\фото 21-21 год\елка\IMG_20211224_085107.jpg"/>
          <p:cNvPicPr>
            <a:picLocks noChangeAspect="1" noChangeArrowheads="1"/>
          </p:cNvPicPr>
          <p:nvPr/>
        </p:nvPicPr>
        <p:blipFill>
          <a:blip r:embed="rId3" cstate="print"/>
          <a:srcRect/>
          <a:stretch>
            <a:fillRect/>
          </a:stretch>
        </p:blipFill>
        <p:spPr bwMode="auto">
          <a:xfrm>
            <a:off x="214282" y="285728"/>
            <a:ext cx="2214578" cy="29527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7" name="Picture 3" descr="C:\Users\Маргарита\Documents\фото 21-21 год\елка\IMG_20211224_085725.jpg"/>
          <p:cNvPicPr>
            <a:picLocks noChangeAspect="1" noChangeArrowheads="1"/>
          </p:cNvPicPr>
          <p:nvPr/>
        </p:nvPicPr>
        <p:blipFill>
          <a:blip r:embed="rId4" cstate="print"/>
          <a:srcRect/>
          <a:stretch>
            <a:fillRect/>
          </a:stretch>
        </p:blipFill>
        <p:spPr bwMode="auto">
          <a:xfrm>
            <a:off x="2214546" y="857232"/>
            <a:ext cx="1910903" cy="25478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051" name="Picture 3" descr="C:\Users\Маргарита\Documents\фото 21-21 год\самообразование\IMG_20220112_180003.jpg"/>
          <p:cNvPicPr>
            <a:picLocks noChangeAspect="1" noChangeArrowheads="1"/>
          </p:cNvPicPr>
          <p:nvPr/>
        </p:nvPicPr>
        <p:blipFill>
          <a:blip r:embed="rId5" cstate="print"/>
          <a:srcRect r="2419"/>
          <a:stretch>
            <a:fillRect/>
          </a:stretch>
        </p:blipFill>
        <p:spPr bwMode="auto">
          <a:xfrm rot="10800000">
            <a:off x="6000760" y="785794"/>
            <a:ext cx="2714644" cy="20864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3" descr="C:\Users\Маргарита\Documents\фото 21-21 год\самообразование\IMG_20220112_171238.jpg"/>
          <p:cNvPicPr>
            <a:picLocks noChangeAspect="1" noChangeArrowheads="1"/>
          </p:cNvPicPr>
          <p:nvPr/>
        </p:nvPicPr>
        <p:blipFill>
          <a:blip r:embed="rId6" cstate="print"/>
          <a:srcRect/>
          <a:stretch>
            <a:fillRect/>
          </a:stretch>
        </p:blipFill>
        <p:spPr bwMode="auto">
          <a:xfrm rot="16200000">
            <a:off x="6206144" y="3652244"/>
            <a:ext cx="2089561" cy="278608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Прямоугольник 6"/>
          <p:cNvSpPr/>
          <p:nvPr/>
        </p:nvSpPr>
        <p:spPr>
          <a:xfrm>
            <a:off x="3071802" y="142852"/>
            <a:ext cx="5261440" cy="954107"/>
          </a:xfrm>
          <a:prstGeom prst="rect">
            <a:avLst/>
          </a:prstGeom>
        </p:spPr>
        <p:txBody>
          <a:bodyPr wrap="none">
            <a:spAutoFit/>
          </a:bodyPr>
          <a:lstStyle/>
          <a:p>
            <a:r>
              <a:rPr lang="ru-RU" sz="2800" b="1" i="1" dirty="0" smtClean="0">
                <a:solidFill>
                  <a:srgbClr val="C00000"/>
                </a:solidFill>
                <a:latin typeface="Calibri" pitchFamily="34" charset="0"/>
                <a:cs typeface="Calibri" pitchFamily="34" charset="0"/>
              </a:rPr>
              <a:t>Застегивание и расстегивание </a:t>
            </a:r>
          </a:p>
          <a:p>
            <a:r>
              <a:rPr lang="ru-RU" sz="2800" b="1" i="1" dirty="0" smtClean="0">
                <a:solidFill>
                  <a:srgbClr val="C00000"/>
                </a:solidFill>
                <a:latin typeface="Calibri" pitchFamily="34" charset="0"/>
                <a:cs typeface="Calibri" pitchFamily="34" charset="0"/>
              </a:rPr>
              <a:t>	     пуговиц</a:t>
            </a:r>
          </a:p>
        </p:txBody>
      </p:sp>
      <p:sp>
        <p:nvSpPr>
          <p:cNvPr id="9" name="Прямоугольник 8"/>
          <p:cNvSpPr/>
          <p:nvPr/>
        </p:nvSpPr>
        <p:spPr>
          <a:xfrm>
            <a:off x="4286248" y="1643050"/>
            <a:ext cx="1643074" cy="707886"/>
          </a:xfrm>
          <a:prstGeom prst="rect">
            <a:avLst/>
          </a:prstGeom>
        </p:spPr>
        <p:txBody>
          <a:bodyPr wrap="square">
            <a:spAutoFit/>
          </a:bodyPr>
          <a:lstStyle/>
          <a:p>
            <a:r>
              <a:rPr lang="ru-RU" sz="2000" b="1" i="1" dirty="0" smtClean="0">
                <a:solidFill>
                  <a:srgbClr val="002060"/>
                </a:solidFill>
                <a:latin typeface="Calibri" pitchFamily="34" charset="0"/>
                <a:cs typeface="Calibri" pitchFamily="34" charset="0"/>
              </a:rPr>
              <a:t>Новогодняя </a:t>
            </a:r>
          </a:p>
          <a:p>
            <a:r>
              <a:rPr lang="ru-RU" sz="2000" b="1" i="1" dirty="0" smtClean="0">
                <a:solidFill>
                  <a:srgbClr val="002060"/>
                </a:solidFill>
                <a:latin typeface="Calibri" pitchFamily="34" charset="0"/>
                <a:cs typeface="Calibri" pitchFamily="34" charset="0"/>
              </a:rPr>
              <a:t>        елка</a:t>
            </a:r>
            <a:endParaRPr lang="ru-RU" sz="2000" b="1" i="1" dirty="0">
              <a:solidFill>
                <a:srgbClr val="002060"/>
              </a:solidFill>
              <a:latin typeface="Calibri" pitchFamily="34" charset="0"/>
              <a:cs typeface="Calibri" pitchFamily="34" charset="0"/>
            </a:endParaRPr>
          </a:p>
        </p:txBody>
      </p:sp>
      <p:sp>
        <p:nvSpPr>
          <p:cNvPr id="10" name="Прямоугольник 9"/>
          <p:cNvSpPr/>
          <p:nvPr/>
        </p:nvSpPr>
        <p:spPr>
          <a:xfrm>
            <a:off x="3786182" y="4714884"/>
            <a:ext cx="1857388" cy="707886"/>
          </a:xfrm>
          <a:prstGeom prst="rect">
            <a:avLst/>
          </a:prstGeom>
        </p:spPr>
        <p:txBody>
          <a:bodyPr wrap="square">
            <a:spAutoFit/>
          </a:bodyPr>
          <a:lstStyle/>
          <a:p>
            <a:pPr marL="533400" indent="-266700"/>
            <a:r>
              <a:rPr lang="ru-RU" sz="2000" b="1" i="1" dirty="0" smtClean="0">
                <a:solidFill>
                  <a:srgbClr val="002060"/>
                </a:solidFill>
                <a:latin typeface="Calibri" pitchFamily="34" charset="0"/>
                <a:cs typeface="Calibri" pitchFamily="34" charset="0"/>
              </a:rPr>
              <a:t>Фрукты и            овощи</a:t>
            </a:r>
          </a:p>
        </p:txBody>
      </p:sp>
      <p:pic>
        <p:nvPicPr>
          <p:cNvPr id="4098" name="Picture 2"/>
          <p:cNvPicPr>
            <a:picLocks noChangeAspect="1" noChangeArrowheads="1"/>
          </p:cNvPicPr>
          <p:nvPr/>
        </p:nvPicPr>
        <p:blipFill>
          <a:blip r:embed="rId7" cstate="print"/>
          <a:srcRect/>
          <a:stretch>
            <a:fillRect/>
          </a:stretch>
        </p:blipFill>
        <p:spPr bwMode="auto">
          <a:xfrm>
            <a:off x="142844" y="3929066"/>
            <a:ext cx="3428885" cy="25716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1" name="Прямоугольник 10"/>
          <p:cNvSpPr/>
          <p:nvPr/>
        </p:nvSpPr>
        <p:spPr>
          <a:xfrm>
            <a:off x="2286000" y="3105835"/>
            <a:ext cx="4572000" cy="369332"/>
          </a:xfrm>
          <a:prstGeom prst="rect">
            <a:avLst/>
          </a:prstGeom>
        </p:spPr>
        <p:txBody>
          <a:bodyPr>
            <a:spAutoFit/>
          </a:bodyPr>
          <a:lstStyle/>
          <a:p>
            <a:r>
              <a:rPr lang="ru-RU" b="1" i="1" dirty="0" smtClean="0"/>
              <a:t> </a:t>
            </a:r>
            <a:endParaRPr lang="ru-RU" b="1" i="1" dirty="0" smtClean="0">
              <a:solidFill>
                <a:schemeClr val="tx1">
                  <a:lumMod val="95000"/>
                  <a:lumOff val="5000"/>
                </a:schemeClr>
              </a:solidFill>
              <a:latin typeface="Calibri" pitchFamily="34" charset="0"/>
              <a:cs typeface="Calibri" pitchFamily="34" charset="0"/>
            </a:endParaRPr>
          </a:p>
        </p:txBody>
      </p:sp>
      <p:sp>
        <p:nvSpPr>
          <p:cNvPr id="12" name="Прямоугольник 11"/>
          <p:cNvSpPr/>
          <p:nvPr/>
        </p:nvSpPr>
        <p:spPr>
          <a:xfrm>
            <a:off x="3643306" y="6143644"/>
            <a:ext cx="5151988" cy="923330"/>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развивающий коврик с пришитыми </a:t>
            </a:r>
          </a:p>
          <a:p>
            <a:r>
              <a:rPr lang="ru-RU" b="1" i="1" dirty="0" smtClean="0">
                <a:solidFill>
                  <a:schemeClr val="tx1">
                    <a:lumMod val="95000"/>
                    <a:lumOff val="5000"/>
                  </a:schemeClr>
                </a:solidFill>
                <a:latin typeface="Calibri" pitchFamily="34" charset="0"/>
                <a:cs typeface="Calibri" pitchFamily="34" charset="0"/>
              </a:rPr>
              <a:t>пуговицами, овощи и фрукты из фетра</a:t>
            </a:r>
          </a:p>
          <a:p>
            <a:endParaRPr lang="ru-RU" dirty="0"/>
          </a:p>
        </p:txBody>
      </p:sp>
      <p:sp>
        <p:nvSpPr>
          <p:cNvPr id="13" name="Прямоугольник 12"/>
          <p:cNvSpPr/>
          <p:nvPr/>
        </p:nvSpPr>
        <p:spPr>
          <a:xfrm>
            <a:off x="4143372" y="2857496"/>
            <a:ext cx="5010539" cy="923330"/>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елочка с пришитыми пуговицами,</a:t>
            </a:r>
          </a:p>
          <a:p>
            <a:r>
              <a:rPr lang="ru-RU" b="1" i="1" dirty="0" smtClean="0">
                <a:solidFill>
                  <a:schemeClr val="tx1">
                    <a:lumMod val="95000"/>
                    <a:lumOff val="5000"/>
                  </a:schemeClr>
                </a:solidFill>
                <a:latin typeface="Calibri" pitchFamily="34" charset="0"/>
                <a:cs typeface="Calibri" pitchFamily="34" charset="0"/>
              </a:rPr>
              <a:t>елочные игрушки, кружочки из фетра с </a:t>
            </a:r>
          </a:p>
          <a:p>
            <a:r>
              <a:rPr lang="ru-RU" b="1" i="1" dirty="0" smtClean="0">
                <a:solidFill>
                  <a:schemeClr val="tx1">
                    <a:lumMod val="95000"/>
                    <a:lumOff val="5000"/>
                  </a:schemeClr>
                </a:solidFill>
                <a:latin typeface="Calibri" pitchFamily="34" charset="0"/>
                <a:cs typeface="Calibri" pitchFamily="34" charset="0"/>
              </a:rPr>
              <a:t>отверстиями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ds05.infourok.ru/uploads/ex/0d86/0010fd75-ae0181b6/img28.jpg"/>
          <p:cNvPicPr>
            <a:picLocks noChangeAspect="1" noChangeArrowheads="1"/>
          </p:cNvPicPr>
          <p:nvPr/>
        </p:nvPicPr>
        <p:blipFill>
          <a:blip r:embed="rId2"/>
          <a:srcRect b="83171"/>
          <a:stretch>
            <a:fillRect/>
          </a:stretch>
        </p:blipFill>
        <p:spPr bwMode="auto">
          <a:xfrm>
            <a:off x="0" y="0"/>
            <a:ext cx="9144000" cy="1214422"/>
          </a:xfrm>
          <a:prstGeom prst="rect">
            <a:avLst/>
          </a:prstGeom>
          <a:noFill/>
        </p:spPr>
      </p:pic>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1142984"/>
            <a:ext cx="9144001" cy="5715016"/>
          </a:xfrm>
          <a:prstGeom prst="rect">
            <a:avLst/>
          </a:prstGeom>
          <a:noFill/>
          <a:ln w="76200">
            <a:solidFill>
              <a:srgbClr val="00B050"/>
            </a:solidFill>
          </a:ln>
        </p:spPr>
      </p:pic>
      <p:pic>
        <p:nvPicPr>
          <p:cNvPr id="4" name="Picture 2" descr="https://ds05.infourok.ru/uploads/ex/0d86/0010fd75-ae0181b6/img28.jpg"/>
          <p:cNvPicPr>
            <a:picLocks noChangeAspect="1" noChangeArrowheads="1"/>
          </p:cNvPicPr>
          <p:nvPr/>
        </p:nvPicPr>
        <p:blipFill>
          <a:blip r:embed="rId2"/>
          <a:srcRect l="35937" b="83171"/>
          <a:stretch>
            <a:fillRect/>
          </a:stretch>
        </p:blipFill>
        <p:spPr bwMode="auto">
          <a:xfrm>
            <a:off x="3286116" y="0"/>
            <a:ext cx="5857884" cy="1214422"/>
          </a:xfrm>
          <a:prstGeom prst="rect">
            <a:avLst/>
          </a:prstGeom>
          <a:noFill/>
          <a:ln w="76200">
            <a:solidFill>
              <a:srgbClr val="00B050"/>
            </a:solidFill>
          </a:ln>
        </p:spPr>
      </p:pic>
      <p:pic>
        <p:nvPicPr>
          <p:cNvPr id="5" name="Picture 2" descr="https://ds05.infourok.ru/uploads/ex/0d86/0010fd75-ae0181b6/img28.jpg"/>
          <p:cNvPicPr>
            <a:picLocks noChangeAspect="1" noChangeArrowheads="1"/>
          </p:cNvPicPr>
          <p:nvPr/>
        </p:nvPicPr>
        <p:blipFill>
          <a:blip r:embed="rId2"/>
          <a:srcRect r="75000" b="83171"/>
          <a:stretch>
            <a:fillRect/>
          </a:stretch>
        </p:blipFill>
        <p:spPr bwMode="auto">
          <a:xfrm>
            <a:off x="0" y="0"/>
            <a:ext cx="2285984" cy="1214422"/>
          </a:xfrm>
          <a:prstGeom prst="rect">
            <a:avLst/>
          </a:prstGeom>
          <a:no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5572132" y="0"/>
            <a:ext cx="1500198" cy="1143008"/>
          </a:xfrm>
          <a:prstGeom prst="rect">
            <a:avLst/>
          </a:prstGeom>
          <a:noFill/>
        </p:spPr>
      </p:pic>
      <p:pic>
        <p:nvPicPr>
          <p:cNvPr id="8" name="Picture 2" descr="https://ogyn.ru/wp-content/uploads/7/3/c/73cf10d3a5504d2f97037e864440ebd6.jpg"/>
          <p:cNvPicPr>
            <a:picLocks noChangeAspect="1" noChangeArrowheads="1"/>
          </p:cNvPicPr>
          <p:nvPr/>
        </p:nvPicPr>
        <p:blipFill>
          <a:blip r:embed="rId4"/>
          <a:srcRect l="51786" r="3571"/>
          <a:stretch>
            <a:fillRect/>
          </a:stretch>
        </p:blipFill>
        <p:spPr bwMode="auto">
          <a:xfrm>
            <a:off x="2214546" y="0"/>
            <a:ext cx="2357454" cy="1214446"/>
          </a:xfrm>
          <a:prstGeom prst="rect">
            <a:avLst/>
          </a:prstGeom>
          <a:noFill/>
          <a:ln w="76200">
            <a:solidFill>
              <a:srgbClr val="00B050"/>
            </a:solidFill>
          </a:ln>
        </p:spPr>
      </p:pic>
      <p:sp>
        <p:nvSpPr>
          <p:cNvPr id="10" name="Прямоугольник 9"/>
          <p:cNvSpPr/>
          <p:nvPr/>
        </p:nvSpPr>
        <p:spPr>
          <a:xfrm>
            <a:off x="1285852" y="2357430"/>
            <a:ext cx="6215074" cy="707886"/>
          </a:xfrm>
          <a:prstGeom prst="rect">
            <a:avLst/>
          </a:prstGeom>
        </p:spPr>
        <p:txBody>
          <a:bodyPr wrap="square">
            <a:spAutoFit/>
          </a:bodyPr>
          <a:lstStyle/>
          <a:p>
            <a:r>
              <a:rPr lang="ru-RU" sz="4000" b="1" i="1" dirty="0" smtClean="0">
                <a:solidFill>
                  <a:srgbClr val="002060"/>
                </a:solidFill>
                <a:latin typeface="Calibri" pitchFamily="34" charset="0"/>
                <a:cs typeface="Calibri" pitchFamily="34" charset="0"/>
              </a:rPr>
              <a:t> </a:t>
            </a:r>
            <a:endParaRPr lang="ru-RU" sz="5400" b="1" dirty="0" smtClean="0">
              <a:solidFill>
                <a:srgbClr val="C00000"/>
              </a:solidFill>
              <a:latin typeface="Monotype Corsiva" pitchFamily="66" charset="0"/>
            </a:endParaRPr>
          </a:p>
        </p:txBody>
      </p:sp>
      <p:sp>
        <p:nvSpPr>
          <p:cNvPr id="9" name="Прямоугольник 8"/>
          <p:cNvSpPr/>
          <p:nvPr/>
        </p:nvSpPr>
        <p:spPr>
          <a:xfrm>
            <a:off x="1357290" y="2000240"/>
            <a:ext cx="6231193" cy="2862322"/>
          </a:xfrm>
          <a:prstGeom prst="rect">
            <a:avLst/>
          </a:prstGeom>
        </p:spPr>
        <p:txBody>
          <a:bodyPr wrap="none">
            <a:spAutoFit/>
          </a:bodyPr>
          <a:lstStyle/>
          <a:p>
            <a:pPr algn="ctr"/>
            <a:r>
              <a:rPr lang="ru-RU" sz="3600" b="1" i="1" dirty="0" smtClean="0">
                <a:solidFill>
                  <a:srgbClr val="002060"/>
                </a:solidFill>
                <a:latin typeface="Calibri" pitchFamily="34" charset="0"/>
                <a:cs typeface="Calibri" pitchFamily="34" charset="0"/>
              </a:rPr>
              <a:t>Если мы хотим, чтобы </a:t>
            </a:r>
          </a:p>
          <a:p>
            <a:pPr algn="ctr"/>
            <a:r>
              <a:rPr lang="ru-RU" sz="3600" b="1" i="1" dirty="0" smtClean="0">
                <a:solidFill>
                  <a:srgbClr val="002060"/>
                </a:solidFill>
                <a:latin typeface="Calibri" pitchFamily="34" charset="0"/>
                <a:cs typeface="Calibri" pitchFamily="34" charset="0"/>
              </a:rPr>
              <a:t>наши дети </a:t>
            </a:r>
          </a:p>
          <a:p>
            <a:pPr algn="ctr"/>
            <a:r>
              <a:rPr lang="ru-RU" sz="3600" b="1" i="1" dirty="0" smtClean="0">
                <a:solidFill>
                  <a:srgbClr val="002060"/>
                </a:solidFill>
                <a:latin typeface="Calibri" pitchFamily="34" charset="0"/>
                <a:cs typeface="Calibri" pitchFamily="34" charset="0"/>
              </a:rPr>
              <a:t>были умными и способными, </a:t>
            </a:r>
          </a:p>
          <a:p>
            <a:pPr algn="ctr"/>
            <a:r>
              <a:rPr lang="ru-RU" sz="3600" b="1" i="1" dirty="0" smtClean="0">
                <a:solidFill>
                  <a:srgbClr val="002060"/>
                </a:solidFill>
                <a:latin typeface="Calibri" pitchFamily="34" charset="0"/>
                <a:cs typeface="Calibri" pitchFamily="34" charset="0"/>
              </a:rPr>
              <a:t>то необходимо  развивать</a:t>
            </a:r>
          </a:p>
          <a:p>
            <a:pPr algn="ctr"/>
            <a:r>
              <a:rPr lang="ru-RU" sz="3600" b="1" i="1" dirty="0" smtClean="0">
                <a:solidFill>
                  <a:srgbClr val="002060"/>
                </a:solidFill>
                <a:latin typeface="Calibri" pitchFamily="34" charset="0"/>
                <a:cs typeface="Calibri" pitchFamily="34" charset="0"/>
              </a:rPr>
              <a:t> 	мелкую моторику. </a:t>
            </a:r>
            <a:endParaRPr lang="ru-RU" sz="3600" dirty="0">
              <a:solidFill>
                <a:srgbClr val="002060"/>
              </a:solidFill>
            </a:endParaRPr>
          </a:p>
        </p:txBody>
      </p:sp>
      <p:pic>
        <p:nvPicPr>
          <p:cNvPr id="2050" name="Picture 2" descr="https://ds04.infourok.ru/uploads/ex/12ba/0011c5f9-344e0e11/hello_html_135808c3.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3929066"/>
            <a:ext cx="2528272" cy="2719386"/>
          </a:xfrm>
          <a:prstGeom prst="rect">
            <a:avLst/>
          </a:prstGeom>
          <a:noFill/>
        </p:spPr>
      </p:pic>
      <p:pic>
        <p:nvPicPr>
          <p:cNvPr id="11" name="Picture 2" descr="https://ds04.infourok.ru/uploads/ex/12ba/0011c5f9-344e0e11/hello_html_135808c3.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615728" y="3929066"/>
            <a:ext cx="2528272" cy="2719386"/>
          </a:xfrm>
          <a:prstGeom prst="rect">
            <a:avLst/>
          </a:prstGeom>
          <a:noFill/>
        </p:spPr>
      </p:pic>
      <p:pic>
        <p:nvPicPr>
          <p:cNvPr id="1026" name="Picture 2" descr="http://zvetnoe.ru/upload/catalog/2017/12/878-DB.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786050" y="4875595"/>
            <a:ext cx="3214710" cy="198240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solidFill>
            <a:srgbClr val="FFC000"/>
          </a:solid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142844" y="500042"/>
            <a:ext cx="2428892" cy="2286016"/>
          </a:xfrm>
          <a:prstGeom prst="rect">
            <a:avLst/>
          </a:prstGeom>
          <a:ln>
            <a:noFill/>
          </a:ln>
          <a:effectLst>
            <a:outerShdw blurRad="190500" algn="tl" rotWithShape="0">
              <a:srgbClr val="000000">
                <a:alpha val="70000"/>
              </a:srgbClr>
            </a:outerShdw>
          </a:effectLst>
        </p:spPr>
      </p:pic>
      <p:cxnSp>
        <p:nvCxnSpPr>
          <p:cNvPr id="12" name="Прямая соединительная линия 11"/>
          <p:cNvCxnSpPr/>
          <p:nvPr/>
        </p:nvCxnSpPr>
        <p:spPr>
          <a:xfrm rot="5400000">
            <a:off x="-1285892" y="3500438"/>
            <a:ext cx="7000876" cy="158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6" descr="Пуговицы привлекают малышей разнообразием своих цветов, размеров и форм. "/>
          <p:cNvPicPr>
            <a:picLocks noChangeAspect="1" noChangeArrowheads="1"/>
          </p:cNvPicPr>
          <p:nvPr/>
        </p:nvPicPr>
        <p:blipFill>
          <a:blip r:embed="rId4">
            <a:clrChange>
              <a:clrFrom>
                <a:srgbClr val="FEFEFE"/>
              </a:clrFrom>
              <a:clrTo>
                <a:srgbClr val="FEFEFE">
                  <a:alpha val="0"/>
                </a:srgbClr>
              </a:clrTo>
            </a:clrChange>
          </a:blip>
          <a:srcRect r="8198"/>
          <a:stretch>
            <a:fillRect/>
          </a:stretch>
        </p:blipFill>
        <p:spPr bwMode="auto">
          <a:xfrm>
            <a:off x="0" y="3643314"/>
            <a:ext cx="2039345" cy="1500198"/>
          </a:xfrm>
          <a:prstGeom prst="rect">
            <a:avLst/>
          </a:prstGeom>
          <a:noFill/>
        </p:spPr>
      </p:pic>
      <p:pic>
        <p:nvPicPr>
          <p:cNvPr id="13314" name="Picture 2" descr="https://phonoteka.org/uploads/posts/2021-05/1621620649_18-phonoteka_org-p-fon-dlya-prezentatsii-pugovitsi-29.png"/>
          <p:cNvPicPr>
            <a:picLocks noChangeAspect="1" noChangeArrowheads="1"/>
          </p:cNvPicPr>
          <p:nvPr/>
        </p:nvPicPr>
        <p:blipFill>
          <a:blip r:embed="rId5" cstate="print"/>
          <a:srcRect/>
          <a:stretch>
            <a:fillRect/>
          </a:stretch>
        </p:blipFill>
        <p:spPr bwMode="auto">
          <a:xfrm rot="10800000">
            <a:off x="1857356" y="4714884"/>
            <a:ext cx="7286643" cy="2143116"/>
          </a:xfrm>
          <a:prstGeom prst="rect">
            <a:avLst/>
          </a:prstGeom>
          <a:noFill/>
        </p:spPr>
      </p:pic>
      <p:sp>
        <p:nvSpPr>
          <p:cNvPr id="13320" name="AutoShape 8"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2" name="AutoShape 10"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4" name="AutoShape 12"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1" name="Прямоугольник 20"/>
          <p:cNvSpPr/>
          <p:nvPr/>
        </p:nvSpPr>
        <p:spPr>
          <a:xfrm>
            <a:off x="2285984" y="0"/>
            <a:ext cx="6858016" cy="5109091"/>
          </a:xfrm>
          <a:prstGeom prst="rect">
            <a:avLst/>
          </a:prstGeom>
        </p:spPr>
        <p:txBody>
          <a:bodyPr wrap="square">
            <a:spAutoFit/>
          </a:bodyPr>
          <a:lstStyle/>
          <a:p>
            <a:pPr lvl="0" indent="228600" algn="ctr" eaLnBrk="0" fontAlgn="base" hangingPunct="0">
              <a:spcBef>
                <a:spcPct val="0"/>
              </a:spcBef>
              <a:spcAft>
                <a:spcPct val="0"/>
              </a:spcAft>
              <a:tabLst>
                <a:tab pos="5851525" algn="l"/>
              </a:tabLst>
            </a:pPr>
            <a:r>
              <a:rPr lang="ru-RU" sz="2700" b="1" dirty="0" smtClean="0">
                <a:solidFill>
                  <a:srgbClr val="C00000"/>
                </a:solidFill>
                <a:latin typeface="Calibri" pitchFamily="34" charset="0"/>
                <a:cs typeface="Calibri" pitchFamily="34" charset="0"/>
              </a:rPr>
              <a:t>Актуальность:  </a:t>
            </a:r>
          </a:p>
          <a:p>
            <a:pPr lvl="0" indent="228600" fontAlgn="base">
              <a:spcBef>
                <a:spcPct val="0"/>
              </a:spcBef>
              <a:spcAft>
                <a:spcPct val="0"/>
              </a:spcAft>
              <a:tabLst>
                <a:tab pos="5851525" algn="l"/>
              </a:tabLst>
            </a:pPr>
            <a:r>
              <a:rPr lang="ru-RU" sz="2500" b="1" dirty="0" smtClean="0">
                <a:solidFill>
                  <a:srgbClr val="002060"/>
                </a:solidFill>
                <a:latin typeface="Calibri" pitchFamily="34" charset="0"/>
                <a:cs typeface="Calibri" pitchFamily="34" charset="0"/>
              </a:rPr>
              <a:t>В </a:t>
            </a:r>
            <a:r>
              <a:rPr lang="ru-RU" sz="2500" b="1" dirty="0" smtClean="0">
                <a:solidFill>
                  <a:srgbClr val="002060"/>
                </a:solidFill>
                <a:latin typeface="Calibri" pitchFamily="34" charset="0"/>
                <a:cs typeface="Calibri" pitchFamily="34" charset="0"/>
              </a:rPr>
              <a:t>последнее время для многих родителей становится актуальной проблема «слабых пальцев» у малышей. </a:t>
            </a:r>
            <a:r>
              <a:rPr lang="ru-RU" sz="2500" b="1" dirty="0" smtClean="0">
                <a:solidFill>
                  <a:srgbClr val="002060"/>
                </a:solidFill>
                <a:latin typeface="Calibri" pitchFamily="34" charset="0"/>
                <a:cs typeface="Calibri" pitchFamily="34" charset="0"/>
              </a:rPr>
              <a:t>Дети с плохо развитой ручной моторикой неловко держат ложку, карандаш, не могут застегивать пуговицы. Им бывает трудно собрать рассыпавшие детали конструктора, мозаики. От того, насколько ловко  научится ребенок управлять своими пальчиками, зависит его дальнейшее развитие. Поэтому, начиная с самого раннего возраста, развитию  мелкой моторики рук  необходимо  уделять особое внимание.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solidFill>
            <a:srgbClr val="FFC000"/>
          </a:solid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285720" y="928670"/>
            <a:ext cx="1897572" cy="1785950"/>
          </a:xfrm>
          <a:prstGeom prst="rect">
            <a:avLst/>
          </a:prstGeom>
          <a:ln>
            <a:noFill/>
          </a:ln>
          <a:effectLst>
            <a:outerShdw blurRad="190500" algn="tl" rotWithShape="0">
              <a:srgbClr val="000000">
                <a:alpha val="70000"/>
              </a:srgbClr>
            </a:outerShdw>
          </a:effectLst>
        </p:spPr>
      </p:pic>
      <p:cxnSp>
        <p:nvCxnSpPr>
          <p:cNvPr id="12" name="Прямая соединительная линия 11"/>
          <p:cNvCxnSpPr/>
          <p:nvPr/>
        </p:nvCxnSpPr>
        <p:spPr>
          <a:xfrm rot="5400000">
            <a:off x="-1285892" y="3500438"/>
            <a:ext cx="7000876" cy="158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6" descr="Пуговицы привлекают малышей разнообразием своих цветов, размеров и форм. "/>
          <p:cNvPicPr>
            <a:picLocks noChangeAspect="1" noChangeArrowheads="1"/>
          </p:cNvPicPr>
          <p:nvPr/>
        </p:nvPicPr>
        <p:blipFill>
          <a:blip r:embed="rId4">
            <a:clrChange>
              <a:clrFrom>
                <a:srgbClr val="FEFEFE"/>
              </a:clrFrom>
              <a:clrTo>
                <a:srgbClr val="FEFEFE">
                  <a:alpha val="0"/>
                </a:srgbClr>
              </a:clrTo>
            </a:clrChange>
          </a:blip>
          <a:srcRect r="8198"/>
          <a:stretch>
            <a:fillRect/>
          </a:stretch>
        </p:blipFill>
        <p:spPr bwMode="auto">
          <a:xfrm>
            <a:off x="0" y="3429000"/>
            <a:ext cx="2039345" cy="1500198"/>
          </a:xfrm>
          <a:prstGeom prst="rect">
            <a:avLst/>
          </a:prstGeom>
          <a:noFill/>
        </p:spPr>
      </p:pic>
      <p:sp>
        <p:nvSpPr>
          <p:cNvPr id="13320" name="AutoShape 8"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2" name="AutoShape 10"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4" name="AutoShape 12"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3326" name="Picture 14" descr="https://www.netclipart.com/pp/m/197-1970861_lorange-et-le-noir-sont-les-deux-couleurs.png"/>
          <p:cNvPicPr>
            <a:picLocks noChangeAspect="1" noChangeArrowheads="1"/>
          </p:cNvPicPr>
          <p:nvPr/>
        </p:nvPicPr>
        <p:blipFill>
          <a:blip r:embed="rId5">
            <a:clrChange>
              <a:clrFrom>
                <a:srgbClr val="F7F7F7"/>
              </a:clrFrom>
              <a:clrTo>
                <a:srgbClr val="F7F7F7">
                  <a:alpha val="0"/>
                </a:srgbClr>
              </a:clrTo>
            </a:clrChange>
          </a:blip>
          <a:srcRect l="7527" r="12903" b="15637"/>
          <a:stretch>
            <a:fillRect/>
          </a:stretch>
        </p:blipFill>
        <p:spPr bwMode="auto">
          <a:xfrm rot="10800000">
            <a:off x="2214546" y="4143379"/>
            <a:ext cx="6929454" cy="2714620"/>
          </a:xfrm>
          <a:prstGeom prst="rect">
            <a:avLst/>
          </a:prstGeom>
          <a:noFill/>
        </p:spPr>
      </p:pic>
      <p:sp>
        <p:nvSpPr>
          <p:cNvPr id="13" name="Прямоугольник 12"/>
          <p:cNvSpPr/>
          <p:nvPr/>
        </p:nvSpPr>
        <p:spPr>
          <a:xfrm>
            <a:off x="2071670" y="928670"/>
            <a:ext cx="7358114" cy="2893100"/>
          </a:xfrm>
          <a:prstGeom prst="rect">
            <a:avLst/>
          </a:prstGeom>
        </p:spPr>
        <p:txBody>
          <a:bodyPr wrap="square">
            <a:spAutoFit/>
          </a:bodyPr>
          <a:lstStyle/>
          <a:p>
            <a:pPr algn="ctr" eaLnBrk="0" fontAlgn="base" hangingPunct="0">
              <a:spcBef>
                <a:spcPct val="0"/>
              </a:spcBef>
              <a:spcAft>
                <a:spcPct val="0"/>
              </a:spcAft>
            </a:pPr>
            <a:r>
              <a:rPr lang="ru-RU" sz="2700" b="1" dirty="0" smtClean="0">
                <a:solidFill>
                  <a:srgbClr val="C00000"/>
                </a:solidFill>
                <a:latin typeface="Calibri" pitchFamily="34" charset="0"/>
                <a:cs typeface="Calibri" pitchFamily="34" charset="0"/>
              </a:rPr>
              <a:t>Цель:  </a:t>
            </a:r>
            <a:endParaRPr lang="ru-RU" sz="2700" b="1" dirty="0" smtClean="0">
              <a:solidFill>
                <a:srgbClr val="C00000"/>
              </a:solidFill>
              <a:latin typeface="Calibri" pitchFamily="34" charset="0"/>
              <a:cs typeface="Calibri" pitchFamily="34" charset="0"/>
            </a:endParaRPr>
          </a:p>
          <a:p>
            <a:pPr eaLnBrk="0" fontAlgn="base" hangingPunct="0">
              <a:spcBef>
                <a:spcPct val="0"/>
              </a:spcBef>
              <a:spcAft>
                <a:spcPct val="0"/>
              </a:spcAft>
            </a:pPr>
            <a:r>
              <a:rPr lang="ru-RU" sz="2600" b="1" dirty="0" smtClean="0">
                <a:solidFill>
                  <a:srgbClr val="002060"/>
                </a:solidFill>
                <a:latin typeface="Calibri" pitchFamily="34" charset="0"/>
                <a:cs typeface="Calibri" pitchFamily="34" charset="0"/>
              </a:rPr>
              <a:t>Создание условий, способствующих </a:t>
            </a:r>
            <a:r>
              <a:rPr lang="ru-RU" sz="2600" b="1" dirty="0" smtClean="0">
                <a:solidFill>
                  <a:srgbClr val="002060"/>
                </a:solidFill>
                <a:latin typeface="Calibri" pitchFamily="34" charset="0"/>
                <a:cs typeface="Calibri" pitchFamily="34" charset="0"/>
              </a:rPr>
              <a:t>развитию </a:t>
            </a:r>
          </a:p>
          <a:p>
            <a:pPr algn="ctr"/>
            <a:r>
              <a:rPr lang="ru-RU" sz="2600" b="1" dirty="0" smtClean="0">
                <a:solidFill>
                  <a:srgbClr val="002060"/>
                </a:solidFill>
                <a:latin typeface="Calibri" pitchFamily="34" charset="0"/>
                <a:cs typeface="Calibri" pitchFamily="34" charset="0"/>
              </a:rPr>
              <a:t>мелкой моторики рук  </a:t>
            </a:r>
            <a:r>
              <a:rPr lang="ru-RU" sz="2600" b="1" dirty="0" smtClean="0">
                <a:solidFill>
                  <a:srgbClr val="002060"/>
                </a:solidFill>
                <a:latin typeface="Calibri" pitchFamily="34" charset="0"/>
                <a:cs typeface="Calibri" pitchFamily="34" charset="0"/>
              </a:rPr>
              <a:t>у </a:t>
            </a:r>
            <a:r>
              <a:rPr lang="ru-RU" sz="2600" b="1" dirty="0" smtClean="0">
                <a:solidFill>
                  <a:srgbClr val="002060"/>
                </a:solidFill>
                <a:latin typeface="Calibri" pitchFamily="34" charset="0"/>
                <a:cs typeface="Calibri" pitchFamily="34" charset="0"/>
              </a:rPr>
              <a:t>детей </a:t>
            </a:r>
            <a:r>
              <a:rPr lang="ru-RU" sz="2600" b="1" dirty="0" smtClean="0">
                <a:solidFill>
                  <a:srgbClr val="002060"/>
                </a:solidFill>
                <a:latin typeface="Calibri" pitchFamily="34" charset="0"/>
                <a:cs typeface="Calibri" pitchFamily="34" charset="0"/>
              </a:rPr>
              <a:t>раннего </a:t>
            </a:r>
          </a:p>
          <a:p>
            <a:pPr algn="ctr"/>
            <a:r>
              <a:rPr lang="ru-RU" sz="2600" b="1" dirty="0" smtClean="0">
                <a:solidFill>
                  <a:srgbClr val="002060"/>
                </a:solidFill>
                <a:latin typeface="Calibri" pitchFamily="34" charset="0"/>
                <a:cs typeface="Calibri" pitchFamily="34" charset="0"/>
              </a:rPr>
              <a:t>возраста посредством игр </a:t>
            </a:r>
            <a:endParaRPr lang="ru-RU" sz="2600" b="1" dirty="0" smtClean="0">
              <a:solidFill>
                <a:srgbClr val="002060"/>
              </a:solidFill>
              <a:latin typeface="Calibri" pitchFamily="34" charset="0"/>
              <a:cs typeface="Calibri" pitchFamily="34" charset="0"/>
            </a:endParaRPr>
          </a:p>
          <a:p>
            <a:pPr algn="ctr"/>
            <a:r>
              <a:rPr lang="ru-RU" sz="2600" b="1" dirty="0" smtClean="0">
                <a:solidFill>
                  <a:srgbClr val="002060"/>
                </a:solidFill>
                <a:latin typeface="Calibri" pitchFamily="34" charset="0"/>
                <a:cs typeface="Calibri" pitchFamily="34" charset="0"/>
              </a:rPr>
              <a:t>с нетрадиционным </a:t>
            </a:r>
            <a:r>
              <a:rPr lang="ru-RU" sz="2600" b="1" dirty="0" smtClean="0">
                <a:solidFill>
                  <a:srgbClr val="002060"/>
                </a:solidFill>
                <a:latin typeface="Calibri" pitchFamily="34" charset="0"/>
                <a:cs typeface="Calibri" pitchFamily="34" charset="0"/>
              </a:rPr>
              <a:t>материалом</a:t>
            </a:r>
          </a:p>
          <a:p>
            <a:pPr algn="ctr"/>
            <a:r>
              <a:rPr lang="ru-RU" sz="2600" b="1" dirty="0" smtClean="0">
                <a:solidFill>
                  <a:srgbClr val="002060"/>
                </a:solidFill>
                <a:latin typeface="Calibri" pitchFamily="34" charset="0"/>
                <a:cs typeface="Calibri" pitchFamily="34" charset="0"/>
              </a:rPr>
              <a:t>(пуговицы)</a:t>
            </a:r>
            <a:endParaRPr lang="ru-RU" sz="2600" b="1" dirty="0" smtClean="0">
              <a:solidFill>
                <a:srgbClr val="002060"/>
              </a:solidFill>
              <a:latin typeface="Calibri" pitchFamily="34" charset="0"/>
              <a:cs typeface="Calibri" pitchFamily="34" charset="0"/>
            </a:endParaRPr>
          </a:p>
          <a:p>
            <a:pPr eaLnBrk="0" fontAlgn="base" hangingPunct="0">
              <a:spcBef>
                <a:spcPct val="0"/>
              </a:spcBef>
              <a:spcAft>
                <a:spcPct val="0"/>
              </a:spcAft>
            </a:pPr>
            <a:endParaRPr lang="ru-RU" sz="2600" b="1" dirty="0" smtClean="0">
              <a:solidFill>
                <a:srgbClr val="002060"/>
              </a:solidFill>
              <a:latin typeface="Calibri" pitchFamily="34" charset="0"/>
              <a:cs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solidFill>
            <a:srgbClr val="FFC000"/>
          </a:solid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214282" y="1071546"/>
            <a:ext cx="2125281" cy="2000264"/>
          </a:xfrm>
          <a:prstGeom prst="rect">
            <a:avLst/>
          </a:prstGeom>
          <a:ln>
            <a:noFill/>
          </a:ln>
          <a:effectLst>
            <a:outerShdw blurRad="190500" algn="tl" rotWithShape="0">
              <a:srgbClr val="000000">
                <a:alpha val="70000"/>
              </a:srgbClr>
            </a:outerShdw>
          </a:effectLst>
        </p:spPr>
      </p:pic>
      <p:cxnSp>
        <p:nvCxnSpPr>
          <p:cNvPr id="12" name="Прямая соединительная линия 11"/>
          <p:cNvCxnSpPr/>
          <p:nvPr/>
        </p:nvCxnSpPr>
        <p:spPr>
          <a:xfrm rot="5400000">
            <a:off x="-1285892" y="3500438"/>
            <a:ext cx="7000876" cy="158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Picture 6" descr="Пуговицы привлекают малышей разнообразием своих цветов, размеров и форм. "/>
          <p:cNvPicPr>
            <a:picLocks noChangeAspect="1" noChangeArrowheads="1"/>
          </p:cNvPicPr>
          <p:nvPr/>
        </p:nvPicPr>
        <p:blipFill>
          <a:blip r:embed="rId4">
            <a:clrChange>
              <a:clrFrom>
                <a:srgbClr val="FEFEFE"/>
              </a:clrFrom>
              <a:clrTo>
                <a:srgbClr val="FEFEFE">
                  <a:alpha val="0"/>
                </a:srgbClr>
              </a:clrTo>
            </a:clrChange>
          </a:blip>
          <a:srcRect r="8198"/>
          <a:stretch>
            <a:fillRect/>
          </a:stretch>
        </p:blipFill>
        <p:spPr bwMode="auto">
          <a:xfrm>
            <a:off x="0" y="4143380"/>
            <a:ext cx="2524903" cy="1857388"/>
          </a:xfrm>
          <a:prstGeom prst="rect">
            <a:avLst/>
          </a:prstGeom>
          <a:noFill/>
        </p:spPr>
      </p:pic>
      <p:pic>
        <p:nvPicPr>
          <p:cNvPr id="13318" name="Picture 6" descr="https://img-fotki.yandex.ru/get/6441/16969765.e5/0_6f636_ab18858c_orig.png"/>
          <p:cNvPicPr>
            <a:picLocks noChangeAspect="1" noChangeArrowheads="1"/>
          </p:cNvPicPr>
          <p:nvPr/>
        </p:nvPicPr>
        <p:blipFill>
          <a:blip r:embed="rId5" cstate="print"/>
          <a:srcRect/>
          <a:stretch>
            <a:fillRect/>
          </a:stretch>
        </p:blipFill>
        <p:spPr bwMode="auto">
          <a:xfrm rot="18920593">
            <a:off x="5581672" y="4263245"/>
            <a:ext cx="4192009" cy="1952119"/>
          </a:xfrm>
          <a:prstGeom prst="rect">
            <a:avLst/>
          </a:prstGeom>
          <a:noFill/>
        </p:spPr>
      </p:pic>
      <p:sp>
        <p:nvSpPr>
          <p:cNvPr id="13320" name="AutoShape 8"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2" name="AutoShape 10"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4" name="AutoShape 12"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Прямоугольник 12"/>
          <p:cNvSpPr/>
          <p:nvPr/>
        </p:nvSpPr>
        <p:spPr>
          <a:xfrm>
            <a:off x="2500298" y="1214422"/>
            <a:ext cx="6429420" cy="2523768"/>
          </a:xfrm>
          <a:prstGeom prst="rect">
            <a:avLst/>
          </a:prstGeom>
        </p:spPr>
        <p:txBody>
          <a:bodyPr wrap="square">
            <a:spAutoFit/>
          </a:bodyPr>
          <a:lstStyle/>
          <a:p>
            <a:pPr algn="ctr" eaLnBrk="0" fontAlgn="base" hangingPunct="0">
              <a:spcBef>
                <a:spcPct val="0"/>
              </a:spcBef>
              <a:spcAft>
                <a:spcPct val="0"/>
              </a:spcAft>
            </a:pPr>
            <a:r>
              <a:rPr lang="ru-RU" sz="2700" b="1" dirty="0" smtClean="0">
                <a:solidFill>
                  <a:srgbClr val="C00000"/>
                </a:solidFill>
                <a:latin typeface="Calibri" pitchFamily="34" charset="0"/>
                <a:cs typeface="Calibri" pitchFamily="34" charset="0"/>
              </a:rPr>
              <a:t>Задачи: </a:t>
            </a:r>
          </a:p>
          <a:p>
            <a:pPr eaLnBrk="0" fontAlgn="base" hangingPunct="0">
              <a:spcBef>
                <a:spcPct val="0"/>
              </a:spcBef>
              <a:spcAft>
                <a:spcPct val="0"/>
              </a:spcAft>
              <a:buFont typeface="Arial" pitchFamily="34" charset="0"/>
              <a:buChar char="•"/>
            </a:pPr>
            <a:r>
              <a:rPr lang="ru-RU" sz="2600" b="1" dirty="0" smtClean="0">
                <a:solidFill>
                  <a:srgbClr val="002060"/>
                </a:solidFill>
                <a:latin typeface="Calibri" pitchFamily="34" charset="0"/>
                <a:cs typeface="Calibri" pitchFamily="34" charset="0"/>
              </a:rPr>
              <a:t> Развивать </a:t>
            </a:r>
            <a:r>
              <a:rPr lang="ru-RU" sz="2600" b="1" dirty="0" smtClean="0">
                <a:solidFill>
                  <a:srgbClr val="002060"/>
                </a:solidFill>
                <a:latin typeface="Calibri" pitchFamily="34" charset="0"/>
                <a:cs typeface="Calibri" pitchFamily="34" charset="0"/>
              </a:rPr>
              <a:t>умение захватывать предмет разными </a:t>
            </a:r>
            <a:r>
              <a:rPr lang="ru-RU" sz="2600" b="1" dirty="0" smtClean="0">
                <a:solidFill>
                  <a:srgbClr val="002060"/>
                </a:solidFill>
                <a:latin typeface="Calibri" pitchFamily="34" charset="0"/>
                <a:cs typeface="Calibri" pitchFamily="34" charset="0"/>
              </a:rPr>
              <a:t>способами</a:t>
            </a:r>
          </a:p>
          <a:p>
            <a:pPr eaLnBrk="0" fontAlgn="base" hangingPunct="0">
              <a:spcBef>
                <a:spcPct val="0"/>
              </a:spcBef>
              <a:spcAft>
                <a:spcPct val="0"/>
              </a:spcAft>
              <a:buFont typeface="Arial" pitchFamily="34" charset="0"/>
              <a:buChar char="•"/>
            </a:pPr>
            <a:r>
              <a:rPr lang="ru-RU" sz="2600" b="1" dirty="0" smtClean="0">
                <a:solidFill>
                  <a:srgbClr val="002060"/>
                </a:solidFill>
                <a:latin typeface="Calibri" pitchFamily="34" charset="0"/>
                <a:cs typeface="Calibri" pitchFamily="34" charset="0"/>
              </a:rPr>
              <a:t> Развивать  соотносящие </a:t>
            </a:r>
            <a:r>
              <a:rPr lang="ru-RU" sz="2600" b="1" dirty="0" smtClean="0">
                <a:solidFill>
                  <a:srgbClr val="002060"/>
                </a:solidFill>
                <a:latin typeface="Calibri" pitchFamily="34" charset="0"/>
                <a:cs typeface="Calibri" pitchFamily="34" charset="0"/>
              </a:rPr>
              <a:t>действий </a:t>
            </a:r>
            <a:r>
              <a:rPr lang="ru-RU" sz="2600" b="1" dirty="0" smtClean="0">
                <a:solidFill>
                  <a:srgbClr val="002060"/>
                </a:solidFill>
                <a:latin typeface="Calibri" pitchFamily="34" charset="0"/>
                <a:cs typeface="Calibri" pitchFamily="34" charset="0"/>
              </a:rPr>
              <a:t>рук</a:t>
            </a:r>
          </a:p>
          <a:p>
            <a:pPr eaLnBrk="0" fontAlgn="base" hangingPunct="0">
              <a:spcBef>
                <a:spcPct val="0"/>
              </a:spcBef>
              <a:spcAft>
                <a:spcPct val="0"/>
              </a:spcAft>
              <a:buFont typeface="Arial" pitchFamily="34" charset="0"/>
              <a:buChar char="•"/>
            </a:pPr>
            <a:r>
              <a:rPr lang="ru-RU" sz="2600" b="1" dirty="0" smtClean="0">
                <a:solidFill>
                  <a:srgbClr val="002060"/>
                </a:solidFill>
                <a:latin typeface="Calibri" pitchFamily="34" charset="0"/>
                <a:cs typeface="Calibri" pitchFamily="34" charset="0"/>
              </a:rPr>
              <a:t> Развивать точность </a:t>
            </a:r>
            <a:r>
              <a:rPr lang="ru-RU" sz="2600" b="1" dirty="0" smtClean="0">
                <a:solidFill>
                  <a:srgbClr val="002060"/>
                </a:solidFill>
                <a:latin typeface="Calibri" pitchFamily="34" charset="0"/>
                <a:cs typeface="Calibri" pitchFamily="34" charset="0"/>
              </a:rPr>
              <a:t>движения </a:t>
            </a:r>
            <a:r>
              <a:rPr lang="ru-RU" sz="2600" b="1" dirty="0" smtClean="0">
                <a:solidFill>
                  <a:srgbClr val="002060"/>
                </a:solidFill>
                <a:latin typeface="Calibri" pitchFamily="34" charset="0"/>
                <a:cs typeface="Calibri" pitchFamily="34" charset="0"/>
              </a:rPr>
              <a:t>пальцев </a:t>
            </a:r>
            <a:r>
              <a:rPr lang="ru-RU" sz="2600" b="1" dirty="0" smtClean="0">
                <a:solidFill>
                  <a:srgbClr val="002060"/>
                </a:solidFill>
                <a:latin typeface="Calibri" pitchFamily="34" charset="0"/>
                <a:cs typeface="Calibri" pitchFamily="34" charset="0"/>
              </a:rPr>
              <a:t>рук</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solidFill>
            <a:srgbClr val="FFC000"/>
          </a:solid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6500826" y="4786322"/>
            <a:ext cx="1897572" cy="1785950"/>
          </a:xfrm>
          <a:prstGeom prst="rect">
            <a:avLst/>
          </a:prstGeom>
          <a:ln>
            <a:noFill/>
          </a:ln>
          <a:effectLst>
            <a:outerShdw blurRad="190500" algn="tl" rotWithShape="0">
              <a:srgbClr val="000000">
                <a:alpha val="70000"/>
              </a:srgbClr>
            </a:outerShdw>
          </a:effectLst>
        </p:spPr>
      </p:pic>
      <p:cxnSp>
        <p:nvCxnSpPr>
          <p:cNvPr id="12" name="Прямая соединительная линия 11"/>
          <p:cNvCxnSpPr/>
          <p:nvPr/>
        </p:nvCxnSpPr>
        <p:spPr>
          <a:xfrm rot="5400000">
            <a:off x="-1285892" y="3500438"/>
            <a:ext cx="7000876" cy="158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13320" name="AutoShape 8"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2" name="AutoShape 10"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4" name="AutoShape 12" descr="https://www.officekanc.ru/images/product/169226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3" name="Picture 2" descr="https://img-fotki.yandex.ru/get/5301/211272234.df9/0_125a5f_c1aff95a_orig"/>
          <p:cNvPicPr>
            <a:picLocks noChangeAspect="1" noChangeArrowheads="1"/>
          </p:cNvPicPr>
          <p:nvPr/>
        </p:nvPicPr>
        <p:blipFill>
          <a:blip r:embed="rId4" cstate="print"/>
          <a:srcRect l="7468" t="15556" r="2077" b="24444"/>
          <a:stretch>
            <a:fillRect/>
          </a:stretch>
        </p:blipFill>
        <p:spPr bwMode="auto">
          <a:xfrm rot="5558644">
            <a:off x="-1985486" y="2730070"/>
            <a:ext cx="6183385" cy="1500198"/>
          </a:xfrm>
          <a:prstGeom prst="rect">
            <a:avLst/>
          </a:prstGeom>
          <a:noFill/>
        </p:spPr>
      </p:pic>
      <p:sp>
        <p:nvSpPr>
          <p:cNvPr id="14" name="Прямоугольник 13"/>
          <p:cNvSpPr/>
          <p:nvPr/>
        </p:nvSpPr>
        <p:spPr>
          <a:xfrm>
            <a:off x="2214546" y="142852"/>
            <a:ext cx="6786578" cy="4893647"/>
          </a:xfrm>
          <a:prstGeom prst="rect">
            <a:avLst/>
          </a:prstGeom>
        </p:spPr>
        <p:txBody>
          <a:bodyPr wrap="square">
            <a:spAutoFit/>
          </a:bodyPr>
          <a:lstStyle/>
          <a:p>
            <a:pPr lvl="0" algn="ctr" fontAlgn="base">
              <a:spcBef>
                <a:spcPct val="0"/>
              </a:spcBef>
              <a:spcAft>
                <a:spcPct val="0"/>
              </a:spcAft>
              <a:tabLst>
                <a:tab pos="180975" algn="l"/>
              </a:tabLst>
            </a:pPr>
            <a:r>
              <a:rPr lang="ru-RU" sz="2700" b="1" dirty="0" smtClean="0">
                <a:solidFill>
                  <a:srgbClr val="C00000"/>
                </a:solidFill>
                <a:latin typeface="Calibri" pitchFamily="34" charset="0"/>
                <a:cs typeface="Calibri" pitchFamily="34" charset="0"/>
              </a:rPr>
              <a:t>Ожидаемые результаты: </a:t>
            </a:r>
            <a:endParaRPr lang="ru-RU" sz="2700" b="1" dirty="0" smtClean="0">
              <a:solidFill>
                <a:srgbClr val="C00000"/>
              </a:solidFill>
              <a:latin typeface="Calibri" pitchFamily="34" charset="0"/>
              <a:cs typeface="Calibri" pitchFamily="34" charset="0"/>
            </a:endParaRPr>
          </a:p>
          <a:p>
            <a:pPr lvl="0" fontAlgn="base">
              <a:spcBef>
                <a:spcPct val="0"/>
              </a:spcBef>
              <a:spcAft>
                <a:spcPct val="0"/>
              </a:spcAft>
              <a:buFont typeface="Arial" pitchFamily="34" charset="0"/>
              <a:buChar char="•"/>
              <a:tabLst>
                <a:tab pos="180975" algn="l"/>
              </a:tabLst>
            </a:pPr>
            <a:r>
              <a:rPr lang="ru-RU" sz="2600" b="1" dirty="0" smtClean="0">
                <a:solidFill>
                  <a:srgbClr val="002060"/>
                </a:solidFill>
                <a:latin typeface="Calibri" pitchFamily="34" charset="0"/>
                <a:cs typeface="Calibri" pitchFamily="34" charset="0"/>
              </a:rPr>
              <a:t>Ребенок умеет захватывать мелкие предметы щипковым или пинцетным захватом</a:t>
            </a:r>
          </a:p>
          <a:p>
            <a:pPr lvl="0" eaLnBrk="0" fontAlgn="base" hangingPunct="0">
              <a:spcBef>
                <a:spcPct val="0"/>
              </a:spcBef>
              <a:spcAft>
                <a:spcPct val="0"/>
              </a:spcAft>
              <a:buFontTx/>
              <a:buChar char="•"/>
              <a:tabLst>
                <a:tab pos="180975" algn="l"/>
                <a:tab pos="4038600" algn="l"/>
              </a:tabLst>
            </a:pPr>
            <a:r>
              <a:rPr lang="ru-RU" sz="2600" b="1" dirty="0" smtClean="0">
                <a:solidFill>
                  <a:srgbClr val="002060"/>
                </a:solidFill>
                <a:latin typeface="Calibri" pitchFamily="34" charset="0"/>
                <a:cs typeface="Calibri" pitchFamily="34" charset="0"/>
              </a:rPr>
              <a:t>Ребенок  стремится производить точные движения пальцами рук</a:t>
            </a:r>
          </a:p>
          <a:p>
            <a:pPr eaLnBrk="0" fontAlgn="base" hangingPunct="0">
              <a:spcBef>
                <a:spcPct val="0"/>
              </a:spcBef>
              <a:spcAft>
                <a:spcPct val="0"/>
              </a:spcAft>
              <a:buFontTx/>
              <a:buChar char="•"/>
              <a:tabLst>
                <a:tab pos="180975" algn="l"/>
                <a:tab pos="4038600" algn="l"/>
              </a:tabLst>
            </a:pPr>
            <a:r>
              <a:rPr lang="ru-RU" sz="2600" b="1" dirty="0" smtClean="0">
                <a:solidFill>
                  <a:srgbClr val="002060"/>
                </a:solidFill>
                <a:latin typeface="Calibri" pitchFamily="34" charset="0"/>
                <a:cs typeface="Calibri" pitchFamily="34" charset="0"/>
              </a:rPr>
              <a:t>Ребенок согласовывает движения обеих </a:t>
            </a:r>
            <a:r>
              <a:rPr lang="ru-RU" sz="2600" b="1" dirty="0" smtClean="0">
                <a:solidFill>
                  <a:srgbClr val="002060"/>
                </a:solidFill>
                <a:latin typeface="Calibri" pitchFamily="34" charset="0"/>
                <a:cs typeface="Calibri" pitchFamily="34" charset="0"/>
              </a:rPr>
              <a:t>рук</a:t>
            </a:r>
          </a:p>
          <a:p>
            <a:pPr eaLnBrk="0" fontAlgn="base" hangingPunct="0">
              <a:spcBef>
                <a:spcPct val="0"/>
              </a:spcBef>
              <a:spcAft>
                <a:spcPct val="0"/>
              </a:spcAft>
              <a:tabLst>
                <a:tab pos="180975" algn="l"/>
                <a:tab pos="4038600" algn="l"/>
              </a:tabLst>
            </a:pPr>
            <a:endParaRPr lang="ru-RU" sz="2600" b="1" dirty="0" smtClean="0">
              <a:solidFill>
                <a:srgbClr val="002060"/>
              </a:solidFill>
              <a:latin typeface="Calibri" pitchFamily="34" charset="0"/>
              <a:cs typeface="Calibri" pitchFamily="34" charset="0"/>
            </a:endParaRPr>
          </a:p>
          <a:p>
            <a:pPr lvl="0" eaLnBrk="0" fontAlgn="base" hangingPunct="0">
              <a:spcBef>
                <a:spcPct val="0"/>
              </a:spcBef>
              <a:spcAft>
                <a:spcPct val="0"/>
              </a:spcAft>
              <a:buFontTx/>
              <a:buChar char="•"/>
              <a:tabLst>
                <a:tab pos="180975" algn="l"/>
                <a:tab pos="4038600" algn="l"/>
              </a:tabLst>
            </a:pPr>
            <a:r>
              <a:rPr lang="ru-RU" sz="2600" b="1" dirty="0" smtClean="0">
                <a:solidFill>
                  <a:srgbClr val="002060"/>
                </a:solidFill>
                <a:latin typeface="Calibri" pitchFamily="34" charset="0"/>
                <a:cs typeface="Calibri" pitchFamily="34" charset="0"/>
              </a:rPr>
              <a:t>Умеет обслуживать себя (снимать и одевать обувь, трусики, колготки, шорты, или юбку, шапку, варежки), расстегивать и застегивать </a:t>
            </a:r>
            <a:r>
              <a:rPr lang="ru-RU" sz="2600" b="1" dirty="0" smtClean="0">
                <a:solidFill>
                  <a:srgbClr val="002060"/>
                </a:solidFill>
                <a:latin typeface="Calibri" pitchFamily="34" charset="0"/>
                <a:cs typeface="Calibri" pitchFamily="34" charset="0"/>
              </a:rPr>
              <a:t>застежки (липучки, «молнию», пуговицы).</a:t>
            </a:r>
            <a:endParaRPr lang="ru-RU" sz="2600" b="1" dirty="0" smtClean="0">
              <a:solidFill>
                <a:srgbClr val="002060"/>
              </a:solidFill>
              <a:latin typeface="Calibri" pitchFamily="34" charset="0"/>
              <a:cs typeface="Calibri"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ds05.infourok.ru/uploads/ex/0d86/0010fd75-ae0181b6/img28.jpg"/>
          <p:cNvPicPr>
            <a:picLocks noChangeAspect="1" noChangeArrowheads="1"/>
          </p:cNvPicPr>
          <p:nvPr/>
        </p:nvPicPr>
        <p:blipFill>
          <a:blip r:embed="rId2"/>
          <a:srcRect b="83171"/>
          <a:stretch>
            <a:fillRect/>
          </a:stretch>
        </p:blipFill>
        <p:spPr bwMode="auto">
          <a:xfrm>
            <a:off x="0" y="0"/>
            <a:ext cx="9144000" cy="1214422"/>
          </a:xfrm>
          <a:prstGeom prst="rect">
            <a:avLst/>
          </a:prstGeom>
          <a:noFill/>
        </p:spPr>
      </p:pic>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1142984"/>
            <a:ext cx="9144001" cy="5715016"/>
          </a:xfrm>
          <a:prstGeom prst="rect">
            <a:avLst/>
          </a:prstGeom>
          <a:noFill/>
          <a:ln w="76200">
            <a:solidFill>
              <a:srgbClr val="00B050"/>
            </a:solidFill>
          </a:ln>
        </p:spPr>
      </p:pic>
      <p:pic>
        <p:nvPicPr>
          <p:cNvPr id="4" name="Picture 2" descr="https://ds05.infourok.ru/uploads/ex/0d86/0010fd75-ae0181b6/img28.jpg"/>
          <p:cNvPicPr>
            <a:picLocks noChangeAspect="1" noChangeArrowheads="1"/>
          </p:cNvPicPr>
          <p:nvPr/>
        </p:nvPicPr>
        <p:blipFill>
          <a:blip r:embed="rId2"/>
          <a:srcRect l="35937" b="83171"/>
          <a:stretch>
            <a:fillRect/>
          </a:stretch>
        </p:blipFill>
        <p:spPr bwMode="auto">
          <a:xfrm>
            <a:off x="3286116" y="0"/>
            <a:ext cx="5857884" cy="1214422"/>
          </a:xfrm>
          <a:prstGeom prst="rect">
            <a:avLst/>
          </a:prstGeom>
          <a:noFill/>
          <a:ln w="76200">
            <a:solidFill>
              <a:srgbClr val="00B050"/>
            </a:solidFill>
          </a:ln>
        </p:spPr>
      </p:pic>
      <p:pic>
        <p:nvPicPr>
          <p:cNvPr id="5" name="Picture 2" descr="https://ds05.infourok.ru/uploads/ex/0d86/0010fd75-ae0181b6/img28.jpg"/>
          <p:cNvPicPr>
            <a:picLocks noChangeAspect="1" noChangeArrowheads="1"/>
          </p:cNvPicPr>
          <p:nvPr/>
        </p:nvPicPr>
        <p:blipFill>
          <a:blip r:embed="rId2"/>
          <a:srcRect r="75000" b="83171"/>
          <a:stretch>
            <a:fillRect/>
          </a:stretch>
        </p:blipFill>
        <p:spPr bwMode="auto">
          <a:xfrm>
            <a:off x="0" y="0"/>
            <a:ext cx="2285984" cy="1214422"/>
          </a:xfrm>
          <a:prstGeom prst="rect">
            <a:avLst/>
          </a:prstGeom>
          <a:noFill/>
          <a:ln w="76200">
            <a:solidFill>
              <a:srgbClr val="00B050"/>
            </a:solidFill>
          </a:ln>
        </p:spPr>
      </p:pic>
      <p:pic>
        <p:nvPicPr>
          <p:cNvPr id="9218" name="Picture 2" descr="https://thumbs.dreamstime.com/b/%D1%81%D0%BC%D0%B5%D1%88%D0%BD%D0%B0%D1%8F-%D1%80%D1%83%D0%BA%D0%B0-%D0%B0-%D0%BE%D0%BD%D0%B8-82103257.jpg"/>
          <p:cNvPicPr>
            <a:picLocks noChangeAspect="1" noChangeArrowheads="1"/>
          </p:cNvPicPr>
          <p:nvPr/>
        </p:nvPicPr>
        <p:blipFill>
          <a:blip r:embed="rId3">
            <a:clrChange>
              <a:clrFrom>
                <a:srgbClr val="FFFFFF"/>
              </a:clrFrom>
              <a:clrTo>
                <a:srgbClr val="FFFFFF">
                  <a:alpha val="0"/>
                </a:srgbClr>
              </a:clrTo>
            </a:clrChange>
          </a:blip>
          <a:srcRect l="4921" t="13357" r="64322" b="16245"/>
          <a:stretch>
            <a:fillRect/>
          </a:stretch>
        </p:blipFill>
        <p:spPr bwMode="auto">
          <a:xfrm>
            <a:off x="5572132" y="0"/>
            <a:ext cx="1500198" cy="1143008"/>
          </a:xfrm>
          <a:prstGeom prst="rect">
            <a:avLst/>
          </a:prstGeom>
          <a:noFill/>
        </p:spPr>
      </p:pic>
      <p:pic>
        <p:nvPicPr>
          <p:cNvPr id="8" name="Picture 2" descr="https://ogyn.ru/wp-content/uploads/7/3/c/73cf10d3a5504d2f97037e864440ebd6.jpg"/>
          <p:cNvPicPr>
            <a:picLocks noChangeAspect="1" noChangeArrowheads="1"/>
          </p:cNvPicPr>
          <p:nvPr/>
        </p:nvPicPr>
        <p:blipFill>
          <a:blip r:embed="rId4"/>
          <a:srcRect l="51786" r="3571"/>
          <a:stretch>
            <a:fillRect/>
          </a:stretch>
        </p:blipFill>
        <p:spPr bwMode="auto">
          <a:xfrm>
            <a:off x="2214546" y="0"/>
            <a:ext cx="2357454" cy="1214446"/>
          </a:xfrm>
          <a:prstGeom prst="rect">
            <a:avLst/>
          </a:prstGeom>
          <a:noFill/>
          <a:ln w="76200">
            <a:solidFill>
              <a:srgbClr val="00B050"/>
            </a:solidFill>
          </a:ln>
        </p:spPr>
      </p:pic>
      <p:sp>
        <p:nvSpPr>
          <p:cNvPr id="10" name="Прямоугольник 9"/>
          <p:cNvSpPr/>
          <p:nvPr/>
        </p:nvSpPr>
        <p:spPr>
          <a:xfrm>
            <a:off x="1928794" y="1714488"/>
            <a:ext cx="6005170" cy="1754326"/>
          </a:xfrm>
          <a:prstGeom prst="rect">
            <a:avLst/>
          </a:prstGeom>
        </p:spPr>
        <p:txBody>
          <a:bodyPr wrap="none">
            <a:spAutoFit/>
          </a:bodyPr>
          <a:lstStyle/>
          <a:p>
            <a:r>
              <a:rPr lang="ru-RU" sz="5400" b="1" dirty="0" smtClean="0">
                <a:solidFill>
                  <a:srgbClr val="C00000"/>
                </a:solidFill>
                <a:latin typeface="Monotype Corsiva" pitchFamily="66" charset="0"/>
              </a:rPr>
              <a:t>Занимательные игры </a:t>
            </a:r>
          </a:p>
          <a:p>
            <a:r>
              <a:rPr lang="ru-RU" sz="5400" b="1" dirty="0" smtClean="0">
                <a:solidFill>
                  <a:srgbClr val="C00000"/>
                </a:solidFill>
                <a:latin typeface="Monotype Corsiva" pitchFamily="66" charset="0"/>
              </a:rPr>
              <a:t>	с пуговицами</a:t>
            </a:r>
          </a:p>
        </p:txBody>
      </p:sp>
      <p:pic>
        <p:nvPicPr>
          <p:cNvPr id="51206" name="Picture 6" descr="Пуговицы привлекают малышей разнообразием своих цветов, размеров и форм. "/>
          <p:cNvPicPr>
            <a:picLocks noChangeAspect="1" noChangeArrowheads="1"/>
          </p:cNvPicPr>
          <p:nvPr/>
        </p:nvPicPr>
        <p:blipFill>
          <a:blip r:embed="rId5">
            <a:clrChange>
              <a:clrFrom>
                <a:srgbClr val="FEFEFE"/>
              </a:clrFrom>
              <a:clrTo>
                <a:srgbClr val="FEFEFE">
                  <a:alpha val="0"/>
                </a:srgbClr>
              </a:clrTo>
            </a:clrChange>
          </a:blip>
          <a:srcRect r="8198"/>
          <a:stretch>
            <a:fillRect/>
          </a:stretch>
        </p:blipFill>
        <p:spPr bwMode="auto">
          <a:xfrm>
            <a:off x="214282" y="3571876"/>
            <a:ext cx="3657846" cy="2690811"/>
          </a:xfrm>
          <a:prstGeom prst="rect">
            <a:avLst/>
          </a:prstGeom>
          <a:noFill/>
        </p:spPr>
      </p:pic>
      <p:pic>
        <p:nvPicPr>
          <p:cNvPr id="51208" name="Picture 8" descr="https://www.netclipart.com/pp/m/197-1970861_lorange-et-le-noir-sont-les-deux-couleurs.png"/>
          <p:cNvPicPr>
            <a:picLocks noChangeAspect="1" noChangeArrowheads="1"/>
          </p:cNvPicPr>
          <p:nvPr/>
        </p:nvPicPr>
        <p:blipFill>
          <a:blip r:embed="rId6" cstate="print">
            <a:clrChange>
              <a:clrFrom>
                <a:srgbClr val="F7F7F7"/>
              </a:clrFrom>
              <a:clrTo>
                <a:srgbClr val="F7F7F7">
                  <a:alpha val="0"/>
                </a:srgbClr>
              </a:clrTo>
            </a:clrChange>
          </a:blip>
          <a:srcRect/>
          <a:stretch>
            <a:fillRect/>
          </a:stretch>
        </p:blipFill>
        <p:spPr bwMode="auto">
          <a:xfrm rot="20015953">
            <a:off x="7234686" y="2402060"/>
            <a:ext cx="1750198" cy="1126214"/>
          </a:xfrm>
          <a:prstGeom prst="rect">
            <a:avLst/>
          </a:prstGeom>
          <a:noFill/>
        </p:spPr>
      </p:pic>
      <p:pic>
        <p:nvPicPr>
          <p:cNvPr id="12" name="Picture 2" descr="https://ds05.infourok.ru/uploads/ex/0076/00077a85-9a11339e/hello_html_m6f6b59c1.png"/>
          <p:cNvPicPr>
            <a:picLocks noChangeAspect="1" noChangeArrowheads="1"/>
          </p:cNvPicPr>
          <p:nvPr/>
        </p:nvPicPr>
        <p:blipFill>
          <a:blip r:embed="rId7" cstate="print"/>
          <a:srcRect/>
          <a:stretch>
            <a:fillRect/>
          </a:stretch>
        </p:blipFill>
        <p:spPr bwMode="auto">
          <a:xfrm>
            <a:off x="6357950" y="785794"/>
            <a:ext cx="1000132" cy="1000132"/>
          </a:xfrm>
          <a:prstGeom prst="rect">
            <a:avLst/>
          </a:prstGeom>
          <a:noFill/>
        </p:spPr>
      </p:pic>
      <p:sp>
        <p:nvSpPr>
          <p:cNvPr id="13" name="Прямоугольник 12"/>
          <p:cNvSpPr/>
          <p:nvPr/>
        </p:nvSpPr>
        <p:spPr>
          <a:xfrm>
            <a:off x="4286248" y="3786190"/>
            <a:ext cx="4857752" cy="2554545"/>
          </a:xfrm>
          <a:prstGeom prst="rect">
            <a:avLst/>
          </a:prstGeom>
        </p:spPr>
        <p:txBody>
          <a:bodyPr wrap="square">
            <a:spAutoFit/>
          </a:bodyPr>
          <a:lstStyle/>
          <a:p>
            <a:r>
              <a:rPr lang="ru-RU" sz="2000" b="1" u="sng" dirty="0" smtClean="0">
                <a:solidFill>
                  <a:srgbClr val="002060"/>
                </a:solidFill>
                <a:latin typeface="Calibri" pitchFamily="34" charset="0"/>
                <a:cs typeface="Calibri" pitchFamily="34" charset="0"/>
              </a:rPr>
              <a:t>Пуговицы</a:t>
            </a:r>
            <a:r>
              <a:rPr lang="ru-RU" sz="2000" b="1" dirty="0" smtClean="0">
                <a:solidFill>
                  <a:srgbClr val="002060"/>
                </a:solidFill>
                <a:latin typeface="Calibri" pitchFamily="34" charset="0"/>
                <a:cs typeface="Calibri" pitchFamily="34" charset="0"/>
              </a:rPr>
              <a:t> являются удивительно многогранным и занятным материалом. Их можно использовать для создания детских развивающих игр. В играх с обыкновенной пуговицей ребенок разовьёт тактильные ощущения, овладеет навыками мелкой моторики, ловкостью и сноровкой.</a:t>
            </a:r>
          </a:p>
        </p:txBody>
      </p:sp>
      <p:sp>
        <p:nvSpPr>
          <p:cNvPr id="14" name="Прямоугольник 13"/>
          <p:cNvSpPr/>
          <p:nvPr/>
        </p:nvSpPr>
        <p:spPr>
          <a:xfrm>
            <a:off x="1285852" y="6119336"/>
            <a:ext cx="4572000" cy="369332"/>
          </a:xfrm>
          <a:prstGeom prst="rect">
            <a:avLst/>
          </a:prstGeom>
        </p:spPr>
        <p:txBody>
          <a:bodyPr>
            <a:spAutoFit/>
          </a:bodyPr>
          <a:lstStyle/>
          <a:p>
            <a:r>
              <a:rPr lang="ru-RU" dirty="0" smtClean="0"/>
              <a:t>,</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0" y="0"/>
            <a:ext cx="9144001" cy="6858000"/>
          </a:xfrm>
          <a:prstGeom prst="rect">
            <a:avLst/>
          </a:prstGeom>
          <a:noFill/>
          <a:ln w="76200">
            <a:solidFill>
              <a:schemeClr val="accent3">
                <a:lumMod val="75000"/>
              </a:schemeClr>
            </a:solidFill>
          </a:ln>
        </p:spPr>
      </p:pic>
      <p:sp>
        <p:nvSpPr>
          <p:cNvPr id="4" name="Прямоугольник 3"/>
          <p:cNvSpPr/>
          <p:nvPr/>
        </p:nvSpPr>
        <p:spPr>
          <a:xfrm>
            <a:off x="4071934" y="0"/>
            <a:ext cx="4610749" cy="954107"/>
          </a:xfrm>
          <a:prstGeom prst="rect">
            <a:avLst/>
          </a:prstGeom>
        </p:spPr>
        <p:txBody>
          <a:bodyPr wrap="square">
            <a:spAutoFit/>
          </a:bodyPr>
          <a:lstStyle/>
          <a:p>
            <a:r>
              <a:rPr lang="ru-RU" sz="2800" b="1" i="1" dirty="0" smtClean="0">
                <a:solidFill>
                  <a:srgbClr val="C00000"/>
                </a:solidFill>
                <a:latin typeface="Calibri" pitchFamily="34" charset="0"/>
                <a:cs typeface="Calibri" pitchFamily="34" charset="0"/>
              </a:rPr>
              <a:t>Погружение рук в пуговицы</a:t>
            </a:r>
          </a:p>
          <a:p>
            <a:r>
              <a:rPr lang="ru-RU" sz="2800" b="1" i="1" dirty="0" smtClean="0">
                <a:solidFill>
                  <a:srgbClr val="C00000"/>
                </a:solidFill>
                <a:latin typeface="Calibri" pitchFamily="34" charset="0"/>
                <a:cs typeface="Calibri" pitchFamily="34" charset="0"/>
              </a:rPr>
              <a:t>	</a:t>
            </a:r>
            <a:endParaRPr lang="ru-RU" sz="2000" b="1" i="1" dirty="0" smtClean="0">
              <a:solidFill>
                <a:srgbClr val="002060"/>
              </a:solidFill>
              <a:latin typeface="Calibri" pitchFamily="34" charset="0"/>
              <a:cs typeface="Calibri" pitchFamily="34" charset="0"/>
            </a:endParaRPr>
          </a:p>
        </p:txBody>
      </p:sp>
      <p:pic>
        <p:nvPicPr>
          <p:cNvPr id="3074" name="Picture 2"/>
          <p:cNvPicPr>
            <a:picLocks noChangeAspect="1" noChangeArrowheads="1"/>
          </p:cNvPicPr>
          <p:nvPr/>
        </p:nvPicPr>
        <p:blipFill>
          <a:blip r:embed="rId3" cstate="print"/>
          <a:srcRect/>
          <a:stretch>
            <a:fillRect/>
          </a:stretch>
        </p:blipFill>
        <p:spPr bwMode="auto">
          <a:xfrm rot="16200000">
            <a:off x="6866946" y="3920136"/>
            <a:ext cx="1768091" cy="235745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075" name="Picture 3"/>
          <p:cNvPicPr>
            <a:picLocks noChangeAspect="1" noChangeArrowheads="1"/>
          </p:cNvPicPr>
          <p:nvPr/>
        </p:nvPicPr>
        <p:blipFill>
          <a:blip r:embed="rId4" cstate="print"/>
          <a:srcRect/>
          <a:stretch>
            <a:fillRect/>
          </a:stretch>
        </p:blipFill>
        <p:spPr bwMode="auto">
          <a:xfrm>
            <a:off x="285720" y="3786190"/>
            <a:ext cx="3786214" cy="28396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Прямоугольник 5"/>
          <p:cNvSpPr/>
          <p:nvPr/>
        </p:nvSpPr>
        <p:spPr>
          <a:xfrm>
            <a:off x="4572000" y="4786322"/>
            <a:ext cx="1669944"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Погремушка </a:t>
            </a:r>
          </a:p>
          <a:p>
            <a:r>
              <a:rPr lang="ru-RU" sz="2000" b="1" i="1" dirty="0" smtClean="0">
                <a:solidFill>
                  <a:srgbClr val="002060"/>
                </a:solidFill>
                <a:latin typeface="Calibri" pitchFamily="34" charset="0"/>
                <a:cs typeface="Calibri" pitchFamily="34" charset="0"/>
              </a:rPr>
              <a:t>из пуговиц </a:t>
            </a:r>
            <a:endParaRPr lang="ru-RU" sz="2800" b="1" i="1" dirty="0" smtClean="0">
              <a:solidFill>
                <a:srgbClr val="C00000"/>
              </a:solidFill>
              <a:latin typeface="Calibri" pitchFamily="34" charset="0"/>
              <a:cs typeface="Calibri" pitchFamily="34" charset="0"/>
            </a:endParaRPr>
          </a:p>
        </p:txBody>
      </p:sp>
      <p:pic>
        <p:nvPicPr>
          <p:cNvPr id="1026" name="Picture 2"/>
          <p:cNvPicPr>
            <a:picLocks noChangeAspect="1" noChangeArrowheads="1"/>
          </p:cNvPicPr>
          <p:nvPr/>
        </p:nvPicPr>
        <p:blipFill>
          <a:blip r:embed="rId5" cstate="print"/>
          <a:srcRect/>
          <a:stretch>
            <a:fillRect/>
          </a:stretch>
        </p:blipFill>
        <p:spPr bwMode="auto">
          <a:xfrm>
            <a:off x="6572264" y="714356"/>
            <a:ext cx="2428892" cy="182166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 name="Picture 2"/>
          <p:cNvPicPr>
            <a:picLocks noChangeAspect="1" noChangeArrowheads="1"/>
          </p:cNvPicPr>
          <p:nvPr/>
        </p:nvPicPr>
        <p:blipFill>
          <a:blip r:embed="rId6" cstate="print"/>
          <a:srcRect/>
          <a:stretch>
            <a:fillRect/>
          </a:stretch>
        </p:blipFill>
        <p:spPr bwMode="auto">
          <a:xfrm>
            <a:off x="214282" y="357166"/>
            <a:ext cx="3643338" cy="27325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Прямоугольник 9"/>
          <p:cNvSpPr/>
          <p:nvPr/>
        </p:nvSpPr>
        <p:spPr>
          <a:xfrm>
            <a:off x="4143372" y="1857364"/>
            <a:ext cx="1997663" cy="400110"/>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Найди предмет</a:t>
            </a:r>
          </a:p>
        </p:txBody>
      </p:sp>
      <p:sp>
        <p:nvSpPr>
          <p:cNvPr id="11" name="Прямоугольник 10"/>
          <p:cNvSpPr/>
          <p:nvPr/>
        </p:nvSpPr>
        <p:spPr>
          <a:xfrm>
            <a:off x="4214810" y="3429000"/>
            <a:ext cx="4572000" cy="861774"/>
          </a:xfrm>
          <a:prstGeom prst="rect">
            <a:avLst/>
          </a:prstGeom>
        </p:spPr>
        <p:txBody>
          <a:bodyPr>
            <a:spAutoFit/>
          </a:bodyPr>
          <a:lstStyle/>
          <a:p>
            <a:r>
              <a:rPr lang="ru-RU" sz="2500" b="1" i="1" dirty="0" smtClean="0">
                <a:solidFill>
                  <a:srgbClr val="C00000"/>
                </a:solidFill>
                <a:latin typeface="Calibri" pitchFamily="34" charset="0"/>
                <a:cs typeface="Calibri" pitchFamily="34" charset="0"/>
              </a:rPr>
              <a:t>Опускание пуговиц в широкое</a:t>
            </a:r>
          </a:p>
          <a:p>
            <a:r>
              <a:rPr lang="ru-RU" sz="2500" b="1" i="1" dirty="0" smtClean="0">
                <a:solidFill>
                  <a:srgbClr val="C00000"/>
                </a:solidFill>
                <a:latin typeface="Calibri" pitchFamily="34" charset="0"/>
                <a:cs typeface="Calibri" pitchFamily="34" charset="0"/>
              </a:rPr>
              <a:t> горлышко бутылки</a:t>
            </a:r>
          </a:p>
        </p:txBody>
      </p:sp>
      <p:sp>
        <p:nvSpPr>
          <p:cNvPr id="12" name="Прямоугольник 11"/>
          <p:cNvSpPr/>
          <p:nvPr/>
        </p:nvSpPr>
        <p:spPr>
          <a:xfrm>
            <a:off x="4286248" y="6072206"/>
            <a:ext cx="4572000" cy="646331"/>
          </a:xfrm>
          <a:prstGeom prst="rect">
            <a:avLst/>
          </a:prstGeom>
        </p:spPr>
        <p:txBody>
          <a:bodyPr>
            <a:spAutoFit/>
          </a:bodyPr>
          <a:lstStyle/>
          <a:p>
            <a:r>
              <a:rPr lang="ru-RU" b="1" i="1" dirty="0" smtClean="0">
                <a:solidFill>
                  <a:schemeClr val="tx1">
                    <a:lumMod val="95000"/>
                    <a:lumOff val="5000"/>
                  </a:schemeClr>
                </a:solidFill>
                <a:latin typeface="Calibri" pitchFamily="34" charset="0"/>
                <a:cs typeface="Calibri" pitchFamily="34" charset="0"/>
              </a:rPr>
              <a:t>Материал:  небольшие пластиковые бутылки с крышками, пуговицы</a:t>
            </a:r>
          </a:p>
        </p:txBody>
      </p:sp>
      <p:sp>
        <p:nvSpPr>
          <p:cNvPr id="13" name="Прямоугольник 12"/>
          <p:cNvSpPr/>
          <p:nvPr/>
        </p:nvSpPr>
        <p:spPr>
          <a:xfrm>
            <a:off x="4071934" y="1357298"/>
            <a:ext cx="2372316" cy="369332"/>
          </a:xfrm>
          <a:prstGeom prst="rect">
            <a:avLst/>
          </a:prstGeom>
        </p:spPr>
        <p:txBody>
          <a:bodyPr wrap="none">
            <a:spAutoFit/>
          </a:bodyPr>
          <a:lstStyle/>
          <a:p>
            <a:r>
              <a:rPr lang="ru-RU" b="1" i="1" dirty="0" smtClean="0">
                <a:solidFill>
                  <a:srgbClr val="002060"/>
                </a:solidFill>
                <a:latin typeface="Calibri" pitchFamily="34" charset="0"/>
                <a:cs typeface="Calibri" pitchFamily="34" charset="0"/>
              </a:rPr>
              <a:t>Пуговичный массаж. </a:t>
            </a:r>
          </a:p>
        </p:txBody>
      </p:sp>
      <p:sp>
        <p:nvSpPr>
          <p:cNvPr id="14" name="Прямоугольник 13"/>
          <p:cNvSpPr/>
          <p:nvPr/>
        </p:nvSpPr>
        <p:spPr>
          <a:xfrm>
            <a:off x="4000496" y="2571744"/>
            <a:ext cx="5321265" cy="923330"/>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просторная коробка, большое </a:t>
            </a:r>
          </a:p>
          <a:p>
            <a:r>
              <a:rPr lang="ru-RU" b="1" i="1" dirty="0" smtClean="0">
                <a:solidFill>
                  <a:schemeClr val="tx1">
                    <a:lumMod val="95000"/>
                    <a:lumOff val="5000"/>
                  </a:schemeClr>
                </a:solidFill>
                <a:latin typeface="Calibri" pitchFamily="34" charset="0"/>
                <a:cs typeface="Calibri" pitchFamily="34" charset="0"/>
              </a:rPr>
              <a:t>количество пуговиц разного размера и фактуры,</a:t>
            </a:r>
          </a:p>
          <a:p>
            <a:r>
              <a:rPr lang="ru-RU" b="1" i="1" dirty="0" smtClean="0">
                <a:solidFill>
                  <a:schemeClr val="tx1">
                    <a:lumMod val="95000"/>
                    <a:lumOff val="5000"/>
                  </a:schemeClr>
                </a:solidFill>
                <a:latin typeface="Calibri" pitchFamily="34" charset="0"/>
                <a:cs typeface="Calibri" pitchFamily="34" charset="0"/>
              </a:rPr>
              <a:t> мелкие игрушки</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sp>
        <p:nvSpPr>
          <p:cNvPr id="4" name="Прямоугольник 3"/>
          <p:cNvSpPr/>
          <p:nvPr/>
        </p:nvSpPr>
        <p:spPr>
          <a:xfrm>
            <a:off x="4214810" y="285728"/>
            <a:ext cx="5072098" cy="954107"/>
          </a:xfrm>
          <a:prstGeom prst="rect">
            <a:avLst/>
          </a:prstGeom>
        </p:spPr>
        <p:txBody>
          <a:bodyPr wrap="square">
            <a:spAutoFit/>
          </a:bodyPr>
          <a:lstStyle/>
          <a:p>
            <a:r>
              <a:rPr lang="ru-RU" sz="2800" b="1" i="1" dirty="0" smtClean="0">
                <a:solidFill>
                  <a:srgbClr val="C00000"/>
                </a:solidFill>
                <a:latin typeface="Calibri" pitchFamily="34" charset="0"/>
                <a:cs typeface="Calibri" pitchFamily="34" charset="0"/>
              </a:rPr>
              <a:t>Раскладывание  пуговиц по </a:t>
            </a:r>
          </a:p>
          <a:p>
            <a:r>
              <a:rPr lang="ru-RU" sz="2800" b="1" i="1" dirty="0" smtClean="0">
                <a:solidFill>
                  <a:srgbClr val="C00000"/>
                </a:solidFill>
                <a:latin typeface="Calibri" pitchFamily="34" charset="0"/>
                <a:cs typeface="Calibri" pitchFamily="34" charset="0"/>
              </a:rPr>
              <a:t>цвету</a:t>
            </a:r>
          </a:p>
        </p:txBody>
      </p:sp>
      <p:pic>
        <p:nvPicPr>
          <p:cNvPr id="1026" name="Picture 2"/>
          <p:cNvPicPr>
            <a:picLocks noChangeAspect="1" noChangeArrowheads="1"/>
          </p:cNvPicPr>
          <p:nvPr/>
        </p:nvPicPr>
        <p:blipFill>
          <a:blip r:embed="rId3" cstate="print"/>
          <a:srcRect/>
          <a:stretch>
            <a:fillRect/>
          </a:stretch>
        </p:blipFill>
        <p:spPr bwMode="auto">
          <a:xfrm rot="16200000">
            <a:off x="6384739" y="616129"/>
            <a:ext cx="1875248" cy="250033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7" name="Picture 3"/>
          <p:cNvPicPr>
            <a:picLocks noChangeAspect="1" noChangeArrowheads="1"/>
          </p:cNvPicPr>
          <p:nvPr/>
        </p:nvPicPr>
        <p:blipFill>
          <a:blip r:embed="rId4" cstate="print"/>
          <a:srcRect/>
          <a:stretch>
            <a:fillRect/>
          </a:stretch>
        </p:blipFill>
        <p:spPr bwMode="auto">
          <a:xfrm rot="16200000">
            <a:off x="6474037" y="3741542"/>
            <a:ext cx="1982406" cy="264320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9" name="Picture 5"/>
          <p:cNvPicPr>
            <a:picLocks noChangeAspect="1" noChangeArrowheads="1"/>
          </p:cNvPicPr>
          <p:nvPr/>
        </p:nvPicPr>
        <p:blipFill>
          <a:blip r:embed="rId5" cstate="print"/>
          <a:srcRect/>
          <a:stretch>
            <a:fillRect/>
          </a:stretch>
        </p:blipFill>
        <p:spPr bwMode="auto">
          <a:xfrm>
            <a:off x="500034" y="500042"/>
            <a:ext cx="3500462" cy="26253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099" name="Picture 3"/>
          <p:cNvPicPr>
            <a:picLocks noChangeAspect="1" noChangeArrowheads="1"/>
          </p:cNvPicPr>
          <p:nvPr/>
        </p:nvPicPr>
        <p:blipFill>
          <a:blip r:embed="rId6" cstate="print"/>
          <a:srcRect/>
          <a:stretch>
            <a:fillRect/>
          </a:stretch>
        </p:blipFill>
        <p:spPr bwMode="auto">
          <a:xfrm>
            <a:off x="357158" y="3714752"/>
            <a:ext cx="3619439" cy="27145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1" name="Прямоугольник 10"/>
          <p:cNvSpPr/>
          <p:nvPr/>
        </p:nvSpPr>
        <p:spPr>
          <a:xfrm>
            <a:off x="4214810" y="3429000"/>
            <a:ext cx="3254417" cy="954107"/>
          </a:xfrm>
          <a:prstGeom prst="rect">
            <a:avLst/>
          </a:prstGeom>
        </p:spPr>
        <p:txBody>
          <a:bodyPr wrap="none">
            <a:spAutoFit/>
          </a:bodyPr>
          <a:lstStyle/>
          <a:p>
            <a:r>
              <a:rPr lang="ru-RU" sz="2800" b="1" i="1" dirty="0" smtClean="0">
                <a:solidFill>
                  <a:srgbClr val="C00000"/>
                </a:solidFill>
                <a:latin typeface="Calibri" pitchFamily="34" charset="0"/>
                <a:cs typeface="Calibri" pitchFamily="34" charset="0"/>
              </a:rPr>
              <a:t>Подбор пуговиц по </a:t>
            </a:r>
          </a:p>
          <a:p>
            <a:r>
              <a:rPr lang="ru-RU" sz="2800" b="1" i="1" dirty="0" smtClean="0">
                <a:solidFill>
                  <a:srgbClr val="C00000"/>
                </a:solidFill>
                <a:latin typeface="Calibri" pitchFamily="34" charset="0"/>
                <a:cs typeface="Calibri" pitchFamily="34" charset="0"/>
              </a:rPr>
              <a:t>величине</a:t>
            </a:r>
          </a:p>
        </p:txBody>
      </p:sp>
      <p:sp>
        <p:nvSpPr>
          <p:cNvPr id="9" name="Прямоугольник 8"/>
          <p:cNvSpPr/>
          <p:nvPr/>
        </p:nvSpPr>
        <p:spPr>
          <a:xfrm>
            <a:off x="4070816" y="2928934"/>
            <a:ext cx="5073184" cy="369332"/>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разноцветные пуговицы и колечки</a:t>
            </a:r>
            <a:endParaRPr lang="ru-RU" dirty="0"/>
          </a:p>
        </p:txBody>
      </p:sp>
      <p:sp>
        <p:nvSpPr>
          <p:cNvPr id="10" name="Прямоугольник 9"/>
          <p:cNvSpPr/>
          <p:nvPr/>
        </p:nvSpPr>
        <p:spPr>
          <a:xfrm>
            <a:off x="4000496" y="6143644"/>
            <a:ext cx="4563750" cy="646331"/>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пуговицы, трубочки с разным </a:t>
            </a:r>
          </a:p>
          <a:p>
            <a:r>
              <a:rPr lang="ru-RU" b="1" i="1" dirty="0" smtClean="0">
                <a:solidFill>
                  <a:schemeClr val="tx1">
                    <a:lumMod val="95000"/>
                    <a:lumOff val="5000"/>
                  </a:schemeClr>
                </a:solidFill>
                <a:latin typeface="Calibri" pitchFamily="34" charset="0"/>
                <a:cs typeface="Calibri" pitchFamily="34" charset="0"/>
              </a:rPr>
              <a:t>диаметром, емкость для пуговиц </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ds05.infourok.ru/uploads/ex/0d86/0010fd75-ae0181b6/img28.jpg"/>
          <p:cNvPicPr>
            <a:picLocks noChangeAspect="1" noChangeArrowheads="1"/>
          </p:cNvPicPr>
          <p:nvPr/>
        </p:nvPicPr>
        <p:blipFill>
          <a:blip r:embed="rId2"/>
          <a:srcRect t="69903"/>
          <a:stretch>
            <a:fillRect/>
          </a:stretch>
        </p:blipFill>
        <p:spPr bwMode="auto">
          <a:xfrm>
            <a:off x="-1" y="0"/>
            <a:ext cx="9144001" cy="6858000"/>
          </a:xfrm>
          <a:prstGeom prst="rect">
            <a:avLst/>
          </a:prstGeom>
          <a:noFill/>
          <a:ln w="76200">
            <a:solidFill>
              <a:schemeClr val="accent3">
                <a:lumMod val="75000"/>
              </a:schemeClr>
            </a:solidFill>
          </a:ln>
        </p:spPr>
      </p:pic>
      <p:sp>
        <p:nvSpPr>
          <p:cNvPr id="4" name="Прямоугольник 3"/>
          <p:cNvSpPr/>
          <p:nvPr/>
        </p:nvSpPr>
        <p:spPr>
          <a:xfrm>
            <a:off x="4286248" y="4429132"/>
            <a:ext cx="1553630"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Пуговичная </a:t>
            </a:r>
          </a:p>
          <a:p>
            <a:r>
              <a:rPr lang="ru-RU" sz="2000" b="1" i="1" dirty="0" smtClean="0">
                <a:solidFill>
                  <a:srgbClr val="002060"/>
                </a:solidFill>
                <a:latin typeface="Calibri" pitchFamily="34" charset="0"/>
                <a:cs typeface="Calibri" pitchFamily="34" charset="0"/>
              </a:rPr>
              <a:t>пирамидка</a:t>
            </a:r>
          </a:p>
        </p:txBody>
      </p:sp>
      <p:pic>
        <p:nvPicPr>
          <p:cNvPr id="2050" name="Picture 2"/>
          <p:cNvPicPr>
            <a:picLocks noChangeAspect="1" noChangeArrowheads="1"/>
          </p:cNvPicPr>
          <p:nvPr/>
        </p:nvPicPr>
        <p:blipFill>
          <a:blip r:embed="rId3" cstate="print"/>
          <a:srcRect/>
          <a:stretch>
            <a:fillRect/>
          </a:stretch>
        </p:blipFill>
        <p:spPr bwMode="auto">
          <a:xfrm>
            <a:off x="6286512" y="785794"/>
            <a:ext cx="2643206" cy="19824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3"/>
          <p:cNvPicPr>
            <a:picLocks noChangeAspect="1" noChangeArrowheads="1"/>
          </p:cNvPicPr>
          <p:nvPr/>
        </p:nvPicPr>
        <p:blipFill>
          <a:blip r:embed="rId4" cstate="print"/>
          <a:srcRect/>
          <a:stretch>
            <a:fillRect/>
          </a:stretch>
        </p:blipFill>
        <p:spPr bwMode="auto">
          <a:xfrm>
            <a:off x="214282" y="428604"/>
            <a:ext cx="3643338" cy="27325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051" name="Picture 3"/>
          <p:cNvPicPr>
            <a:picLocks noChangeAspect="1" noChangeArrowheads="1"/>
          </p:cNvPicPr>
          <p:nvPr/>
        </p:nvPicPr>
        <p:blipFill>
          <a:blip r:embed="rId5" cstate="print"/>
          <a:srcRect/>
          <a:stretch>
            <a:fillRect/>
          </a:stretch>
        </p:blipFill>
        <p:spPr bwMode="auto">
          <a:xfrm rot="10800000">
            <a:off x="6429388" y="3929066"/>
            <a:ext cx="2500330" cy="187524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3"/>
          <p:cNvPicPr>
            <a:picLocks noChangeAspect="1" noChangeArrowheads="1"/>
          </p:cNvPicPr>
          <p:nvPr/>
        </p:nvPicPr>
        <p:blipFill>
          <a:blip r:embed="rId6" cstate="print"/>
          <a:srcRect/>
          <a:stretch>
            <a:fillRect/>
          </a:stretch>
        </p:blipFill>
        <p:spPr bwMode="auto">
          <a:xfrm>
            <a:off x="214282" y="3643314"/>
            <a:ext cx="3619440" cy="27145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Прямоугольник 7"/>
          <p:cNvSpPr/>
          <p:nvPr/>
        </p:nvSpPr>
        <p:spPr>
          <a:xfrm>
            <a:off x="4214810" y="1571612"/>
            <a:ext cx="1546193" cy="707886"/>
          </a:xfrm>
          <a:prstGeom prst="rect">
            <a:avLst/>
          </a:prstGeom>
        </p:spPr>
        <p:txBody>
          <a:bodyPr wrap="none">
            <a:spAutoFit/>
          </a:bodyPr>
          <a:lstStyle/>
          <a:p>
            <a:r>
              <a:rPr lang="ru-RU" sz="2000" b="1" i="1" dirty="0" smtClean="0">
                <a:solidFill>
                  <a:srgbClr val="002060"/>
                </a:solidFill>
                <a:latin typeface="Calibri" pitchFamily="34" charset="0"/>
                <a:cs typeface="Calibri" pitchFamily="34" charset="0"/>
              </a:rPr>
              <a:t>Башенка из </a:t>
            </a:r>
          </a:p>
          <a:p>
            <a:r>
              <a:rPr lang="ru-RU" sz="2000" b="1" i="1" dirty="0" smtClean="0">
                <a:solidFill>
                  <a:srgbClr val="002060"/>
                </a:solidFill>
                <a:latin typeface="Calibri" pitchFamily="34" charset="0"/>
                <a:cs typeface="Calibri" pitchFamily="34" charset="0"/>
              </a:rPr>
              <a:t>пуговиц</a:t>
            </a:r>
          </a:p>
        </p:txBody>
      </p:sp>
      <p:sp>
        <p:nvSpPr>
          <p:cNvPr id="9" name="Прямоугольник 8"/>
          <p:cNvSpPr/>
          <p:nvPr/>
        </p:nvSpPr>
        <p:spPr>
          <a:xfrm>
            <a:off x="4000496" y="2857496"/>
            <a:ext cx="4085157" cy="369332"/>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разноцветные пуговицы </a:t>
            </a:r>
            <a:endParaRPr lang="ru-RU" dirty="0"/>
          </a:p>
        </p:txBody>
      </p:sp>
      <p:sp>
        <p:nvSpPr>
          <p:cNvPr id="10" name="Прямоугольник 9"/>
          <p:cNvSpPr/>
          <p:nvPr/>
        </p:nvSpPr>
        <p:spPr>
          <a:xfrm>
            <a:off x="3857620" y="5934670"/>
            <a:ext cx="5582619" cy="923330"/>
          </a:xfrm>
          <a:prstGeom prst="rect">
            <a:avLst/>
          </a:prstGeom>
        </p:spPr>
        <p:txBody>
          <a:bodyPr wrap="none">
            <a:spAutoFit/>
          </a:bodyPr>
          <a:lstStyle/>
          <a:p>
            <a:r>
              <a:rPr lang="ru-RU" b="1" i="1" dirty="0" smtClean="0">
                <a:solidFill>
                  <a:schemeClr val="tx1">
                    <a:lumMod val="95000"/>
                    <a:lumOff val="5000"/>
                  </a:schemeClr>
                </a:solidFill>
                <a:latin typeface="Calibri" pitchFamily="34" charset="0"/>
                <a:cs typeface="Calibri" pitchFamily="34" charset="0"/>
              </a:rPr>
              <a:t>Материал:  кружочки и квадраты  из фетра </a:t>
            </a:r>
          </a:p>
          <a:p>
            <a:r>
              <a:rPr lang="ru-RU" b="1" i="1" dirty="0" smtClean="0">
                <a:solidFill>
                  <a:schemeClr val="tx1">
                    <a:lumMod val="95000"/>
                    <a:lumOff val="5000"/>
                  </a:schemeClr>
                </a:solidFill>
                <a:latin typeface="Calibri" pitchFamily="34" charset="0"/>
                <a:cs typeface="Calibri" pitchFamily="34" charset="0"/>
              </a:rPr>
              <a:t>с отверстиями для пуговицы,  кружок  с пришитой </a:t>
            </a:r>
          </a:p>
          <a:p>
            <a:r>
              <a:rPr lang="ru-RU" b="1" i="1" dirty="0" smtClean="0">
                <a:solidFill>
                  <a:schemeClr val="tx1">
                    <a:lumMod val="95000"/>
                    <a:lumOff val="5000"/>
                  </a:schemeClr>
                </a:solidFill>
                <a:latin typeface="Calibri" pitchFamily="34" charset="0"/>
                <a:cs typeface="Calibri" pitchFamily="34" charset="0"/>
              </a:rPr>
              <a:t>посередине пуговицей на ножке</a:t>
            </a:r>
            <a:endParaRPr lang="ru-RU" dirty="0"/>
          </a:p>
        </p:txBody>
      </p:sp>
      <p:sp>
        <p:nvSpPr>
          <p:cNvPr id="11" name="Прямоугольник 10"/>
          <p:cNvSpPr/>
          <p:nvPr/>
        </p:nvSpPr>
        <p:spPr>
          <a:xfrm>
            <a:off x="3929058" y="142852"/>
            <a:ext cx="3959738" cy="954107"/>
          </a:xfrm>
          <a:prstGeom prst="rect">
            <a:avLst/>
          </a:prstGeom>
        </p:spPr>
        <p:txBody>
          <a:bodyPr wrap="none">
            <a:spAutoFit/>
          </a:bodyPr>
          <a:lstStyle/>
          <a:p>
            <a:r>
              <a:rPr lang="ru-RU" sz="2800" b="1" i="1" dirty="0" smtClean="0">
                <a:solidFill>
                  <a:srgbClr val="C00000"/>
                </a:solidFill>
                <a:latin typeface="Calibri" pitchFamily="34" charset="0"/>
                <a:cs typeface="Calibri" pitchFamily="34" charset="0"/>
              </a:rPr>
              <a:t>Накладывание пуговиц </a:t>
            </a:r>
          </a:p>
          <a:p>
            <a:r>
              <a:rPr lang="ru-RU" sz="2800" b="1" i="1" dirty="0" smtClean="0">
                <a:solidFill>
                  <a:srgbClr val="C00000"/>
                </a:solidFill>
                <a:latin typeface="Calibri" pitchFamily="34" charset="0"/>
                <a:cs typeface="Calibri" pitchFamily="34" charset="0"/>
              </a:rPr>
              <a:t>друг на друга</a:t>
            </a:r>
          </a:p>
        </p:txBody>
      </p:sp>
      <p:sp>
        <p:nvSpPr>
          <p:cNvPr id="12" name="Прямоугольник 11"/>
          <p:cNvSpPr/>
          <p:nvPr/>
        </p:nvSpPr>
        <p:spPr>
          <a:xfrm>
            <a:off x="4000464" y="3214686"/>
            <a:ext cx="5143536" cy="954107"/>
          </a:xfrm>
          <a:prstGeom prst="rect">
            <a:avLst/>
          </a:prstGeom>
        </p:spPr>
        <p:txBody>
          <a:bodyPr wrap="square">
            <a:spAutoFit/>
          </a:bodyPr>
          <a:lstStyle/>
          <a:p>
            <a:r>
              <a:rPr lang="ru-RU" sz="2800" b="1" i="1" dirty="0" smtClean="0">
                <a:solidFill>
                  <a:srgbClr val="C00000"/>
                </a:solidFill>
                <a:latin typeface="Calibri" pitchFamily="34" charset="0"/>
                <a:cs typeface="Calibri" pitchFamily="34" charset="0"/>
              </a:rPr>
              <a:t>Застегивание всех деталей на одну пуговицу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4625</TotalTime>
  <Words>580</Words>
  <PresentationFormat>Экран (4:3)</PresentationFormat>
  <Paragraphs>136</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Маргарита Выборова</cp:lastModifiedBy>
  <cp:revision>472</cp:revision>
  <dcterms:modified xsi:type="dcterms:W3CDTF">2022-04-17T14:41:08Z</dcterms:modified>
</cp:coreProperties>
</file>