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76" r:id="rId4"/>
    <p:sldId id="269" r:id="rId5"/>
    <p:sldId id="280" r:id="rId6"/>
    <p:sldId id="274" r:id="rId7"/>
    <p:sldId id="260" r:id="rId8"/>
    <p:sldId id="264" r:id="rId9"/>
    <p:sldId id="278" r:id="rId10"/>
    <p:sldId id="279" r:id="rId11"/>
    <p:sldId id="272" r:id="rId12"/>
    <p:sldId id="267" r:id="rId13"/>
    <p:sldId id="268" r:id="rId14"/>
    <p:sldId id="277" r:id="rId15"/>
  </p:sldIdLst>
  <p:sldSz cx="12192000" cy="6858000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FFD"/>
    <a:srgbClr val="FA36DE"/>
    <a:srgbClr val="FED2D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73" d="100"/>
          <a:sy n="73" d="100"/>
        </p:scale>
        <p:origin x="618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2-05-02T13:13:14.954"/>
    </inkml:context>
    <inkml:brush xml:id="br0">
      <inkml:brushProperty name="width" value="0.21167" units="cm"/>
      <inkml:brushProperty name="height" value="0.21167" units="cm"/>
      <inkml:brushProperty name="color" value="#DEEBF6"/>
      <inkml:brushProperty name="fitToCurve" value="1"/>
    </inkml:brush>
  </inkml:definitions>
  <inkml:traceGroup>
    <inkml:annotationXML>
      <emma:emma xmlns:emma="http://www.w3.org/2003/04/emma" version="1.0">
        <emma:interpretation id="{37CA35DE-2D32-4E12-A41C-7B5684216C70}" emma:medium="tactile" emma:mode="ink">
          <msink:context xmlns:msink="http://schemas.microsoft.com/ink/2010/main" type="inkDrawing" rotatedBoundingBox="1842,4150 2019,125 2781,158 2604,4183" semanticType="verticalRange" shapeName="Other">
            <msink:sourceLink direction="with" ref="{38599E70-B470-4CD9-89B0-F7ED4B6F77CA}"/>
          </msink:context>
        </emma:interpretation>
      </emma:emma>
    </inkml:annotationXML>
    <inkml:trace contextRef="#ctx0" brushRef="#br0">773 2213 0,'-37'0'125,"-35"37"-110,-1-1 1,1-36 0,35 0-1,-35 0-15,35 36 16,1-36-16,36 36 31,-36-36-15,108-72 140,37 36-140,0 36-16,-73-37 15,37 1-15,-37 36 16,1 0 0,-37-36 46,0-37-46,0 37-1,-37 0-15,1 36 16,0-37-16,-1 37 16,37-36-16,-36 36 15,-36 0 1,35 0-1,1 0 32,0 0 0,72 0 78,73 0-109,-37 0-1,-35 0-15,-1 36 16,-72-36 109,-1 0-109,1 0 31,0 0-1,36 37 95,-36-1-110,-1 36-31,1 37 16,36-72 15,0-1-15,0 0 93,-36 0-93,36-72 140,-37 0-140,1-73-16,36 36 0,0 1 15,0 36 1,0-1 0,0 1-1,0 0 63,0-1-46,36 37-17,-36-36 1,0 0-1,37 36 1,-37-36 62,0-1-47,0-35-31,36 35 16,-36 1 0,0 0 15,36 0 0,-36-1-15,0 1 218,0 0-187,0-1 47,0 1-63,0 0 32,0 0-1,0-1-31,0 1 16,0 0 47,0-1-63,0 1 32,0 0-16,0 0-32,-36 36 16,36-37 32,0 1 62,0 0-16,0-1-46,0 1 93,0 0 188,0 0-329,0-1 1,0-35-16,0-37 16,36 0-1,-36 73-15,0-37 16,0 37 0,37-37-1,-37 37 1,36 36 15,-36-36-15,0-1 31,0 1-1,0 0-14,-36 36 765,-1 0-766,1 0 0,0 0 47,36 36 375,0 37-437,0-37-16,36 37 16,-36-1-16,36 1 15,1-1 1,-37 1-16,36-1 15,0 1 1,0 36-16,-36 0 31,37 36-31,-1-36 16,-36-37-16,36-35 16,-36 35-1,0 37 1,0-36-16,0 35 15,0-35-15,-36 36 16,36-37-16,0-35 16,0-1-1,-36 0 251,-1-36-250,1 73-16,0 36 15,-37-37 1,37 1-1,-37-1-15,37 37 16,-73-36-16,73 108 31,-73-72-31,73 0 16,0-73 0,36 1-1,0-1-15,-37-36 16,37-36 249,73-1-265,-73 1 16,72-37 0,-35 73-1,-1-72-15,0 72 16,1-36 0,-1-1-1,0 1 1,0 36 15,-36-36-15,37 36 15,-37-37 0,36 37 32,0 0-32,-36-36-31,37 36 16,-1 0 15,0 0 16,-36 36 375,0 1-391,-36-37-16,36 36 1,-36-36 0,36 36 124,0 1-108,-37-1 14,37 0-30,-36-36 0,36 36 156,0 1-126,0-1-30,0 0 15,0 1-15,0-1 15,0 0 0,0 0 79,0 1-95,0-1 17,0 0 46,0 1-31,0-1-47,0 0 15,0 0 17,0 1 30,0-1-62,0 0 31,0 1 1,0-1 343,0 0-360,0 0-15,0 1 31,0-1-31,0 0 16,0 1 0,0-1 15,0 0-15,0 0 46,0 1 1,0-1-32,0 0-16,0 1 532</inkml:trace>
  </inkml:traceGroup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2-05-02T13:13:18.079"/>
    </inkml:context>
    <inkml:brush xml:id="br0">
      <inkml:brushProperty name="width" value="0.21167" units="cm"/>
      <inkml:brushProperty name="height" value="0.21167" units="cm"/>
      <inkml:brushProperty name="color" value="#DEEBF6"/>
      <inkml:brushProperty name="fitToCurve" value="1"/>
    </inkml:brush>
  </inkml:definitions>
  <inkml:traceGroup>
    <inkml:annotationXML>
      <emma:emma xmlns:emma="http://www.w3.org/2003/04/emma" version="1.0">
        <emma:interpretation id="{38599E70-B470-4CD9-89B0-F7ED4B6F77CA}" emma:medium="tactile" emma:mode="ink">
          <msink:context xmlns:msink="http://schemas.microsoft.com/ink/2010/main" type="writingRegion" rotatedBoundingBox="2177,2177 2902,2177 2902,4209 2177,4209">
            <msink:destinationLink direction="with" ref="{37CA35DE-2D32-4E12-A41C-7B5684216C70}"/>
          </msink:context>
        </emma:interpretation>
      </emma:emma>
    </inkml:annotationXML>
    <inkml:traceGroup>
      <inkml:annotationXML>
        <emma:emma xmlns:emma="http://www.w3.org/2003/04/emma" version="1.0">
          <emma:interpretation id="{D53E8755-F5B3-4213-BA4F-36F9122B3414}" emma:medium="tactile" emma:mode="ink">
            <msink:context xmlns:msink="http://schemas.microsoft.com/ink/2010/main" type="paragraph" rotatedBoundingBox="2177,2177 2902,2177 2902,4209 2177,4209" alignmentLevel="1"/>
          </emma:interpretation>
        </emma:emma>
      </inkml:annotationXML>
      <inkml:traceGroup>
        <inkml:annotationXML>
          <emma:emma xmlns:emma="http://www.w3.org/2003/04/emma" version="1.0">
            <emma:interpretation id="{E78004E7-D818-4BA1-A45F-89FC8965021E}" emma:medium="tactile" emma:mode="ink">
              <msink:context xmlns:msink="http://schemas.microsoft.com/ink/2010/main" type="line" rotatedBoundingBox="2177,2177 2902,2177 2902,4209 2177,4209"/>
            </emma:interpretation>
          </emma:emma>
        </inkml:annotationXML>
        <inkml:traceGroup>
          <inkml:annotationXML>
            <emma:emma xmlns:emma="http://www.w3.org/2003/04/emma" version="1.0">
              <emma:interpretation id="{62E19ED9-60DF-4DDA-A11E-DA7EEDC6F413}" emma:medium="tactile" emma:mode="ink">
                <msink:context xmlns:msink="http://schemas.microsoft.com/ink/2010/main" type="inkWord" rotatedBoundingBox="2177,2177 2902,2177 2902,2903 2177,2903"/>
              </emma:interpretation>
              <emma:one-of disjunction-type="recognition" id="oneOf0">
                <emma:interpretation id="interp0" emma:lang="" emma:confidence="1">
                  <emma:literal/>
                </emma:interpretation>
              </emma:one-of>
            </emma:emma>
          </inkml:annotationXML>
          <inkml:trace contextRef="#ctx0" brushRef="#br0">436 580 0,'-36'0'16,"-1"0"109,1 0-110,0 0 17,-37 0-17,37-36 1,0 36-1,-1 0-15,1-72 32,0 35-17,0 1 1,36 0 0,0-1 46,0 1 110,0 0-125,0 0-32,72-37 17,73 37-32,-36-37 15,0 37 1,-73 36 0,37 0-16,-37 0 15,37 36 1,-73 0-1,36 1 1,-36-1 15,0 0-31,0 1 63,36-37-32,-36 36 0,0 0-15,0 0 15,0 1-15,0 35-1,-36-35-15,-37 71 16,-72 38 0</inkml:trace>
        </inkml:traceGroup>
        <inkml:traceGroup>
          <inkml:annotationXML>
            <emma:emma xmlns:emma="http://www.w3.org/2003/04/emma" version="1.0">
              <emma:interpretation id="{70216B90-B355-4FF2-8016-B80683853EBB}" emma:medium="tactile" emma:mode="ink">
                <msink:context xmlns:msink="http://schemas.microsoft.com/ink/2010/main" type="inkWord" rotatedBoundingBox="2343,4136 2358,4136 2358,4209 2343,4209"/>
              </emma:interpretation>
              <emma:one-of disjunction-type="recognition" id="oneOf1">
                <emma:interpretation id="interp1" emma:lang="" emma:confidence="0.5">
                  <emma:literal>,</emma:literal>
                </emma:interpretation>
                <emma:interpretation id="interp2" emma:lang="" emma:confidence="0">
                  <emma:literal>.</emma:literal>
                </emma:interpretation>
                <emma:interpretation id="interp3" emma:lang="" emma:confidence="0">
                  <emma:literal>l</emma:literal>
                </emma:interpretation>
                <emma:interpretation id="interp4" emma:lang="" emma:confidence="0">
                  <emma:literal>|</emma:literal>
                </emma:interpretation>
                <emma:interpretation id="interp5" emma:lang="" emma:confidence="0">
                  <emma:literal>1</emma:literal>
                </emma:interpretation>
              </emma:one-of>
            </emma:emma>
          </inkml:annotationXML>
          <inkml:trace contextRef="#ctx0" brushRef="#br0" timeOffset="4244.9676">182 1959 0,'0'37'625,"0"-1"-437</inkml:trace>
        </inkml:traceGroup>
      </inkml:traceGroup>
    </inkml:traceGroup>
  </inkml:traceGroup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B7B58-6D8E-4AF7-92D6-A864A2CFAC84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18297-0383-47CB-9CAC-EFAD5450F3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60050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B7B58-6D8E-4AF7-92D6-A864A2CFAC84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18297-0383-47CB-9CAC-EFAD5450F3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3227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B7B58-6D8E-4AF7-92D6-A864A2CFAC84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18297-0383-47CB-9CAC-EFAD5450F3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88765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B7B58-6D8E-4AF7-92D6-A864A2CFAC84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18297-0383-47CB-9CAC-EFAD5450F3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02838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B7B58-6D8E-4AF7-92D6-A864A2CFAC84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18297-0383-47CB-9CAC-EFAD5450F3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97360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B7B58-6D8E-4AF7-92D6-A864A2CFAC84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18297-0383-47CB-9CAC-EFAD5450F3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64082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B7B58-6D8E-4AF7-92D6-A864A2CFAC84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18297-0383-47CB-9CAC-EFAD5450F3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94708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B7B58-6D8E-4AF7-92D6-A864A2CFAC84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18297-0383-47CB-9CAC-EFAD5450F3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3102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B7B58-6D8E-4AF7-92D6-A864A2CFAC84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18297-0383-47CB-9CAC-EFAD5450F3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95165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B7B58-6D8E-4AF7-92D6-A864A2CFAC84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18297-0383-47CB-9CAC-EFAD5450F3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4167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B7B58-6D8E-4AF7-92D6-A864A2CFAC84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18297-0383-47CB-9CAC-EFAD5450F3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66054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AB7B58-6D8E-4AF7-92D6-A864A2CFAC84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18297-0383-47CB-9CAC-EFAD5450F3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73060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emf"/><Relationship Id="rId4" Type="http://schemas.openxmlformats.org/officeDocument/2006/relationships/customXml" Target="../ink/ink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766" y="248195"/>
            <a:ext cx="11090365" cy="6453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84030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825624"/>
          </a:xfrm>
        </p:spPr>
        <p:txBody>
          <a:bodyPr/>
          <a:lstStyle/>
          <a:p>
            <a:r>
              <a:rPr lang="en-US" b="1" dirty="0" smtClean="0">
                <a:solidFill>
                  <a:schemeClr val="accent3">
                    <a:lumMod val="75000"/>
                  </a:schemeClr>
                </a:solidFill>
                <a:latin typeface="Arial Black" panose="020B0A04020102020204" pitchFamily="34" charset="0"/>
              </a:rPr>
              <a:t>    Choosing a </a:t>
            </a:r>
            <a:r>
              <a:rPr lang="en-US" b="1" dirty="0">
                <a:solidFill>
                  <a:schemeClr val="accent3">
                    <a:lumMod val="75000"/>
                  </a:schemeClr>
                </a:solidFill>
                <a:latin typeface="Arial Black" panose="020B0A04020102020204" pitchFamily="34" charset="0"/>
              </a:rPr>
              <a:t>profession</a:t>
            </a:r>
            <a:br>
              <a:rPr lang="en-US" b="1" dirty="0">
                <a:solidFill>
                  <a:schemeClr val="accent3">
                    <a:lumMod val="75000"/>
                  </a:schemeClr>
                </a:solidFill>
                <a:latin typeface="Arial Black" panose="020B0A04020102020204" pitchFamily="34" charset="0"/>
              </a:rPr>
            </a:br>
            <a:r>
              <a:rPr lang="en-US" b="1" dirty="0">
                <a:solidFill>
                  <a:schemeClr val="accent3">
                    <a:lumMod val="75000"/>
                  </a:schemeClr>
                </a:solidFill>
                <a:latin typeface="Arial Black" panose="020B0A04020102020204" pitchFamily="34" charset="0"/>
              </a:rPr>
              <a:t/>
            </a:r>
            <a:br>
              <a:rPr lang="en-US" b="1" dirty="0">
                <a:solidFill>
                  <a:schemeClr val="accent3">
                    <a:lumMod val="75000"/>
                  </a:schemeClr>
                </a:solidFill>
                <a:latin typeface="Arial Black" panose="020B0A04020102020204" pitchFamily="34" charset="0"/>
              </a:rPr>
            </a:br>
            <a:r>
              <a:rPr lang="en-US" sz="3200" b="1" dirty="0">
                <a:solidFill>
                  <a:schemeClr val="accent3">
                    <a:lumMod val="75000"/>
                  </a:schemeClr>
                </a:solidFill>
                <a:latin typeface="Arial Black" panose="020B0A04020102020204" pitchFamily="34" charset="0"/>
              </a:rPr>
              <a:t>Why do you want to be a  ….  ?</a:t>
            </a:r>
            <a:endParaRPr lang="ru-RU" sz="3200" b="1" dirty="0">
              <a:solidFill>
                <a:schemeClr val="accent3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199" y="1825625"/>
            <a:ext cx="11231881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I want to be a ….</a:t>
            </a:r>
          </a:p>
          <a:p>
            <a:pPr marL="0" indent="0">
              <a:buNone/>
            </a:pPr>
            <a:r>
              <a:rPr lang="en-US" dirty="0"/>
              <a:t>                        because   It is interesting work</a:t>
            </a:r>
          </a:p>
          <a:p>
            <a:pPr marL="0" indent="0">
              <a:buNone/>
            </a:pPr>
            <a:r>
              <a:rPr lang="en-US" dirty="0"/>
              <a:t>                              because I will have possibility of career growth</a:t>
            </a:r>
          </a:p>
          <a:p>
            <a:pPr marL="0" indent="0">
              <a:buNone/>
            </a:pPr>
            <a:r>
              <a:rPr lang="en-US" dirty="0"/>
              <a:t>                                     because it’s intellectual work</a:t>
            </a:r>
          </a:p>
          <a:p>
            <a:pPr marL="0" indent="0">
              <a:buNone/>
            </a:pPr>
            <a:r>
              <a:rPr lang="en-US" dirty="0"/>
              <a:t>                                            because of flexible timetable</a:t>
            </a:r>
          </a:p>
          <a:p>
            <a:pPr marL="0" indent="0">
              <a:buNone/>
            </a:pPr>
            <a:r>
              <a:rPr lang="en-US" dirty="0"/>
              <a:t>                                                  because I will have good salary</a:t>
            </a:r>
          </a:p>
          <a:p>
            <a:pPr marL="0" indent="0">
              <a:buNone/>
            </a:pPr>
            <a:r>
              <a:rPr lang="en-US" dirty="0"/>
              <a:t>                                                        because I will travel around the world</a:t>
            </a:r>
          </a:p>
          <a:p>
            <a:pPr marL="0" indent="0">
              <a:buNone/>
            </a:pPr>
            <a:r>
              <a:rPr lang="en-US" dirty="0"/>
              <a:t>                                                          because I like to communicate with people	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57200" y="613954"/>
            <a:ext cx="11734799" cy="78377"/>
          </a:xfrm>
          <a:prstGeom prst="rect">
            <a:avLst/>
          </a:prstGeom>
          <a:solidFill>
            <a:srgbClr val="FA36D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rgbClr val="FA36D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63371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82994"/>
            <a:ext cx="6764383" cy="610235"/>
          </a:xfrm>
        </p:spPr>
        <p:txBody>
          <a:bodyPr>
            <a:normAutofit/>
          </a:bodyPr>
          <a:lstStyle/>
          <a:p>
            <a:r>
              <a:rPr lang="en-US" sz="3200" dirty="0" smtClean="0">
                <a:latin typeface="Trebuchet MS" panose="020B0603020202020204" pitchFamily="34" charset="0"/>
              </a:rPr>
              <a:t>           My </a:t>
            </a:r>
            <a:r>
              <a:rPr lang="en-US" sz="3200" dirty="0">
                <a:latin typeface="Trebuchet MS" panose="020B0603020202020204" pitchFamily="34" charset="0"/>
              </a:rPr>
              <a:t>future profession</a:t>
            </a:r>
            <a:r>
              <a:rPr lang="ru-RU" sz="3200" dirty="0">
                <a:latin typeface="Trebuchet MS" panose="020B0603020202020204" pitchFamily="34" charset="0"/>
              </a:rPr>
              <a:t>              </a:t>
            </a:r>
            <a:r>
              <a:rPr lang="ru-RU" sz="3200" dirty="0" smtClean="0">
                <a:latin typeface="Trebuchet MS" panose="020B0603020202020204" pitchFamily="34" charset="0"/>
              </a:rPr>
              <a:t>       </a:t>
            </a:r>
            <a:endParaRPr lang="ru-RU" sz="3200" dirty="0">
              <a:latin typeface="Trebuchet MS" panose="020B0603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9728" y="975360"/>
            <a:ext cx="5910072" cy="5799646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Hello, I am …</a:t>
            </a:r>
            <a:endParaRPr lang="ru-RU" dirty="0"/>
          </a:p>
          <a:p>
            <a:endParaRPr lang="en-US" dirty="0"/>
          </a:p>
          <a:p>
            <a:r>
              <a:rPr lang="en-US" dirty="0"/>
              <a:t>I am going to be a …</a:t>
            </a:r>
            <a:endParaRPr lang="ru-RU" dirty="0"/>
          </a:p>
          <a:p>
            <a:endParaRPr lang="ru-RU" dirty="0"/>
          </a:p>
          <a:p>
            <a:endParaRPr lang="en-US" dirty="0"/>
          </a:p>
          <a:p>
            <a:r>
              <a:rPr lang="en-US" dirty="0"/>
              <a:t>For this I should be …</a:t>
            </a:r>
            <a:endParaRPr lang="ru-RU" dirty="0"/>
          </a:p>
          <a:p>
            <a:endParaRPr lang="ru-RU" dirty="0"/>
          </a:p>
          <a:p>
            <a:endParaRPr lang="en-US" dirty="0"/>
          </a:p>
          <a:p>
            <a:r>
              <a:rPr lang="en-US" dirty="0"/>
              <a:t>I like this profession because …</a:t>
            </a:r>
            <a:endParaRPr lang="ru-RU" dirty="0"/>
          </a:p>
          <a:p>
            <a:endParaRPr lang="ru-RU" dirty="0"/>
          </a:p>
          <a:p>
            <a:endParaRPr lang="en-US" dirty="0"/>
          </a:p>
          <a:p>
            <a:r>
              <a:rPr lang="en-US" dirty="0"/>
              <a:t>I hope my parents will approve my  choice.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199" y="2054815"/>
            <a:ext cx="5845629" cy="4332922"/>
          </a:xfrm>
        </p:spPr>
      </p:pic>
    </p:spTree>
    <p:extLst>
      <p:ext uri="{BB962C8B-B14F-4D97-AF65-F5344CB8AC3E}">
        <p14:creationId xmlns:p14="http://schemas.microsoft.com/office/powerpoint/2010/main" val="23305231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F88D022-EF2D-4FCA-A4B2-865E31FD1D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65126"/>
            <a:ext cx="5630090" cy="924484"/>
          </a:xfrm>
          <a:solidFill>
            <a:srgbClr val="FFEFFD"/>
          </a:solidFill>
        </p:spPr>
        <p:txBody>
          <a:bodyPr/>
          <a:lstStyle/>
          <a:p>
            <a:r>
              <a:rPr lang="en-US" dirty="0"/>
              <a:t>  </a:t>
            </a:r>
            <a:r>
              <a:rPr lang="en-US" sz="3600" b="1" dirty="0" err="1"/>
              <a:t>Reflexion</a:t>
            </a:r>
            <a:r>
              <a:rPr lang="en-US" sz="3600" b="1" dirty="0"/>
              <a:t> of the aim                 </a:t>
            </a:r>
            <a:endParaRPr lang="ru-RU" sz="3600" b="1" dirty="0"/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2FD57862-B56D-4DFF-B5AF-2BFC0B935CB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97229" y="1468755"/>
            <a:ext cx="5778119" cy="418833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During today’s lesson </a:t>
            </a:r>
          </a:p>
          <a:p>
            <a:pPr marL="0" indent="0">
              <a:buNone/>
            </a:pPr>
            <a:r>
              <a:rPr lang="en-US" dirty="0"/>
              <a:t>I  have remembered….</a:t>
            </a:r>
          </a:p>
          <a:p>
            <a:pPr marL="0" indent="0">
              <a:buNone/>
            </a:pPr>
            <a:r>
              <a:rPr lang="en-US" dirty="0"/>
              <a:t>I have learnt ….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Now</a:t>
            </a:r>
          </a:p>
          <a:p>
            <a:pPr marL="0" indent="0">
              <a:buNone/>
            </a:pPr>
            <a:r>
              <a:rPr lang="en-US" dirty="0"/>
              <a:t>I can speak about …</a:t>
            </a:r>
          </a:p>
          <a:p>
            <a:pPr marL="0" indent="0">
              <a:buNone/>
            </a:pPr>
            <a:r>
              <a:rPr lang="en-US" dirty="0"/>
              <a:t>I can say my opinion on …</a:t>
            </a:r>
          </a:p>
          <a:p>
            <a:pPr marL="0" indent="0">
              <a:buNone/>
            </a:pPr>
            <a:r>
              <a:rPr lang="en-US" dirty="0"/>
              <a:t>I  can explain the choice of my …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7" name="Объект 6">
            <a:extLst>
              <a:ext uri="{FF2B5EF4-FFF2-40B4-BE49-F238E27FC236}">
                <a16:creationId xmlns:a16="http://schemas.microsoft.com/office/drawing/2014/main" id="{6030C27D-EE9E-48D7-9A19-7A76512A0E3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94427" y="1468755"/>
            <a:ext cx="5800344" cy="5379909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endParaRPr lang="en-US" dirty="0">
              <a:solidFill>
                <a:prstClr val="black"/>
              </a:solidFill>
            </a:endParaRPr>
          </a:p>
          <a:p>
            <a:pPr marL="0" lvl="0" indent="0">
              <a:buNone/>
            </a:pPr>
            <a:endParaRPr lang="en-US" dirty="0">
              <a:solidFill>
                <a:prstClr val="black"/>
              </a:solidFill>
            </a:endParaRPr>
          </a:p>
          <a:p>
            <a:pPr marL="0" lvl="0" indent="0">
              <a:buNone/>
            </a:pPr>
            <a:endParaRPr lang="en-US" dirty="0">
              <a:solidFill>
                <a:prstClr val="black"/>
              </a:solidFill>
            </a:endParaRPr>
          </a:p>
          <a:p>
            <a:pPr marL="0" lvl="0" indent="0">
              <a:buNone/>
            </a:pPr>
            <a:endParaRPr lang="en-US" dirty="0">
              <a:solidFill>
                <a:prstClr val="black"/>
              </a:solidFill>
            </a:endParaRPr>
          </a:p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0090" y="862148"/>
            <a:ext cx="6178733" cy="4974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02166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E6D870-B006-4E8A-BE8D-313EF98843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072" y="365125"/>
            <a:ext cx="11160316" cy="646811"/>
          </a:xfrm>
        </p:spPr>
        <p:txBody>
          <a:bodyPr>
            <a:normAutofit fontScale="90000"/>
          </a:bodyPr>
          <a:lstStyle/>
          <a:p>
            <a:r>
              <a:rPr lang="en-US" dirty="0"/>
              <a:t>      </a:t>
            </a:r>
            <a:r>
              <a:rPr lang="en-US" sz="2700" dirty="0"/>
              <a:t>Self –assessment                                          </a:t>
            </a:r>
            <a:r>
              <a:rPr lang="en-US" sz="1300" dirty="0"/>
              <a:t>It’s necessary to work more             I know it</a:t>
            </a:r>
            <a:r>
              <a:rPr lang="ru-RU" sz="1300" dirty="0"/>
              <a:t> </a:t>
            </a:r>
            <a:r>
              <a:rPr lang="en-US" sz="1300" dirty="0"/>
              <a:t>quite well                             </a:t>
            </a:r>
            <a:r>
              <a:rPr lang="en-US" sz="1300" dirty="0" smtClean="0"/>
              <a:t>I did my best</a:t>
            </a:r>
            <a:endParaRPr lang="ru-RU" sz="1300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2A9BC88-70F4-48FF-BD56-6105105E5A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95072" y="1011937"/>
            <a:ext cx="5802503" cy="451104"/>
          </a:xfrm>
        </p:spPr>
        <p:txBody>
          <a:bodyPr/>
          <a:lstStyle/>
          <a:p>
            <a:r>
              <a:rPr lang="en-US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I know</a:t>
            </a:r>
            <a:r>
              <a:rPr lang="ru-RU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many professions </a:t>
            </a:r>
            <a:endParaRPr lang="ru-RU" sz="20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2E164CE-AD1B-4773-97DC-209B48A0861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95072" y="1463041"/>
            <a:ext cx="5802503" cy="4726622"/>
          </a:xfrm>
        </p:spPr>
        <p:txBody>
          <a:bodyPr/>
          <a:lstStyle/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I know qualities to be a good specialist</a:t>
            </a:r>
          </a:p>
          <a:p>
            <a:pPr marL="0" indent="0">
              <a:buNone/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I have learnt the dialogue 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I have spoken about my future profession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I have explained my choice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Объект 6">
            <a:extLst>
              <a:ext uri="{FF2B5EF4-FFF2-40B4-BE49-F238E27FC236}">
                <a16:creationId xmlns:a16="http://schemas.microsoft.com/office/drawing/2014/main" id="{B210DBE2-3E5C-4626-B9E2-53010C1DD639}"/>
              </a:ext>
            </a:extLst>
          </p:cNvPr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334434110"/>
              </p:ext>
            </p:extLst>
          </p:nvPr>
        </p:nvGraphicFramePr>
        <p:xfrm>
          <a:off x="5932488" y="1011936"/>
          <a:ext cx="5400675" cy="25115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5">
                  <a:extLst>
                    <a:ext uri="{9D8B030D-6E8A-4147-A177-3AD203B41FA5}">
                      <a16:colId xmlns:a16="http://schemas.microsoft.com/office/drawing/2014/main" val="2405414100"/>
                    </a:ext>
                  </a:extLst>
                </a:gridCol>
                <a:gridCol w="1800225">
                  <a:extLst>
                    <a:ext uri="{9D8B030D-6E8A-4147-A177-3AD203B41FA5}">
                      <a16:colId xmlns:a16="http://schemas.microsoft.com/office/drawing/2014/main" val="3938250262"/>
                    </a:ext>
                  </a:extLst>
                </a:gridCol>
                <a:gridCol w="1800225">
                  <a:extLst>
                    <a:ext uri="{9D8B030D-6E8A-4147-A177-3AD203B41FA5}">
                      <a16:colId xmlns:a16="http://schemas.microsoft.com/office/drawing/2014/main" val="2691597098"/>
                    </a:ext>
                  </a:extLst>
                </a:gridCol>
              </a:tblGrid>
              <a:tr h="502310"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accent6">
                            <a:lumMod val="40000"/>
                            <a:lumOff val="6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39391666"/>
                  </a:ext>
                </a:extLst>
              </a:tr>
              <a:tr h="50231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46125199"/>
                  </a:ext>
                </a:extLst>
              </a:tr>
              <a:tr h="50231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6402085"/>
                  </a:ext>
                </a:extLst>
              </a:tr>
              <a:tr h="50231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394891"/>
                  </a:ext>
                </a:extLst>
              </a:tr>
              <a:tr h="50231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8103881"/>
                  </a:ext>
                </a:extLst>
              </a:tr>
            </a:tbl>
          </a:graphicData>
        </a:graphic>
      </p:graphicFrame>
      <p:sp>
        <p:nvSpPr>
          <p:cNvPr id="8" name="Овал 7">
            <a:extLst>
              <a:ext uri="{FF2B5EF4-FFF2-40B4-BE49-F238E27FC236}">
                <a16:creationId xmlns:a16="http://schemas.microsoft.com/office/drawing/2014/main" id="{C2685110-2318-4325-82B6-D2A1D39C75A4}"/>
              </a:ext>
            </a:extLst>
          </p:cNvPr>
          <p:cNvSpPr/>
          <p:nvPr/>
        </p:nvSpPr>
        <p:spPr>
          <a:xfrm>
            <a:off x="4535424" y="2998595"/>
            <a:ext cx="1146048" cy="103221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256E631-5A77-4185-8CB4-990364204D73}"/>
              </a:ext>
            </a:extLst>
          </p:cNvPr>
          <p:cNvSpPr txBox="1"/>
          <p:nvPr/>
        </p:nvSpPr>
        <p:spPr>
          <a:xfrm>
            <a:off x="4629181" y="3523486"/>
            <a:ext cx="11460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My mark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41289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248194"/>
            <a:ext cx="9144000" cy="1998617"/>
          </a:xfrm>
        </p:spPr>
        <p:txBody>
          <a:bodyPr>
            <a:normAutofit/>
          </a:bodyPr>
          <a:lstStyle/>
          <a:p>
            <a:r>
              <a:rPr lang="en-US" dirty="0"/>
              <a:t>Ask your parents’ opinion about your career choice.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943600" y="4336869"/>
            <a:ext cx="5355771" cy="1711233"/>
          </a:xfrm>
        </p:spPr>
        <p:txBody>
          <a:bodyPr/>
          <a:lstStyle/>
          <a:p>
            <a:endParaRPr lang="ru-RU" dirty="0"/>
          </a:p>
          <a:p>
            <a:endParaRPr lang="ru-RU" dirty="0"/>
          </a:p>
          <a:p>
            <a:r>
              <a:rPr lang="en-US" sz="4400" dirty="0" err="1"/>
              <a:t>hometask</a:t>
            </a:r>
            <a:endParaRPr lang="ru-RU" sz="4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336" y="2586446"/>
            <a:ext cx="4970504" cy="3697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949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1648" y="104504"/>
            <a:ext cx="11122152" cy="607246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FUTURE PROFESSIONS.</a:t>
            </a:r>
          </a:p>
          <a:p>
            <a:pPr marL="0" indent="0" algn="ctr">
              <a:buNone/>
            </a:pP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DISCUSSION</a:t>
            </a:r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8434" y="2037805"/>
            <a:ext cx="8842466" cy="4820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5708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кругленный прямоугольник 8"/>
          <p:cNvSpPr/>
          <p:nvPr/>
        </p:nvSpPr>
        <p:spPr>
          <a:xfrm>
            <a:off x="411480" y="121921"/>
            <a:ext cx="11332029" cy="1014548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21921"/>
            <a:ext cx="10515600" cy="816863"/>
          </a:xfrm>
        </p:spPr>
        <p:txBody>
          <a:bodyPr/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Plan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4112" y="1609344"/>
            <a:ext cx="11219688" cy="51267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Speak about  different professions</a:t>
            </a:r>
          </a:p>
          <a:p>
            <a:pPr marL="0" indent="0">
              <a:buNone/>
            </a:pP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Speak about qualities we need to be a good specialist</a:t>
            </a:r>
          </a:p>
          <a:p>
            <a:pPr marL="0" indent="0">
              <a:buNone/>
            </a:pP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Act out the dialogue in pairs</a:t>
            </a:r>
          </a:p>
          <a:p>
            <a:pPr marL="0" indent="0">
              <a:buNone/>
            </a:pP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Do some elements of case –study work</a:t>
            </a:r>
          </a:p>
          <a:p>
            <a:pPr marL="0" indent="0">
              <a:buNone/>
            </a:pP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Make a project about future professions and present it to the class     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трелка: вправо 3">
            <a:extLst>
              <a:ext uri="{FF2B5EF4-FFF2-40B4-BE49-F238E27FC236}">
                <a16:creationId xmlns:a16="http://schemas.microsoft.com/office/drawing/2014/main" id="{72AAFB23-1F35-426F-921C-64269250D708}"/>
              </a:ext>
            </a:extLst>
          </p:cNvPr>
          <p:cNvSpPr/>
          <p:nvPr/>
        </p:nvSpPr>
        <p:spPr>
          <a:xfrm>
            <a:off x="411480" y="1682496"/>
            <a:ext cx="853440" cy="4389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Стрелка: вправо 4">
            <a:extLst>
              <a:ext uri="{FF2B5EF4-FFF2-40B4-BE49-F238E27FC236}">
                <a16:creationId xmlns:a16="http://schemas.microsoft.com/office/drawing/2014/main" id="{66E198E7-8AA0-485C-929A-090D98FA4560}"/>
              </a:ext>
            </a:extLst>
          </p:cNvPr>
          <p:cNvSpPr/>
          <p:nvPr/>
        </p:nvSpPr>
        <p:spPr>
          <a:xfrm>
            <a:off x="411480" y="2353056"/>
            <a:ext cx="853440" cy="4389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Стрелка: вправо 5">
            <a:extLst>
              <a:ext uri="{FF2B5EF4-FFF2-40B4-BE49-F238E27FC236}">
                <a16:creationId xmlns:a16="http://schemas.microsoft.com/office/drawing/2014/main" id="{C3268594-F85C-44ED-92A4-EFE23D1296D1}"/>
              </a:ext>
            </a:extLst>
          </p:cNvPr>
          <p:cNvSpPr/>
          <p:nvPr/>
        </p:nvSpPr>
        <p:spPr>
          <a:xfrm>
            <a:off x="411480" y="3663697"/>
            <a:ext cx="853440" cy="4389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Стрелка: вправо 6">
            <a:extLst>
              <a:ext uri="{FF2B5EF4-FFF2-40B4-BE49-F238E27FC236}">
                <a16:creationId xmlns:a16="http://schemas.microsoft.com/office/drawing/2014/main" id="{CB4F7329-C20C-4FED-B62F-B0B2DFA0D1C4}"/>
              </a:ext>
            </a:extLst>
          </p:cNvPr>
          <p:cNvSpPr/>
          <p:nvPr/>
        </p:nvSpPr>
        <p:spPr>
          <a:xfrm>
            <a:off x="411480" y="4297681"/>
            <a:ext cx="853440" cy="4389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Стрелка: вправо 7">
            <a:extLst>
              <a:ext uri="{FF2B5EF4-FFF2-40B4-BE49-F238E27FC236}">
                <a16:creationId xmlns:a16="http://schemas.microsoft.com/office/drawing/2014/main" id="{61C4D6F9-7216-4F09-BD47-0F16A1F438AE}"/>
              </a:ext>
            </a:extLst>
          </p:cNvPr>
          <p:cNvSpPr/>
          <p:nvPr/>
        </p:nvSpPr>
        <p:spPr>
          <a:xfrm>
            <a:off x="411480" y="4956048"/>
            <a:ext cx="853440" cy="4389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339126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Bernard MT Condensed" panose="02050806060905020404" pitchFamily="18" charset="0"/>
              </a:rPr>
              <a:t>What professions do you know?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0789" y="1690688"/>
            <a:ext cx="8974182" cy="4814615"/>
          </a:xfrm>
        </p:spPr>
      </p:pic>
    </p:spTree>
    <p:extLst>
      <p:ext uri="{BB962C8B-B14F-4D97-AF65-F5344CB8AC3E}">
        <p14:creationId xmlns:p14="http://schemas.microsoft.com/office/powerpoint/2010/main" val="28381358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365125"/>
            <a:ext cx="12191999" cy="1189355"/>
          </a:xfrm>
          <a:prstGeom prst="rect">
            <a:avLst/>
          </a:prstGeom>
          <a:solidFill>
            <a:srgbClr val="FED2D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There are some categories of professions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   </a:t>
            </a:r>
            <a:r>
              <a:rPr lang="en-US" sz="4800" dirty="0" smtClean="0"/>
              <a:t>--- connected with people</a:t>
            </a:r>
          </a:p>
          <a:p>
            <a:pPr marL="0" indent="0">
              <a:buNone/>
            </a:pPr>
            <a:r>
              <a:rPr lang="en-US" sz="4800" dirty="0" smtClean="0"/>
              <a:t>  --- intellectual</a:t>
            </a:r>
          </a:p>
          <a:p>
            <a:pPr marL="0" indent="0">
              <a:buNone/>
            </a:pPr>
            <a:r>
              <a:rPr lang="en-US" sz="4800" dirty="0" smtClean="0"/>
              <a:t>  --- dangerous</a:t>
            </a:r>
          </a:p>
          <a:p>
            <a:pPr marL="0" indent="0">
              <a:buNone/>
            </a:pPr>
            <a:r>
              <a:rPr lang="en-US" sz="4800" dirty="0"/>
              <a:t> </a:t>
            </a:r>
            <a:r>
              <a:rPr lang="en-US" sz="4800" dirty="0" smtClean="0"/>
              <a:t> --- creative</a:t>
            </a:r>
          </a:p>
          <a:p>
            <a:pPr marL="0" indent="0">
              <a:buNone/>
            </a:pPr>
            <a:r>
              <a:rPr lang="en-US" sz="4800" dirty="0" smtClean="0"/>
              <a:t>  --- connected with machines, equipment</a:t>
            </a:r>
          </a:p>
          <a:p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11658582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1E54B4E3-6ACE-4706-9A0B-D9EAE55A44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1441"/>
            <a:ext cx="10515600" cy="1249679"/>
          </a:xfrm>
        </p:spPr>
        <p:txBody>
          <a:bodyPr/>
          <a:lstStyle/>
          <a:p>
            <a:r>
              <a:rPr lang="ru-RU" b="1" dirty="0" smtClean="0"/>
              <a:t>    </a:t>
            </a:r>
            <a:r>
              <a:rPr lang="en-US" b="1" dirty="0" smtClean="0"/>
              <a:t>film-maker</a:t>
            </a:r>
            <a:r>
              <a:rPr lang="en-US" b="1" dirty="0"/>
              <a:t>, composer, actor</a:t>
            </a:r>
            <a:endParaRPr lang="ru-RU" b="1" dirty="0"/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90E9339D-3C6B-4A06-8492-5020E67375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38656"/>
            <a:ext cx="10515600" cy="532790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dirty="0" smtClean="0"/>
              <a:t>   </a:t>
            </a:r>
            <a:r>
              <a:rPr lang="en-US" sz="4400" dirty="0" smtClean="0"/>
              <a:t>programmer</a:t>
            </a:r>
            <a:r>
              <a:rPr lang="en-US" sz="4400" dirty="0"/>
              <a:t>, taxi-driver, </a:t>
            </a:r>
            <a:r>
              <a:rPr lang="en-US" sz="4400" dirty="0" smtClean="0"/>
              <a:t>mechanic      mam</a:t>
            </a:r>
            <a:endParaRPr lang="en-US" sz="4400" dirty="0"/>
          </a:p>
          <a:p>
            <a:pPr marL="0" indent="0">
              <a:buNone/>
            </a:pPr>
            <a:endParaRPr lang="en-US" sz="4400" dirty="0"/>
          </a:p>
          <a:p>
            <a:pPr marL="0" indent="0">
              <a:buNone/>
            </a:pPr>
            <a:r>
              <a:rPr lang="ru-RU" sz="4400" dirty="0" smtClean="0"/>
              <a:t>   </a:t>
            </a:r>
            <a:r>
              <a:rPr lang="en-US" sz="4400" dirty="0" smtClean="0"/>
              <a:t>teacher</a:t>
            </a:r>
            <a:r>
              <a:rPr lang="en-US" sz="4400" dirty="0"/>
              <a:t>, doctor, director</a:t>
            </a:r>
          </a:p>
          <a:p>
            <a:pPr marL="0" indent="0">
              <a:buNone/>
            </a:pPr>
            <a:endParaRPr lang="en-US" sz="4400" dirty="0"/>
          </a:p>
          <a:p>
            <a:pPr marL="0" indent="0">
              <a:buNone/>
            </a:pPr>
            <a:r>
              <a:rPr lang="ru-RU" sz="4400" dirty="0" smtClean="0"/>
              <a:t>   </a:t>
            </a:r>
            <a:r>
              <a:rPr lang="en-US" sz="4400" dirty="0" smtClean="0"/>
              <a:t>policeman</a:t>
            </a:r>
            <a:r>
              <a:rPr lang="en-US" sz="4400" dirty="0"/>
              <a:t>, fireman, stuntman</a:t>
            </a:r>
          </a:p>
          <a:p>
            <a:pPr marL="0" indent="0">
              <a:buNone/>
            </a:pPr>
            <a:endParaRPr lang="en-US" sz="4400" dirty="0"/>
          </a:p>
          <a:p>
            <a:pPr marL="0" indent="0">
              <a:buNone/>
            </a:pPr>
            <a:r>
              <a:rPr lang="ru-RU" sz="4400" dirty="0" smtClean="0"/>
              <a:t>   </a:t>
            </a:r>
            <a:r>
              <a:rPr lang="en-US" sz="4400" dirty="0" smtClean="0"/>
              <a:t>engineer</a:t>
            </a:r>
            <a:r>
              <a:rPr lang="en-US" sz="4400" dirty="0"/>
              <a:t>, translator, scientist</a:t>
            </a:r>
            <a:endParaRPr lang="ru-RU" sz="4400" dirty="0"/>
          </a:p>
        </p:txBody>
      </p:sp>
      <p:sp>
        <p:nvSpPr>
          <p:cNvPr id="2" name="Стрелка вправо 1"/>
          <p:cNvSpPr/>
          <p:nvPr/>
        </p:nvSpPr>
        <p:spPr>
          <a:xfrm>
            <a:off x="143691" y="1632857"/>
            <a:ext cx="694509" cy="32657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906" y="3095865"/>
            <a:ext cx="713294" cy="36579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691" y="4565420"/>
            <a:ext cx="713294" cy="36579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298" y="496420"/>
            <a:ext cx="713294" cy="36579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298" y="6034975"/>
            <a:ext cx="713294" cy="365792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9366069" y="0"/>
            <a:ext cx="2825931" cy="6858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96413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838200" y="0"/>
            <a:ext cx="11353800" cy="156436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11192691" cy="666841"/>
          </a:xfrm>
        </p:spPr>
        <p:txBody>
          <a:bodyPr>
            <a:normAutofit fontScale="90000"/>
          </a:bodyPr>
          <a:lstStyle/>
          <a:p>
            <a:r>
              <a:rPr lang="ru-RU" dirty="0"/>
              <a:t>                                   </a:t>
            </a:r>
            <a:br>
              <a:rPr lang="ru-RU" dirty="0"/>
            </a:br>
            <a:r>
              <a:rPr lang="ru-RU" dirty="0"/>
              <a:t> </a:t>
            </a:r>
            <a:r>
              <a:rPr lang="en-US" dirty="0" smtClean="0"/>
              <a:t> </a:t>
            </a:r>
            <a:r>
              <a:rPr lang="en-US" sz="3600" b="1" dirty="0" smtClean="0">
                <a:latin typeface="Arial Black" panose="020B0A04020102020204" pitchFamily="34" charset="0"/>
              </a:rPr>
              <a:t>What</a:t>
            </a:r>
            <a:r>
              <a:rPr lang="en-US" sz="3600" dirty="0" smtClean="0"/>
              <a:t> </a:t>
            </a:r>
            <a:r>
              <a:rPr lang="en-US" sz="3600" dirty="0">
                <a:latin typeface="Arial Black" panose="020B0A04020102020204" pitchFamily="34" charset="0"/>
              </a:rPr>
              <a:t>q</a:t>
            </a:r>
            <a:r>
              <a:rPr lang="en-US" sz="3600" dirty="0" smtClean="0">
                <a:latin typeface="Arial Black" panose="020B0A04020102020204" pitchFamily="34" charset="0"/>
              </a:rPr>
              <a:t>ualities </a:t>
            </a:r>
            <a:r>
              <a:rPr lang="en-US" sz="3600" dirty="0">
                <a:latin typeface="Arial Black" panose="020B0A04020102020204" pitchFamily="34" charset="0"/>
              </a:rPr>
              <a:t>of </a:t>
            </a:r>
            <a:r>
              <a:rPr lang="en-US" sz="3600" dirty="0" smtClean="0">
                <a:latin typeface="Arial Black" panose="020B0A04020102020204" pitchFamily="34" charset="0"/>
              </a:rPr>
              <a:t>character do you need to be  </a:t>
            </a:r>
            <a:br>
              <a:rPr lang="en-US" sz="3600" dirty="0" smtClean="0">
                <a:latin typeface="Arial Black" panose="020B0A04020102020204" pitchFamily="34" charset="0"/>
              </a:rPr>
            </a:br>
            <a:r>
              <a:rPr lang="en-US" sz="3600">
                <a:latin typeface="Arial Black" panose="020B0A04020102020204" pitchFamily="34" charset="0"/>
              </a:rPr>
              <a:t> </a:t>
            </a:r>
            <a:r>
              <a:rPr lang="en-US" sz="3600" smtClean="0">
                <a:latin typeface="Arial Black" panose="020B0A04020102020204" pitchFamily="34" charset="0"/>
              </a:rPr>
              <a:t>         </a:t>
            </a:r>
            <a:r>
              <a:rPr lang="en-US" sz="3600" smtClean="0">
                <a:latin typeface="Arial Black" panose="020B0A04020102020204" pitchFamily="34" charset="0"/>
              </a:rPr>
              <a:t>             a </a:t>
            </a:r>
            <a:r>
              <a:rPr lang="en-US" sz="3600" smtClean="0">
                <a:latin typeface="Arial Black" panose="020B0A04020102020204" pitchFamily="34" charset="0"/>
              </a:rPr>
              <a:t>good</a:t>
            </a:r>
            <a:r>
              <a:rPr lang="en-US" sz="3600" smtClean="0">
                <a:latin typeface="Arial Black" panose="020B0A04020102020204" pitchFamily="34" charset="0"/>
              </a:rPr>
              <a:t> </a:t>
            </a:r>
            <a:r>
              <a:rPr lang="en-US" sz="3600" smtClean="0">
                <a:latin typeface="Arial Black" panose="020B0A04020102020204" pitchFamily="34" charset="0"/>
              </a:rPr>
              <a:t>specialist</a:t>
            </a:r>
            <a:r>
              <a:rPr lang="en-US" sz="3600" smtClean="0">
                <a:latin typeface="Arial Black" panose="020B0A04020102020204" pitchFamily="34" charset="0"/>
              </a:rPr>
              <a:t>?</a:t>
            </a:r>
            <a:endParaRPr lang="ru-RU" sz="3600" dirty="0"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771118"/>
          </a:xfrm>
        </p:spPr>
        <p:txBody>
          <a:bodyPr>
            <a:normAutofit/>
          </a:bodyPr>
          <a:lstStyle/>
          <a:p>
            <a:r>
              <a:rPr lang="ru-RU" dirty="0"/>
              <a:t>             </a:t>
            </a:r>
            <a:r>
              <a:rPr lang="en-US" dirty="0"/>
              <a:t>creative                   fair</a:t>
            </a:r>
            <a:r>
              <a:rPr lang="ru-RU" dirty="0"/>
              <a:t>                     </a:t>
            </a:r>
            <a:r>
              <a:rPr lang="en-US" dirty="0"/>
              <a:t>brave              independent</a:t>
            </a:r>
            <a:endParaRPr lang="ru-RU" dirty="0"/>
          </a:p>
          <a:p>
            <a:r>
              <a:rPr lang="en-US" dirty="0"/>
              <a:t>             responsible         reliable                intelligent       quick-study</a:t>
            </a:r>
            <a:endParaRPr lang="ru-RU" dirty="0"/>
          </a:p>
          <a:p>
            <a:r>
              <a:rPr lang="en-US" dirty="0"/>
              <a:t>             punctual             flexible                 patient            well-trained</a:t>
            </a:r>
            <a:endParaRPr lang="ru-RU" dirty="0"/>
          </a:p>
          <a:p>
            <a:r>
              <a:rPr lang="en-US" dirty="0"/>
              <a:t>             active                </a:t>
            </a:r>
            <a:r>
              <a:rPr lang="ru-RU" dirty="0"/>
              <a:t> </a:t>
            </a:r>
            <a:r>
              <a:rPr lang="en-US" dirty="0"/>
              <a:t> friendly                </a:t>
            </a:r>
            <a:r>
              <a:rPr lang="ru-RU" dirty="0"/>
              <a:t> </a:t>
            </a:r>
            <a:r>
              <a:rPr lang="en-US" dirty="0"/>
              <a:t>honest            attentive</a:t>
            </a:r>
            <a:endParaRPr lang="ru-RU" dirty="0"/>
          </a:p>
          <a:p>
            <a:r>
              <a:rPr lang="en-US" dirty="0"/>
              <a:t>             well-educated    shy                      </a:t>
            </a:r>
            <a:r>
              <a:rPr lang="ru-RU" dirty="0"/>
              <a:t>  </a:t>
            </a:r>
            <a:r>
              <a:rPr lang="en-US" dirty="0"/>
              <a:t>careful            disciplined</a:t>
            </a:r>
            <a:endParaRPr lang="ru-RU" dirty="0"/>
          </a:p>
          <a:p>
            <a:r>
              <a:rPr lang="en-US" dirty="0"/>
              <a:t>             calm                   </a:t>
            </a:r>
            <a:r>
              <a:rPr lang="ru-RU" dirty="0"/>
              <a:t> </a:t>
            </a:r>
            <a:r>
              <a:rPr lang="en-US" dirty="0"/>
              <a:t>polite                   </a:t>
            </a:r>
            <a:r>
              <a:rPr lang="ru-RU" dirty="0"/>
              <a:t> </a:t>
            </a:r>
            <a:r>
              <a:rPr lang="en-US" dirty="0"/>
              <a:t>tactful              motivated</a:t>
            </a:r>
            <a:endParaRPr lang="ru-RU" dirty="0"/>
          </a:p>
          <a:p>
            <a:r>
              <a:rPr lang="en-US" dirty="0"/>
              <a:t>             nervous              talkative              organized         energetic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         </a:t>
            </a:r>
            <a:endParaRPr lang="en-US" b="1" u="sng" dirty="0" smtClean="0">
              <a:solidFill>
                <a:srgbClr val="0070C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838200" cy="6858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8" name="Рукописный ввод 7"/>
              <p14:cNvContentPartPr/>
              <p14:nvPr/>
            </p14:nvContentPartPr>
            <p14:xfrm>
              <a:off x="688526" y="52303"/>
              <a:ext cx="283680" cy="1450440"/>
            </p14:xfrm>
          </p:contentPart>
        </mc:Choice>
        <mc:Fallback xmlns="">
          <p:pic>
            <p:nvPicPr>
              <p:cNvPr id="8" name="Рукописный ввод 7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50366" y="14143"/>
                <a:ext cx="360000" cy="1526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0" name="Рукописный ввод 9"/>
              <p14:cNvContentPartPr/>
              <p14:nvPr/>
            </p14:nvContentPartPr>
            <p14:xfrm>
              <a:off x="783566" y="783823"/>
              <a:ext cx="266040" cy="731880"/>
            </p14:xfrm>
          </p:contentPart>
        </mc:Choice>
        <mc:Fallback xmlns="">
          <p:pic>
            <p:nvPicPr>
              <p:cNvPr id="10" name="Рукописный ввод 9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45406" y="745663"/>
                <a:ext cx="342360" cy="8082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9499701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84901"/>
          </a:xfrm>
        </p:spPr>
        <p:txBody>
          <a:bodyPr>
            <a:normAutofit fontScale="90000"/>
          </a:bodyPr>
          <a:lstStyle/>
          <a:p>
            <a:r>
              <a:rPr lang="en-US" dirty="0"/>
              <a:t>  </a:t>
            </a:r>
            <a:r>
              <a:rPr lang="en-US" sz="3600" dirty="0" smtClean="0">
                <a:latin typeface="Arial Black" panose="020B0A04020102020204" pitchFamily="34" charset="0"/>
              </a:rPr>
              <a:t>Act </a:t>
            </a:r>
            <a:r>
              <a:rPr lang="en-US" sz="3600" dirty="0">
                <a:latin typeface="Arial Black" panose="020B0A04020102020204" pitchFamily="34" charset="0"/>
              </a:rPr>
              <a:t>out the dialogue</a:t>
            </a:r>
            <a:endParaRPr lang="ru-RU" sz="3600" dirty="0"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536192"/>
            <a:ext cx="10515600" cy="4640771"/>
          </a:xfrm>
        </p:spPr>
        <p:txBody>
          <a:bodyPr/>
          <a:lstStyle/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Calibri" panose="020F0502020204030204" pitchFamily="34" charset="0"/>
              <a:buChar char="-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What are you going to be?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Calibri" panose="020F0502020204030204" pitchFamily="34" charset="0"/>
              <a:buChar char="-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 am going to be a …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Calibri" panose="020F0502020204030204" pitchFamily="34" charset="0"/>
              <a:buChar char="-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Why do you like this profession?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Calibri" panose="020F0502020204030204" pitchFamily="34" charset="0"/>
              <a:buChar char="-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Because I…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Calibri" panose="020F0502020204030204" pitchFamily="34" charset="0"/>
              <a:buChar char="-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What qualities do you need to be a good specialist?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Calibri" panose="020F0502020204030204" pitchFamily="34" charset="0"/>
              <a:buChar char="-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 be a specialist I should be….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0">
              <a:lnSpc>
                <a:spcPct val="107000"/>
              </a:lnSpc>
              <a:spcAft>
                <a:spcPts val="800"/>
              </a:spcAft>
              <a:buNone/>
            </a:pP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84217" y="849086"/>
            <a:ext cx="4624252" cy="10094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63161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512064"/>
          </a:xfrm>
        </p:spPr>
        <p:txBody>
          <a:bodyPr>
            <a:norm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</a:t>
            </a:r>
            <a:r>
              <a:rPr 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CASE-STUDY WORK</a:t>
            </a:r>
            <a:endParaRPr lang="ru-RU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170688" y="512064"/>
            <a:ext cx="5849112" cy="5664899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2200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Imagine </a:t>
            </a:r>
            <a:r>
              <a:rPr lang="en-US" sz="22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 next situation</a:t>
            </a:r>
            <a:r>
              <a:rPr lang="en-US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2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You work in a stuff agency. John is your friend. He is reliable and always ready to help people or animals. He is very brave and sociable, well-organized and friendly. He hesitates about his future profession. 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endParaRPr lang="en-US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20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Give advice to him what profession to choose. You start with the words:</a:t>
            </a:r>
            <a:endParaRPr lang="ru-RU" sz="2000" i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2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 advice him to be a …    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2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because he likes …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2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and   this profession will be the best for him.</a:t>
            </a:r>
            <a:endParaRPr lang="ru-RU" sz="22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6172200" y="603504"/>
            <a:ext cx="5849112" cy="557346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2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Imagine the next situation</a:t>
            </a:r>
            <a:r>
              <a:rPr lang="en-US" sz="2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work in a stuff agency. Kate is your friend. She is fond of art, especially of design. She draws in the evenings. She is a good pupil but she is very shy. She hesitates about her future profession. </a:t>
            </a:r>
          </a:p>
          <a:p>
            <a:pPr marL="0" indent="0">
              <a:buNone/>
            </a:pP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Give  advice to her what profession to choose. You start with the words:</a:t>
            </a:r>
          </a:p>
          <a:p>
            <a:pPr marL="0" indent="0">
              <a:buNone/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I advice her to be a  …  </a:t>
            </a:r>
          </a:p>
          <a:p>
            <a:pPr marL="0" indent="0">
              <a:buNone/>
            </a:pP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because  she likes…..  </a:t>
            </a:r>
          </a:p>
          <a:p>
            <a:pPr marL="0" indent="0">
              <a:buNone/>
            </a:pP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and  this profession will be the best for her.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2" name="Равнобедренный треугольник 1"/>
          <p:cNvSpPr/>
          <p:nvPr/>
        </p:nvSpPr>
        <p:spPr>
          <a:xfrm>
            <a:off x="3749040" y="0"/>
            <a:ext cx="796834" cy="512064"/>
          </a:xfrm>
          <a:prstGeom prst="triangle">
            <a:avLst/>
          </a:prstGeom>
          <a:solidFill>
            <a:srgbClr val="FA36D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4613" y="-24865"/>
            <a:ext cx="835224" cy="530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830549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507</TotalTime>
  <Words>583</Words>
  <Application>Microsoft Office PowerPoint</Application>
  <PresentationFormat>Широкоэкранный</PresentationFormat>
  <Paragraphs>105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2" baseType="lpstr">
      <vt:lpstr>Arial</vt:lpstr>
      <vt:lpstr>Arial Black</vt:lpstr>
      <vt:lpstr>Bernard MT Condensed</vt:lpstr>
      <vt:lpstr>Calibri</vt:lpstr>
      <vt:lpstr>Calibri Light</vt:lpstr>
      <vt:lpstr>Times New Roman</vt:lpstr>
      <vt:lpstr>Trebuchet MS</vt:lpstr>
      <vt:lpstr>Тема Office</vt:lpstr>
      <vt:lpstr>Презентация PowerPoint</vt:lpstr>
      <vt:lpstr>Презентация PowerPoint</vt:lpstr>
      <vt:lpstr>                             Plan </vt:lpstr>
      <vt:lpstr>What professions do you know?</vt:lpstr>
      <vt:lpstr>There are some categories of professions</vt:lpstr>
      <vt:lpstr>    film-maker, composer, actor</vt:lpstr>
      <vt:lpstr>                                      What qualities of character do you need to be                          a good specialist?</vt:lpstr>
      <vt:lpstr>  Act out the dialogue</vt:lpstr>
      <vt:lpstr>                                                       CASE-STUDY WORK</vt:lpstr>
      <vt:lpstr>    Choosing a profession  Why do you want to be a  ….  ?</vt:lpstr>
      <vt:lpstr>           My future profession                     </vt:lpstr>
      <vt:lpstr>  Reflexion of the aim                 </vt:lpstr>
      <vt:lpstr>      Self –assessment                                          It’s necessary to work more             I know it quite well                             I did my best</vt:lpstr>
      <vt:lpstr>Ask your parents’ opinion about your career choice.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57</cp:revision>
  <cp:lastPrinted>2022-02-22T12:50:46Z</cp:lastPrinted>
  <dcterms:created xsi:type="dcterms:W3CDTF">2022-02-08T11:19:04Z</dcterms:created>
  <dcterms:modified xsi:type="dcterms:W3CDTF">2022-05-02T14:04:59Z</dcterms:modified>
</cp:coreProperties>
</file>