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6" r:id="rId3"/>
    <p:sldId id="261" r:id="rId4"/>
    <p:sldId id="260" r:id="rId5"/>
    <p:sldId id="274" r:id="rId6"/>
    <p:sldId id="278" r:id="rId7"/>
    <p:sldId id="277" r:id="rId8"/>
    <p:sldId id="27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84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CCFF"/>
    <a:srgbClr val="99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35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93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815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762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11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71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997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821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209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022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970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2F06D-7F48-4E82-8E64-CD344D2ED4AB}" type="datetimeFigureOut">
              <a:rPr lang="ru-RU" smtClean="0"/>
              <a:t>пн 02.05.22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759B0-3165-4613-BB54-40324FE5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102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лего\blocks-to-build-design-vector-9166675.jpg">
            <a:extLst>
              <a:ext uri="{FF2B5EF4-FFF2-40B4-BE49-F238E27FC236}">
                <a16:creationId xmlns:a16="http://schemas.microsoft.com/office/drawing/2014/main" id="{71D54800-2CD9-49D0-B061-04FC3FAB9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b="7889"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</p:spPr>
      </p:pic>
      <p:pic>
        <p:nvPicPr>
          <p:cNvPr id="3" name="Picture 2" descr="https://i.pinimg.com/originals/81/cd/ff/81cdffdac754ccfb657231fe70513eb9.png">
            <a:extLst>
              <a:ext uri="{FF2B5EF4-FFF2-40B4-BE49-F238E27FC236}">
                <a16:creationId xmlns:a16="http://schemas.microsoft.com/office/drawing/2014/main" id="{AE0BDFEA-59CF-4AC6-B444-A2DEA10DE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568597"/>
            <a:ext cx="4219574" cy="292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17C988A-8D72-466A-9706-03A171F2A6AA}"/>
              </a:ext>
            </a:extLst>
          </p:cNvPr>
          <p:cNvSpPr/>
          <p:nvPr/>
        </p:nvSpPr>
        <p:spPr>
          <a:xfrm>
            <a:off x="134169" y="1133128"/>
            <a:ext cx="8208912" cy="3009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</a:pPr>
            <a:r>
              <a:rPr lang="ru-RU" sz="4400" b="1" dirty="0">
                <a:solidFill>
                  <a:srgbClr val="FF0000"/>
                </a:solidFill>
                <a:latin typeface="Miama Nueva" panose="02000603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Формы организации</a:t>
            </a:r>
          </a:p>
          <a:p>
            <a:pPr indent="228600" algn="ctr">
              <a:spcAft>
                <a:spcPts val="0"/>
              </a:spcAft>
            </a:pPr>
            <a:r>
              <a:rPr lang="ru-RU" sz="4400" b="1" dirty="0">
                <a:solidFill>
                  <a:srgbClr val="FF0000"/>
                </a:solidFill>
                <a:latin typeface="Miama Nueva" panose="02000603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обучения дошкольников конструированию</a:t>
            </a:r>
          </a:p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0070C0"/>
                </a:solidFill>
                <a:latin typeface="Miama Nueva" panose="02000603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4E943-78EA-409E-BB1C-27769091840B}"/>
              </a:ext>
            </a:extLst>
          </p:cNvPr>
          <p:cNvSpPr txBox="1"/>
          <p:nvPr/>
        </p:nvSpPr>
        <p:spPr>
          <a:xfrm>
            <a:off x="933888" y="4611701"/>
            <a:ext cx="36381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Подготовила: воспитатель </a:t>
            </a:r>
            <a:r>
              <a:rPr lang="en-US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</a:t>
            </a:r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КК</a:t>
            </a:r>
          </a:p>
          <a:p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               Королева Е.Н.</a:t>
            </a:r>
          </a:p>
        </p:txBody>
      </p:sp>
    </p:spTree>
    <p:extLst>
      <p:ext uri="{BB962C8B-B14F-4D97-AF65-F5344CB8AC3E}">
        <p14:creationId xmlns:p14="http://schemas.microsoft.com/office/powerpoint/2010/main" val="2636893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noteka.org/uploads/posts/2021-05/1621780399_24-phonoteka_org-p-fon-dlya-prezentatsii-lego-konstruktor-25.jpg">
            <a:extLst>
              <a:ext uri="{FF2B5EF4-FFF2-40B4-BE49-F238E27FC236}">
                <a16:creationId xmlns:a16="http://schemas.microsoft.com/office/drawing/2014/main" id="{50D8D833-A381-4FD0-BD22-DE99E124B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002CD396-A793-4D22-AE1B-4A80494419C3}"/>
              </a:ext>
            </a:extLst>
          </p:cNvPr>
          <p:cNvSpPr/>
          <p:nvPr/>
        </p:nvSpPr>
        <p:spPr>
          <a:xfrm>
            <a:off x="1767020" y="486561"/>
            <a:ext cx="5967630" cy="1367886"/>
          </a:xfrm>
          <a:prstGeom prst="ellipse">
            <a:avLst/>
          </a:prstGeom>
          <a:solidFill>
            <a:srgbClr val="99FF99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324291-9A4C-426C-BEDC-D417848C6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941" y="3181597"/>
            <a:ext cx="1905000" cy="23145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C7AB0F-CD28-4C0A-9E94-5A3416BAFC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00" t="11684" r="3666" b="5962"/>
          <a:stretch/>
        </p:blipFill>
        <p:spPr>
          <a:xfrm>
            <a:off x="3556115" y="2991095"/>
            <a:ext cx="4018763" cy="2505077"/>
          </a:xfrm>
          <a:prstGeom prst="rect">
            <a:avLst/>
          </a:prstGeom>
        </p:spPr>
      </p:pic>
      <p:sp>
        <p:nvSpPr>
          <p:cNvPr id="4" name="Rectangle 7">
            <a:extLst>
              <a:ext uri="{FF2B5EF4-FFF2-40B4-BE49-F238E27FC236}">
                <a16:creationId xmlns:a16="http://schemas.microsoft.com/office/drawing/2014/main" id="{A034F1E6-432C-4389-974D-2B4AFD7A4E52}"/>
              </a:ext>
            </a:extLst>
          </p:cNvPr>
          <p:cNvSpPr txBox="1">
            <a:spLocks noChangeArrowheads="1"/>
          </p:cNvSpPr>
          <p:nvPr/>
        </p:nvSpPr>
        <p:spPr>
          <a:xfrm>
            <a:off x="1941380" y="886495"/>
            <a:ext cx="5435600" cy="1327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Конструирование по условиям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F6AB29-5D23-4642-9DB6-52A0ACF624FA}"/>
              </a:ext>
            </a:extLst>
          </p:cNvPr>
          <p:cNvSpPr txBox="1"/>
          <p:nvPr/>
        </p:nvSpPr>
        <p:spPr>
          <a:xfrm>
            <a:off x="1828800" y="1854447"/>
            <a:ext cx="5905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не дают образец постройки, рисунков и способов ее возведения, определяют лишь условия, которым должны соответствовать постройки </a:t>
            </a:r>
          </a:p>
        </p:txBody>
      </p:sp>
    </p:spTree>
    <p:extLst>
      <p:ext uri="{BB962C8B-B14F-4D97-AF65-F5344CB8AC3E}">
        <p14:creationId xmlns:p14="http://schemas.microsoft.com/office/powerpoint/2010/main" val="3245174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noteka.org/uploads/posts/2021-05/1621780399_24-phonoteka_org-p-fon-dlya-prezentatsii-lego-konstruktor-25.jpg">
            <a:extLst>
              <a:ext uri="{FF2B5EF4-FFF2-40B4-BE49-F238E27FC236}">
                <a16:creationId xmlns:a16="http://schemas.microsoft.com/office/drawing/2014/main" id="{50D8D833-A381-4FD0-BD22-DE99E124B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5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002CD396-A793-4D22-AE1B-4A80494419C3}"/>
              </a:ext>
            </a:extLst>
          </p:cNvPr>
          <p:cNvSpPr/>
          <p:nvPr/>
        </p:nvSpPr>
        <p:spPr>
          <a:xfrm>
            <a:off x="1777999" y="635926"/>
            <a:ext cx="6096000" cy="1570011"/>
          </a:xfrm>
          <a:prstGeom prst="ellipse">
            <a:avLst/>
          </a:prstGeom>
          <a:solidFill>
            <a:srgbClr val="99FF99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034F1E6-432C-4389-974D-2B4AFD7A4E52}"/>
              </a:ext>
            </a:extLst>
          </p:cNvPr>
          <p:cNvSpPr txBox="1">
            <a:spLocks noChangeArrowheads="1"/>
          </p:cNvSpPr>
          <p:nvPr/>
        </p:nvSpPr>
        <p:spPr>
          <a:xfrm>
            <a:off x="2108199" y="975067"/>
            <a:ext cx="5435600" cy="1327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Конструирование по простейшим чертежам и наглядным схемам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81D431-78AA-4401-9EEC-84912CFBE2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56" t="39685" r="14018" b="25343"/>
          <a:stretch/>
        </p:blipFill>
        <p:spPr>
          <a:xfrm>
            <a:off x="647978" y="4519936"/>
            <a:ext cx="2095222" cy="108997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25BB3A-4A75-4E11-92A2-1F74D14C11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792" b="29317"/>
          <a:stretch/>
        </p:blipFill>
        <p:spPr>
          <a:xfrm>
            <a:off x="5486401" y="5002371"/>
            <a:ext cx="2387598" cy="80386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731434E-B128-4E68-A0AB-3C57C5B20A1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123" b="12302"/>
          <a:stretch/>
        </p:blipFill>
        <p:spPr>
          <a:xfrm>
            <a:off x="6680200" y="3202268"/>
            <a:ext cx="1879599" cy="180010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14CE3D6-A1E6-47DB-9977-A68F73A8F36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934" b="4464"/>
          <a:stretch/>
        </p:blipFill>
        <p:spPr>
          <a:xfrm>
            <a:off x="2574314" y="3429000"/>
            <a:ext cx="2923052" cy="24437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5970F0-8FF2-421C-813E-DEE3E9960052}"/>
              </a:ext>
            </a:extLst>
          </p:cNvPr>
          <p:cNvSpPr txBox="1"/>
          <p:nvPr/>
        </p:nvSpPr>
        <p:spPr>
          <a:xfrm>
            <a:off x="1572936" y="2288214"/>
            <a:ext cx="61826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учатся «читать» схемы, взрослый помогает детям соотнести ее с конкретным образцом постройки.</a:t>
            </a:r>
          </a:p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развивает у детей мышление и познавательные способности</a:t>
            </a:r>
          </a:p>
          <a:p>
            <a:pPr algn="ctr"/>
            <a:endParaRPr lang="ru-RU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017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noteka.org/uploads/posts/2021-05/1621780399_24-phonoteka_org-p-fon-dlya-prezentatsii-lego-konstruktor-25.jpg">
            <a:extLst>
              <a:ext uri="{FF2B5EF4-FFF2-40B4-BE49-F238E27FC236}">
                <a16:creationId xmlns:a16="http://schemas.microsoft.com/office/drawing/2014/main" id="{50D8D833-A381-4FD0-BD22-DE99E124B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002CD396-A793-4D22-AE1B-4A80494419C3}"/>
              </a:ext>
            </a:extLst>
          </p:cNvPr>
          <p:cNvSpPr/>
          <p:nvPr/>
        </p:nvSpPr>
        <p:spPr>
          <a:xfrm>
            <a:off x="1692275" y="618601"/>
            <a:ext cx="6075931" cy="1323625"/>
          </a:xfrm>
          <a:prstGeom prst="ellipse">
            <a:avLst/>
          </a:prstGeom>
          <a:solidFill>
            <a:srgbClr val="99FF99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034F1E6-432C-4389-974D-2B4AFD7A4E52}"/>
              </a:ext>
            </a:extLst>
          </p:cNvPr>
          <p:cNvSpPr txBox="1">
            <a:spLocks noChangeArrowheads="1"/>
          </p:cNvSpPr>
          <p:nvPr/>
        </p:nvSpPr>
        <p:spPr>
          <a:xfrm>
            <a:off x="2016125" y="790402"/>
            <a:ext cx="5435600" cy="13236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Конструирование </a:t>
            </a:r>
          </a:p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по замыслу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471152-208D-422A-991C-67D270677F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09" b="8991"/>
          <a:stretch/>
        </p:blipFill>
        <p:spPr>
          <a:xfrm>
            <a:off x="2622550" y="2726423"/>
            <a:ext cx="5170855" cy="33010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3FD28A-CA5D-4595-818C-33A33673E8B9}"/>
              </a:ext>
            </a:extLst>
          </p:cNvPr>
          <p:cNvSpPr txBox="1"/>
          <p:nvPr/>
        </p:nvSpPr>
        <p:spPr>
          <a:xfrm>
            <a:off x="1271955" y="2436558"/>
            <a:ext cx="40994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детям самостоятельно и творчески использовать знания и умения, полученные заранее</a:t>
            </a:r>
          </a:p>
        </p:txBody>
      </p:sp>
    </p:spTree>
    <p:extLst>
      <p:ext uri="{BB962C8B-B14F-4D97-AF65-F5344CB8AC3E}">
        <p14:creationId xmlns:p14="http://schemas.microsoft.com/office/powerpoint/2010/main" val="1982568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noteka.org/uploads/posts/2021-05/1621780399_24-phonoteka_org-p-fon-dlya-prezentatsii-lego-konstruktor-25.jpg">
            <a:extLst>
              <a:ext uri="{FF2B5EF4-FFF2-40B4-BE49-F238E27FC236}">
                <a16:creationId xmlns:a16="http://schemas.microsoft.com/office/drawing/2014/main" id="{50D8D833-A381-4FD0-BD22-DE99E124B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002CD396-A793-4D22-AE1B-4A80494419C3}"/>
              </a:ext>
            </a:extLst>
          </p:cNvPr>
          <p:cNvSpPr/>
          <p:nvPr/>
        </p:nvSpPr>
        <p:spPr>
          <a:xfrm>
            <a:off x="1685925" y="696935"/>
            <a:ext cx="5772150" cy="1083810"/>
          </a:xfrm>
          <a:prstGeom prst="ellipse">
            <a:avLst/>
          </a:prstGeom>
          <a:solidFill>
            <a:srgbClr val="99FF99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034F1E6-432C-4389-974D-2B4AFD7A4E52}"/>
              </a:ext>
            </a:extLst>
          </p:cNvPr>
          <p:cNvSpPr txBox="1">
            <a:spLocks noChangeArrowheads="1"/>
          </p:cNvSpPr>
          <p:nvPr/>
        </p:nvSpPr>
        <p:spPr>
          <a:xfrm>
            <a:off x="1854200" y="925801"/>
            <a:ext cx="5435600" cy="1327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Конструирование по теме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E0B223-65A7-44AD-8D56-45ED8232D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784" y="3295224"/>
            <a:ext cx="2554032" cy="25540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190916-1874-49E3-A34D-5BFBCC78AC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43" t="6421" r="24544" b="20757"/>
          <a:stretch/>
        </p:blipFill>
        <p:spPr>
          <a:xfrm flipH="1">
            <a:off x="1162662" y="3290348"/>
            <a:ext cx="1885950" cy="24244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0B42E93-A06B-4C4E-B96A-5EAE0AC54C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815" b="10374"/>
          <a:stretch/>
        </p:blipFill>
        <p:spPr>
          <a:xfrm>
            <a:off x="3144359" y="4148698"/>
            <a:ext cx="2686050" cy="20900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FF47C6-6AA1-4EBA-91C9-52E293F08D34}"/>
              </a:ext>
            </a:extLst>
          </p:cNvPr>
          <p:cNvSpPr txBox="1"/>
          <p:nvPr/>
        </p:nvSpPr>
        <p:spPr>
          <a:xfrm>
            <a:off x="1526796" y="2009611"/>
            <a:ext cx="64545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предлагают общую тематику конструкций, и они сами создают замыслы конкретных построек, выбирают материал и способы их выполнения. </a:t>
            </a:r>
          </a:p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Замыслы детей здесь ограничиваются определенной темой. </a:t>
            </a:r>
          </a:p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– актуализация и закрепление знаний и умений</a:t>
            </a:r>
          </a:p>
        </p:txBody>
      </p:sp>
    </p:spTree>
    <p:extLst>
      <p:ext uri="{BB962C8B-B14F-4D97-AF65-F5344CB8AC3E}">
        <p14:creationId xmlns:p14="http://schemas.microsoft.com/office/powerpoint/2010/main" val="671510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noteka.org/uploads/posts/2021-05/1621780399_24-phonoteka_org-p-fon-dlya-prezentatsii-lego-konstruktor-25.jpg">
            <a:extLst>
              <a:ext uri="{FF2B5EF4-FFF2-40B4-BE49-F238E27FC236}">
                <a16:creationId xmlns:a16="http://schemas.microsoft.com/office/drawing/2014/main" id="{50D8D833-A381-4FD0-BD22-DE99E124B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002CD396-A793-4D22-AE1B-4A80494419C3}"/>
              </a:ext>
            </a:extLst>
          </p:cNvPr>
          <p:cNvSpPr/>
          <p:nvPr/>
        </p:nvSpPr>
        <p:spPr>
          <a:xfrm>
            <a:off x="1599996" y="920356"/>
            <a:ext cx="6096000" cy="1101391"/>
          </a:xfrm>
          <a:prstGeom prst="ellipse">
            <a:avLst/>
          </a:prstGeom>
          <a:solidFill>
            <a:srgbClr val="99FF99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034F1E6-432C-4389-974D-2B4AFD7A4E52}"/>
              </a:ext>
            </a:extLst>
          </p:cNvPr>
          <p:cNvSpPr txBox="1">
            <a:spLocks noChangeArrowheads="1"/>
          </p:cNvSpPr>
          <p:nvPr/>
        </p:nvSpPr>
        <p:spPr>
          <a:xfrm>
            <a:off x="1854200" y="1163420"/>
            <a:ext cx="5435600" cy="1327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Каркасное конструирование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94A7D6-4AB3-4527-93BC-67C4D865FB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001" b="10579"/>
          <a:stretch/>
        </p:blipFill>
        <p:spPr>
          <a:xfrm>
            <a:off x="4461413" y="2974384"/>
            <a:ext cx="3571238" cy="28362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5D3052-28F1-4EF4-B59C-D9C900D1275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98" t="11123" b="9263"/>
          <a:stretch/>
        </p:blipFill>
        <p:spPr>
          <a:xfrm>
            <a:off x="1143318" y="3026659"/>
            <a:ext cx="3318095" cy="27317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846843-0B7C-4A55-AA2C-51211750D7F3}"/>
              </a:ext>
            </a:extLst>
          </p:cNvPr>
          <p:cNvSpPr txBox="1"/>
          <p:nvPr/>
        </p:nvSpPr>
        <p:spPr>
          <a:xfrm>
            <a:off x="2348917" y="2082567"/>
            <a:ext cx="51469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конструировании такого типа ребёнок, глядя на каркас, домысливает, как бы дорисовывает его, добавляя дополнительные детали. </a:t>
            </a:r>
          </a:p>
        </p:txBody>
      </p:sp>
    </p:spTree>
    <p:extLst>
      <p:ext uri="{BB962C8B-B14F-4D97-AF65-F5344CB8AC3E}">
        <p14:creationId xmlns:p14="http://schemas.microsoft.com/office/powerpoint/2010/main" val="3164388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noteka.org/uploads/posts/2021-05/1621780399_24-phonoteka_org-p-fon-dlya-prezentatsii-lego-konstruktor-25.jpg">
            <a:extLst>
              <a:ext uri="{FF2B5EF4-FFF2-40B4-BE49-F238E27FC236}">
                <a16:creationId xmlns:a16="http://schemas.microsoft.com/office/drawing/2014/main" id="{50D8D833-A381-4FD0-BD22-DE99E124B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002CD396-A793-4D22-AE1B-4A80494419C3}"/>
              </a:ext>
            </a:extLst>
          </p:cNvPr>
          <p:cNvSpPr/>
          <p:nvPr/>
        </p:nvSpPr>
        <p:spPr>
          <a:xfrm>
            <a:off x="2600325" y="1081303"/>
            <a:ext cx="3943350" cy="957123"/>
          </a:xfrm>
          <a:prstGeom prst="ellipse">
            <a:avLst/>
          </a:prstGeom>
          <a:solidFill>
            <a:srgbClr val="99FF99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034F1E6-432C-4389-974D-2B4AFD7A4E52}"/>
              </a:ext>
            </a:extLst>
          </p:cNvPr>
          <p:cNvSpPr txBox="1">
            <a:spLocks noChangeArrowheads="1"/>
          </p:cNvSpPr>
          <p:nvPr/>
        </p:nvSpPr>
        <p:spPr>
          <a:xfrm>
            <a:off x="1981342" y="1215424"/>
            <a:ext cx="5435600" cy="1327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Робототехника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788A61-7437-4C68-9EB5-3CCF3F756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688" y="3923351"/>
            <a:ext cx="2369249" cy="185097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6F0B38-5651-4064-8012-A52C050384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0983" y="2352239"/>
            <a:ext cx="1967575" cy="18438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64B3EC-365E-4900-BBF7-B0EF7322B9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1317" y="1830079"/>
            <a:ext cx="1991501" cy="13271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CA530B-4778-4D74-9456-7CD9151BC8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2329" y="2242859"/>
            <a:ext cx="2690038" cy="15068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64F2800-8D07-46B8-807D-9CC9E48FF11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541"/>
          <a:stretch/>
        </p:blipFill>
        <p:spPr>
          <a:xfrm>
            <a:off x="5772149" y="3962209"/>
            <a:ext cx="2527917" cy="153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39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udent.ispu.ru/sites/student.ispu.ru/files/slayd10_9.jpg">
            <a:extLst>
              <a:ext uri="{FF2B5EF4-FFF2-40B4-BE49-F238E27FC236}">
                <a16:creationId xmlns:a16="http://schemas.microsoft.com/office/drawing/2014/main" id="{86AE7214-1BFB-42D2-90A5-0A6AEB276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88" y="453006"/>
            <a:ext cx="8070210" cy="605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23490E-FAEF-4393-A2A2-C5AEB6559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9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амка лего">
            <a:extLst>
              <a:ext uri="{FF2B5EF4-FFF2-40B4-BE49-F238E27FC236}">
                <a16:creationId xmlns:a16="http://schemas.microsoft.com/office/drawing/2014/main" id="{ECA41B46-6B76-492A-8215-E9A0E4736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9747" y="-1139746"/>
            <a:ext cx="6858001" cy="913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A44A6EA1-6722-47AB-BDC7-EB340297C6FD}"/>
              </a:ext>
            </a:extLst>
          </p:cNvPr>
          <p:cNvSpPr txBox="1">
            <a:spLocks noChangeArrowheads="1"/>
          </p:cNvSpPr>
          <p:nvPr/>
        </p:nvSpPr>
        <p:spPr>
          <a:xfrm>
            <a:off x="687309" y="2047869"/>
            <a:ext cx="7762875" cy="34861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Термин </a:t>
            </a:r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«конструирование» </a:t>
            </a:r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(от латинского слова </a:t>
            </a:r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«</a:t>
            </a:r>
            <a:r>
              <a:rPr lang="ru-RU" altLang="ru-RU" sz="2400" b="1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соnstruerе</a:t>
            </a:r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) означает приведение в определённое взаимоположение различных предметов, частей, элементов.</a:t>
            </a:r>
            <a:b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</a:br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Под </a:t>
            </a:r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детским конструированием </a:t>
            </a:r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принято понимать разнообразные постройки из строительного материала, изготовление поделок и игрушек из бумаги, картона, дерева и других материалов. </a:t>
            </a:r>
          </a:p>
          <a:p>
            <a:pPr algn="ctr"/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Конструктивная деятельность </a:t>
            </a:r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— это практическая деятельность, направленная на получение определённого, заранее задуманного реального продукта, соответствующего его функциональному назначению.</a:t>
            </a:r>
          </a:p>
          <a:p>
            <a:pPr algn="ctr"/>
            <a:endParaRPr lang="ru-RU" altLang="ru-RU" sz="24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5E92D666-5B8C-45D0-AEA5-A90979BA8CD8}"/>
              </a:ext>
            </a:extLst>
          </p:cNvPr>
          <p:cNvSpPr/>
          <p:nvPr/>
        </p:nvSpPr>
        <p:spPr>
          <a:xfrm>
            <a:off x="2123997" y="676269"/>
            <a:ext cx="5162550" cy="1543050"/>
          </a:xfrm>
          <a:prstGeom prst="horizontalScroll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55887A6-02DD-4F71-A69E-8230591ACF21}"/>
              </a:ext>
            </a:extLst>
          </p:cNvPr>
          <p:cNvSpPr txBox="1">
            <a:spLocks noChangeArrowheads="1"/>
          </p:cNvSpPr>
          <p:nvPr/>
        </p:nvSpPr>
        <p:spPr>
          <a:xfrm>
            <a:off x="1850947" y="892169"/>
            <a:ext cx="5435600" cy="1327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Конструирование на современном этапе</a:t>
            </a:r>
          </a:p>
        </p:txBody>
      </p:sp>
    </p:spTree>
    <p:extLst>
      <p:ext uri="{BB962C8B-B14F-4D97-AF65-F5344CB8AC3E}">
        <p14:creationId xmlns:p14="http://schemas.microsoft.com/office/powerpoint/2010/main" val="2558673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4/1619746243_2-phonoteka_org-p-fon-lego-konstruktor-2.png">
            <a:extLst>
              <a:ext uri="{FF2B5EF4-FFF2-40B4-BE49-F238E27FC236}">
                <a16:creationId xmlns:a16="http://schemas.microsoft.com/office/drawing/2014/main" id="{D51FA8A8-D470-435E-95E7-CD7DF5D3B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виток: горизонтальный 4">
            <a:extLst>
              <a:ext uri="{FF2B5EF4-FFF2-40B4-BE49-F238E27FC236}">
                <a16:creationId xmlns:a16="http://schemas.microsoft.com/office/drawing/2014/main" id="{A52265F2-9290-43B5-8ABA-9A6B7B777638}"/>
              </a:ext>
            </a:extLst>
          </p:cNvPr>
          <p:cNvSpPr/>
          <p:nvPr/>
        </p:nvSpPr>
        <p:spPr>
          <a:xfrm>
            <a:off x="1228647" y="638169"/>
            <a:ext cx="5162550" cy="1304931"/>
          </a:xfrm>
          <a:prstGeom prst="horizontalScroll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144093A-6DE0-41C4-B709-7E67E87461BF}"/>
              </a:ext>
            </a:extLst>
          </p:cNvPr>
          <p:cNvSpPr txBox="1">
            <a:spLocks noChangeArrowheads="1"/>
          </p:cNvSpPr>
          <p:nvPr/>
        </p:nvSpPr>
        <p:spPr>
          <a:xfrm>
            <a:off x="1092122" y="955669"/>
            <a:ext cx="5435600" cy="74930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Значение конструирования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0D832562-F6F2-4AB1-ABC0-14357081214B}"/>
              </a:ext>
            </a:extLst>
          </p:cNvPr>
          <p:cNvSpPr txBox="1">
            <a:spLocks noChangeArrowheads="1"/>
          </p:cNvSpPr>
          <p:nvPr/>
        </p:nvSpPr>
        <p:spPr>
          <a:xfrm>
            <a:off x="690562" y="1747830"/>
            <a:ext cx="7762875" cy="34861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При обучении детей конструированию развивается </a:t>
            </a:r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планирующая мыслительная деятельность, </a:t>
            </a:r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что является важным фактором при формировании учебной деятельности. </a:t>
            </a:r>
          </a:p>
          <a:p>
            <a:pPr algn="ctr"/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Конструктивная деятельность способствует </a:t>
            </a:r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практическому познанию свойств геометрических тел и пространственных отношений.</a:t>
            </a:r>
          </a:p>
          <a:p>
            <a:pPr algn="ctr"/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Является средством </a:t>
            </a:r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нравственного воспитания </a:t>
            </a:r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и </a:t>
            </a:r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формирует важные качества личности</a:t>
            </a:r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: трудолюбие, самостоятельность, инициативу, упорство при достижении цели, организованность.</a:t>
            </a:r>
          </a:p>
          <a:p>
            <a:pPr algn="ctr"/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Совместная конструктивная деятельность детей играет большую роль в </a:t>
            </a:r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воспитании первоначальных навыков работы в коллективе.</a:t>
            </a:r>
          </a:p>
          <a:p>
            <a:pPr algn="ctr"/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Имеет большое значение для </a:t>
            </a:r>
            <a:r>
              <a:rPr lang="ru-RU" alt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воспитания эстетических чувств.</a:t>
            </a:r>
          </a:p>
          <a:p>
            <a:pPr algn="ctr"/>
            <a:r>
              <a:rPr lang="ru-RU" altLang="ru-RU" sz="2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Формирует у детей особое отношение к окружающему миру.</a:t>
            </a:r>
          </a:p>
          <a:p>
            <a:pPr algn="ctr"/>
            <a:endParaRPr lang="ru-RU" altLang="ru-RU" sz="24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747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амка лего">
            <a:extLst>
              <a:ext uri="{FF2B5EF4-FFF2-40B4-BE49-F238E27FC236}">
                <a16:creationId xmlns:a16="http://schemas.microsoft.com/office/drawing/2014/main" id="{63744A7F-6C63-489C-9036-FAF75E749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9747" y="-1139746"/>
            <a:ext cx="6858001" cy="913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0D90E54C-1DE0-4F96-9AF7-EB3F2727EFC2}"/>
              </a:ext>
            </a:extLst>
          </p:cNvPr>
          <p:cNvSpPr/>
          <p:nvPr/>
        </p:nvSpPr>
        <p:spPr>
          <a:xfrm>
            <a:off x="2714766" y="951441"/>
            <a:ext cx="4581384" cy="991660"/>
          </a:xfrm>
          <a:prstGeom prst="ellipse">
            <a:avLst/>
          </a:prstGeom>
          <a:solidFill>
            <a:srgbClr val="FFFF66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6841D520-D49D-4F93-BAED-8D3338B178EB}"/>
              </a:ext>
            </a:extLst>
          </p:cNvPr>
          <p:cNvSpPr txBox="1">
            <a:spLocks noChangeArrowheads="1"/>
          </p:cNvSpPr>
          <p:nvPr/>
        </p:nvSpPr>
        <p:spPr>
          <a:xfrm>
            <a:off x="2952589" y="1178921"/>
            <a:ext cx="4248009" cy="914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Типы конструирования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AA3B2F3-228C-4EA8-8E70-5151F3B45225}"/>
              </a:ext>
            </a:extLst>
          </p:cNvPr>
          <p:cNvGrpSpPr/>
          <p:nvPr/>
        </p:nvGrpSpPr>
        <p:grpSpPr>
          <a:xfrm>
            <a:off x="1174851" y="2519359"/>
            <a:ext cx="3571617" cy="1150702"/>
            <a:chOff x="1174851" y="2519359"/>
            <a:chExt cx="3571617" cy="1150702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0103A611-0BDD-4B7F-B144-891AC1702A33}"/>
                </a:ext>
              </a:extLst>
            </p:cNvPr>
            <p:cNvSpPr/>
            <p:nvPr/>
          </p:nvSpPr>
          <p:spPr>
            <a:xfrm>
              <a:off x="1174851" y="2519359"/>
              <a:ext cx="2673249" cy="909641"/>
            </a:xfrm>
            <a:prstGeom prst="ellipse">
              <a:avLst/>
            </a:prstGeom>
            <a:solidFill>
              <a:srgbClr val="FFCC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C5AE921B-17ED-418A-B9E6-690C72E431CD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666639" y="2755661"/>
              <a:ext cx="3079829" cy="91440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altLang="ru-RU" sz="2800" b="1" dirty="0">
                  <a:solidFill>
                    <a:srgbClr val="00B050"/>
                  </a:solidFill>
                  <a:latin typeface="Monotype Corsiva" panose="03010101010201010101" pitchFamily="66" charset="0"/>
                </a:rPr>
                <a:t>техническое</a:t>
              </a: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02866A7-8A0B-4E00-8322-B8C865A1DB3F}"/>
              </a:ext>
            </a:extLst>
          </p:cNvPr>
          <p:cNvGrpSpPr/>
          <p:nvPr/>
        </p:nvGrpSpPr>
        <p:grpSpPr>
          <a:xfrm>
            <a:off x="5514740" y="2312666"/>
            <a:ext cx="3276597" cy="1152797"/>
            <a:chOff x="5514740" y="2312666"/>
            <a:chExt cx="3276597" cy="1152797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61ADD9C9-92D7-470B-81EB-78B46B7F539D}"/>
                </a:ext>
              </a:extLst>
            </p:cNvPr>
            <p:cNvSpPr/>
            <p:nvPr/>
          </p:nvSpPr>
          <p:spPr>
            <a:xfrm>
              <a:off x="5514740" y="2312666"/>
              <a:ext cx="2589533" cy="1042436"/>
            </a:xfrm>
            <a:prstGeom prst="ellipse">
              <a:avLst/>
            </a:prstGeom>
            <a:solidFill>
              <a:srgbClr val="CCFF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4DC0B95A-F0A5-4FF6-8FC9-2464B04A3E8F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5711508" y="2551063"/>
              <a:ext cx="3079829" cy="91440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altLang="ru-RU" sz="2800" b="1" dirty="0">
                  <a:solidFill>
                    <a:srgbClr val="00B050"/>
                  </a:solidFill>
                  <a:latin typeface="Monotype Corsiva" panose="03010101010201010101" pitchFamily="66" charset="0"/>
                </a:rPr>
                <a:t>художественное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4AC1CDA6-DD67-4166-B1B5-FF8F771539D9}"/>
              </a:ext>
            </a:extLst>
          </p:cNvPr>
          <p:cNvGrpSpPr/>
          <p:nvPr/>
        </p:nvGrpSpPr>
        <p:grpSpPr>
          <a:xfrm>
            <a:off x="279341" y="3749800"/>
            <a:ext cx="2673249" cy="1047856"/>
            <a:chOff x="279341" y="3749800"/>
            <a:chExt cx="2673249" cy="1047856"/>
          </a:xfrm>
        </p:grpSpPr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2CA12585-0CFE-47B0-9E0A-AE897EF40C96}"/>
                </a:ext>
              </a:extLst>
            </p:cNvPr>
            <p:cNvSpPr/>
            <p:nvPr/>
          </p:nvSpPr>
          <p:spPr>
            <a:xfrm>
              <a:off x="279341" y="3749800"/>
              <a:ext cx="2673249" cy="1047856"/>
            </a:xfrm>
            <a:prstGeom prst="ellipse">
              <a:avLst/>
            </a:prstGeom>
            <a:solidFill>
              <a:srgbClr val="FFCC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496C08F1-29BE-4DD4-92B5-4DAF7509BCD8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379401" y="3849217"/>
              <a:ext cx="2473128" cy="91440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altLang="ru-RU" sz="14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конструирование из строительного материала , имеющие геометрические формы </a:t>
              </a:r>
            </a:p>
            <a:p>
              <a:endPara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3E05CF7-5C33-4228-8576-86E5E869A736}"/>
              </a:ext>
            </a:extLst>
          </p:cNvPr>
          <p:cNvGrpSpPr/>
          <p:nvPr/>
        </p:nvGrpSpPr>
        <p:grpSpPr>
          <a:xfrm>
            <a:off x="3188897" y="3671999"/>
            <a:ext cx="2589533" cy="1144348"/>
            <a:chOff x="3188897" y="3671999"/>
            <a:chExt cx="2589533" cy="1144348"/>
          </a:xfrm>
        </p:grpSpPr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8074D0C5-EE9E-4477-900C-A4905B457D00}"/>
                </a:ext>
              </a:extLst>
            </p:cNvPr>
            <p:cNvSpPr/>
            <p:nvPr/>
          </p:nvSpPr>
          <p:spPr>
            <a:xfrm>
              <a:off x="3188897" y="3671999"/>
              <a:ext cx="2589533" cy="1042436"/>
            </a:xfrm>
            <a:prstGeom prst="ellipse">
              <a:avLst/>
            </a:prstGeom>
            <a:solidFill>
              <a:srgbClr val="FFCC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Rectangle 7">
              <a:extLst>
                <a:ext uri="{FF2B5EF4-FFF2-40B4-BE49-F238E27FC236}">
                  <a16:creationId xmlns:a16="http://schemas.microsoft.com/office/drawing/2014/main" id="{8D07505C-3207-40A4-ABEB-BCC740A41C9C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3231932" y="3901947"/>
              <a:ext cx="2473128" cy="91440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altLang="ru-RU" sz="14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конструирование из деталей конструкторов, имеющих разные способы крепления  </a:t>
              </a:r>
            </a:p>
            <a:p>
              <a:endPara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DEA4803-8430-42B0-978A-EC763EB185E8}"/>
              </a:ext>
            </a:extLst>
          </p:cNvPr>
          <p:cNvGrpSpPr/>
          <p:nvPr/>
        </p:nvGrpSpPr>
        <p:grpSpPr>
          <a:xfrm>
            <a:off x="1615965" y="4961998"/>
            <a:ext cx="2673249" cy="1016312"/>
            <a:chOff x="1615965" y="4961998"/>
            <a:chExt cx="2673249" cy="1016312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97D07352-6AC8-4C67-ACE4-1247388E6393}"/>
                </a:ext>
              </a:extLst>
            </p:cNvPr>
            <p:cNvSpPr/>
            <p:nvPr/>
          </p:nvSpPr>
          <p:spPr>
            <a:xfrm>
              <a:off x="1615965" y="4961998"/>
              <a:ext cx="2673249" cy="909641"/>
            </a:xfrm>
            <a:prstGeom prst="ellipse">
              <a:avLst/>
            </a:prstGeom>
            <a:solidFill>
              <a:srgbClr val="FFCC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Rectangle 7">
              <a:extLst>
                <a:ext uri="{FF2B5EF4-FFF2-40B4-BE49-F238E27FC236}">
                  <a16:creationId xmlns:a16="http://schemas.microsoft.com/office/drawing/2014/main" id="{C1B72098-EF7F-4730-BA21-42C6318E98C6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666639" y="5063910"/>
              <a:ext cx="2473128" cy="91440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altLang="ru-RU" sz="14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конструирование из крупногабаритных модульных блоков </a:t>
              </a:r>
            </a:p>
            <a:p>
              <a:endPara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37FEBAA-6AF5-4242-ADCB-095EC9581EC3}"/>
              </a:ext>
            </a:extLst>
          </p:cNvPr>
          <p:cNvGrpSpPr/>
          <p:nvPr/>
        </p:nvGrpSpPr>
        <p:grpSpPr>
          <a:xfrm>
            <a:off x="6441268" y="3593907"/>
            <a:ext cx="2589533" cy="900256"/>
            <a:chOff x="6441268" y="3593907"/>
            <a:chExt cx="2589533" cy="900256"/>
          </a:xfrm>
        </p:grpSpPr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AC31701B-7753-44B9-BA52-1AA38E872E14}"/>
                </a:ext>
              </a:extLst>
            </p:cNvPr>
            <p:cNvSpPr/>
            <p:nvPr/>
          </p:nvSpPr>
          <p:spPr>
            <a:xfrm>
              <a:off x="6441268" y="3593907"/>
              <a:ext cx="2589533" cy="857759"/>
            </a:xfrm>
            <a:prstGeom prst="ellipse">
              <a:avLst/>
            </a:prstGeom>
            <a:solidFill>
              <a:srgbClr val="CCFF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D29DC426-0506-47DA-AA75-7FCC673966CF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6518326" y="3839739"/>
              <a:ext cx="2473128" cy="65442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altLang="ru-RU" sz="14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конструирование из природного материала </a:t>
              </a:r>
            </a:p>
            <a:p>
              <a:endPara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endParaRP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C3783671-5DB9-498C-AACC-A5E07F6BF3B3}"/>
              </a:ext>
            </a:extLst>
          </p:cNvPr>
          <p:cNvGrpSpPr/>
          <p:nvPr/>
        </p:nvGrpSpPr>
        <p:grpSpPr>
          <a:xfrm>
            <a:off x="5005458" y="4793843"/>
            <a:ext cx="2589533" cy="1075008"/>
            <a:chOff x="5005458" y="4793843"/>
            <a:chExt cx="2589533" cy="1075008"/>
          </a:xfrm>
        </p:grpSpPr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id="{AE9B3041-72E2-45D2-A502-F429E974D307}"/>
                </a:ext>
              </a:extLst>
            </p:cNvPr>
            <p:cNvSpPr/>
            <p:nvPr/>
          </p:nvSpPr>
          <p:spPr>
            <a:xfrm>
              <a:off x="5005458" y="4793843"/>
              <a:ext cx="2589533" cy="635407"/>
            </a:xfrm>
            <a:prstGeom prst="ellipse">
              <a:avLst/>
            </a:prstGeom>
            <a:solidFill>
              <a:srgbClr val="CCFF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Rectangle 7">
              <a:extLst>
                <a:ext uri="{FF2B5EF4-FFF2-40B4-BE49-F238E27FC236}">
                  <a16:creationId xmlns:a16="http://schemas.microsoft.com/office/drawing/2014/main" id="{C1F65F2F-400B-4E6C-AD27-3EFD2773016B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5086999" y="4954451"/>
              <a:ext cx="2473128" cy="91440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altLang="ru-RU" sz="14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конструирование из бумаги</a:t>
              </a:r>
            </a:p>
            <a:p>
              <a:endPara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80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амка лего">
            <a:extLst>
              <a:ext uri="{FF2B5EF4-FFF2-40B4-BE49-F238E27FC236}">
                <a16:creationId xmlns:a16="http://schemas.microsoft.com/office/drawing/2014/main" id="{63744A7F-6C63-489C-9036-FAF75E749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9747" y="-1139746"/>
            <a:ext cx="6858001" cy="913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34A76CD-4EDC-412C-BE91-57FA08C94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028" y="1844984"/>
            <a:ext cx="3056515" cy="1719290"/>
          </a:xfrm>
          <a:prstGeom prst="rect">
            <a:avLst/>
          </a:prstGeom>
        </p:spPr>
      </p:pic>
      <p:sp>
        <p:nvSpPr>
          <p:cNvPr id="16" name="Овал 15">
            <a:extLst>
              <a:ext uri="{FF2B5EF4-FFF2-40B4-BE49-F238E27FC236}">
                <a16:creationId xmlns:a16="http://schemas.microsoft.com/office/drawing/2014/main" id="{D5395523-9BCA-40AD-8072-078CECCD4D4E}"/>
              </a:ext>
            </a:extLst>
          </p:cNvPr>
          <p:cNvSpPr/>
          <p:nvPr/>
        </p:nvSpPr>
        <p:spPr>
          <a:xfrm>
            <a:off x="485775" y="348462"/>
            <a:ext cx="5927725" cy="1019175"/>
          </a:xfrm>
          <a:prstGeom prst="ellipse">
            <a:avLst/>
          </a:prstGeom>
          <a:solidFill>
            <a:srgbClr val="99FF99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7">
            <a:extLst>
              <a:ext uri="{FF2B5EF4-FFF2-40B4-BE49-F238E27FC236}">
                <a16:creationId xmlns:a16="http://schemas.microsoft.com/office/drawing/2014/main" id="{65EDEABC-1D61-4BA1-ABEA-FB7C17200D24}"/>
              </a:ext>
            </a:extLst>
          </p:cNvPr>
          <p:cNvSpPr txBox="1">
            <a:spLocks noChangeArrowheads="1"/>
          </p:cNvSpPr>
          <p:nvPr/>
        </p:nvSpPr>
        <p:spPr>
          <a:xfrm>
            <a:off x="731837" y="490144"/>
            <a:ext cx="5435600" cy="1327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Конструирование из бумаги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539A8E6-9730-4987-939E-7EB06E910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50021">
            <a:off x="3983307" y="1228468"/>
            <a:ext cx="2460703" cy="184552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74BEC8-5FE1-4FE8-8E38-E08344DE91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50443">
            <a:off x="645954" y="1126133"/>
            <a:ext cx="1644016" cy="138232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6359E4E-BA92-464C-9A8E-C6B6DEB8F1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8115" y="3374095"/>
            <a:ext cx="5968501" cy="1060796"/>
          </a:xfrm>
          <a:prstGeom prst="rect">
            <a:avLst/>
          </a:prstGeom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8858A03C-5600-4FA1-8432-15B349CDF8AA}"/>
              </a:ext>
            </a:extLst>
          </p:cNvPr>
          <p:cNvSpPr txBox="1">
            <a:spLocks noChangeArrowheads="1"/>
          </p:cNvSpPr>
          <p:nvPr/>
        </p:nvSpPr>
        <p:spPr>
          <a:xfrm>
            <a:off x="2598115" y="3346115"/>
            <a:ext cx="5435600" cy="1327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Конструирование из природного материала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F34328E-971E-4AA0-9C5D-52F06D1808C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8319"/>
          <a:stretch/>
        </p:blipFill>
        <p:spPr>
          <a:xfrm>
            <a:off x="2551876" y="4667094"/>
            <a:ext cx="2661782" cy="18302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9E9FC82-330E-4986-B11B-AD79643E927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9531" t="25938" r="19531" b="16250"/>
          <a:stretch/>
        </p:blipFill>
        <p:spPr>
          <a:xfrm rot="625903">
            <a:off x="6413500" y="4398162"/>
            <a:ext cx="1810122" cy="171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35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5/1621780399_24-phonoteka_org-p-fon-dlya-prezentatsii-lego-konstruktor-25.jpg">
            <a:extLst>
              <a:ext uri="{FF2B5EF4-FFF2-40B4-BE49-F238E27FC236}">
                <a16:creationId xmlns:a16="http://schemas.microsoft.com/office/drawing/2014/main" id="{972D0853-89CC-4A8C-BB57-739DFCCB4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75793F-B89A-48A1-BDC5-4435460F89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8051">
            <a:off x="4843225" y="743965"/>
            <a:ext cx="3381282" cy="25359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3E8D3D-64A0-4DDB-8125-40828DC263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840">
            <a:off x="4000700" y="3851723"/>
            <a:ext cx="3392869" cy="25446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E637BD-AA25-4061-B69F-C5DDF6D4B3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41"/>
          <a:stretch/>
        </p:blipFill>
        <p:spPr>
          <a:xfrm rot="21043755">
            <a:off x="626410" y="2108645"/>
            <a:ext cx="3642777" cy="228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186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4/1619746243_2-phonoteka_org-p-fon-lego-konstruktor-2.png">
            <a:extLst>
              <a:ext uri="{FF2B5EF4-FFF2-40B4-BE49-F238E27FC236}">
                <a16:creationId xmlns:a16="http://schemas.microsoft.com/office/drawing/2014/main" id="{AF38D6EC-F9A4-4D5F-8E1C-C6179975A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id="{EB145C2C-7DD5-4E33-9DB7-4A769E87D1E3}"/>
              </a:ext>
            </a:extLst>
          </p:cNvPr>
          <p:cNvSpPr/>
          <p:nvPr/>
        </p:nvSpPr>
        <p:spPr>
          <a:xfrm>
            <a:off x="1790841" y="1427691"/>
            <a:ext cx="4581384" cy="991660"/>
          </a:xfrm>
          <a:prstGeom prst="ellipse">
            <a:avLst/>
          </a:prstGeom>
          <a:solidFill>
            <a:srgbClr val="FFFF66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034A917-EBD4-4733-B973-2435635A9C6A}"/>
              </a:ext>
            </a:extLst>
          </p:cNvPr>
          <p:cNvSpPr txBox="1">
            <a:spLocks noChangeArrowheads="1"/>
          </p:cNvSpPr>
          <p:nvPr/>
        </p:nvSpPr>
        <p:spPr>
          <a:xfrm>
            <a:off x="2057239" y="1617071"/>
            <a:ext cx="4248009" cy="914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Формы конструирования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33624E2-FE05-44CA-B938-C0CBE9526E0F}"/>
              </a:ext>
            </a:extLst>
          </p:cNvPr>
          <p:cNvGrpSpPr/>
          <p:nvPr/>
        </p:nvGrpSpPr>
        <p:grpSpPr>
          <a:xfrm>
            <a:off x="1123499" y="2754864"/>
            <a:ext cx="2603591" cy="737258"/>
            <a:chOff x="768160" y="2848591"/>
            <a:chExt cx="2603591" cy="737258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37F75213-FA5E-4BA1-8DF0-5565838D7D25}"/>
                </a:ext>
              </a:extLst>
            </p:cNvPr>
            <p:cNvSpPr/>
            <p:nvPr/>
          </p:nvSpPr>
          <p:spPr>
            <a:xfrm>
              <a:off x="895325" y="2848591"/>
              <a:ext cx="2476426" cy="737258"/>
            </a:xfrm>
            <a:prstGeom prst="ellipse">
              <a:avLst/>
            </a:prstGeom>
            <a:solidFill>
              <a:srgbClr val="CCFF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BB66821F-7640-4B2E-B75B-A5568A746AAB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768160" y="2870538"/>
              <a:ext cx="2578158" cy="46906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altLang="ru-RU" sz="18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конструирование </a:t>
              </a:r>
            </a:p>
            <a:p>
              <a:pPr algn="ctr"/>
              <a:r>
                <a:rPr lang="ru-RU" altLang="ru-RU" sz="18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по образцу </a:t>
              </a:r>
            </a:p>
            <a:p>
              <a:endPara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endParaRP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275FB7FD-CA96-4144-BBB9-F0A3A2021A13}"/>
              </a:ext>
            </a:extLst>
          </p:cNvPr>
          <p:cNvGrpSpPr/>
          <p:nvPr/>
        </p:nvGrpSpPr>
        <p:grpSpPr>
          <a:xfrm>
            <a:off x="1870341" y="4076461"/>
            <a:ext cx="2578158" cy="737258"/>
            <a:chOff x="1870341" y="4076461"/>
            <a:chExt cx="2578158" cy="737258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7E79CB5E-7062-4013-AD26-59EA87C09C10}"/>
                </a:ext>
              </a:extLst>
            </p:cNvPr>
            <p:cNvSpPr/>
            <p:nvPr/>
          </p:nvSpPr>
          <p:spPr>
            <a:xfrm>
              <a:off x="1955742" y="4076461"/>
              <a:ext cx="2476426" cy="737258"/>
            </a:xfrm>
            <a:prstGeom prst="ellipse">
              <a:avLst/>
            </a:prstGeom>
            <a:solidFill>
              <a:srgbClr val="CCFF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C9BFA8BC-D77F-4D5D-B860-F63B258E288D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870341" y="4127210"/>
              <a:ext cx="2578158" cy="46906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altLang="ru-RU" sz="18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конструирование </a:t>
              </a:r>
            </a:p>
            <a:p>
              <a:pPr algn="ctr"/>
              <a:r>
                <a:rPr lang="ru-RU" altLang="ru-RU" sz="18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по условиям</a:t>
              </a:r>
            </a:p>
            <a:p>
              <a:endPara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endParaRP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D62EF961-846F-4194-B984-C6B7B737F3D4}"/>
              </a:ext>
            </a:extLst>
          </p:cNvPr>
          <p:cNvGrpSpPr/>
          <p:nvPr/>
        </p:nvGrpSpPr>
        <p:grpSpPr>
          <a:xfrm>
            <a:off x="5282567" y="2501909"/>
            <a:ext cx="2578158" cy="737258"/>
            <a:chOff x="5282567" y="2501909"/>
            <a:chExt cx="2578158" cy="737258"/>
          </a:xfrm>
        </p:grpSpPr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B5D318F3-406A-40BE-884C-7B80B1C0C193}"/>
                </a:ext>
              </a:extLst>
            </p:cNvPr>
            <p:cNvSpPr/>
            <p:nvPr/>
          </p:nvSpPr>
          <p:spPr>
            <a:xfrm>
              <a:off x="5333433" y="2501909"/>
              <a:ext cx="2476426" cy="737258"/>
            </a:xfrm>
            <a:prstGeom prst="ellipse">
              <a:avLst/>
            </a:prstGeom>
            <a:solidFill>
              <a:srgbClr val="CCFF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45ABB6B4-29F9-48C7-BDD1-14F045A3A8FE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5282567" y="2636006"/>
              <a:ext cx="2578158" cy="46906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altLang="ru-RU" sz="18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конструирование </a:t>
              </a:r>
            </a:p>
            <a:p>
              <a:pPr algn="ctr"/>
              <a:r>
                <a:rPr lang="ru-RU" altLang="ru-RU" sz="18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по замыслу</a:t>
              </a:r>
            </a:p>
            <a:p>
              <a:endPara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C6DE7D6D-AC0D-4E8E-A74F-8067245533A8}"/>
              </a:ext>
            </a:extLst>
          </p:cNvPr>
          <p:cNvGrpSpPr/>
          <p:nvPr/>
        </p:nvGrpSpPr>
        <p:grpSpPr>
          <a:xfrm>
            <a:off x="5115162" y="3872563"/>
            <a:ext cx="2632723" cy="737258"/>
            <a:chOff x="5115162" y="3872563"/>
            <a:chExt cx="2632723" cy="737258"/>
          </a:xfrm>
        </p:grpSpPr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B39D16AA-5013-45BE-9F65-4DBC60552497}"/>
                </a:ext>
              </a:extLst>
            </p:cNvPr>
            <p:cNvSpPr/>
            <p:nvPr/>
          </p:nvSpPr>
          <p:spPr>
            <a:xfrm>
              <a:off x="5271459" y="3872563"/>
              <a:ext cx="2476426" cy="737258"/>
            </a:xfrm>
            <a:prstGeom prst="ellipse">
              <a:avLst/>
            </a:prstGeom>
            <a:solidFill>
              <a:srgbClr val="CCFF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095CBEC1-F32E-4E6F-A9DD-1B5B2766618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5115162" y="3980652"/>
              <a:ext cx="2578158" cy="46906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altLang="ru-RU" sz="18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конструирование </a:t>
              </a:r>
            </a:p>
            <a:p>
              <a:pPr algn="ctr"/>
              <a:r>
                <a:rPr lang="ru-RU" altLang="ru-RU" sz="18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по теме</a:t>
              </a:r>
            </a:p>
            <a:p>
              <a:endPara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endParaRPr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D5571693-C6C3-4869-98C9-07B44D0A9E80}"/>
              </a:ext>
            </a:extLst>
          </p:cNvPr>
          <p:cNvGrpSpPr/>
          <p:nvPr/>
        </p:nvGrpSpPr>
        <p:grpSpPr>
          <a:xfrm>
            <a:off x="3727090" y="5053901"/>
            <a:ext cx="2645135" cy="737258"/>
            <a:chOff x="3727090" y="5053901"/>
            <a:chExt cx="2645135" cy="737258"/>
          </a:xfrm>
        </p:grpSpPr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D79ED484-2BE0-413D-872C-E1C491F8F15C}"/>
                </a:ext>
              </a:extLst>
            </p:cNvPr>
            <p:cNvSpPr/>
            <p:nvPr/>
          </p:nvSpPr>
          <p:spPr>
            <a:xfrm>
              <a:off x="3895799" y="5053901"/>
              <a:ext cx="2476426" cy="737258"/>
            </a:xfrm>
            <a:prstGeom prst="ellipse">
              <a:avLst/>
            </a:prstGeom>
            <a:solidFill>
              <a:srgbClr val="CCFFFF"/>
            </a:solidFill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00E74F11-F2F1-4F2B-A92C-AE87A160F7CB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3727090" y="5137249"/>
              <a:ext cx="2578158" cy="46906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altLang="ru-RU" sz="18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каркасное </a:t>
              </a:r>
            </a:p>
            <a:p>
              <a:pPr algn="ctr"/>
              <a:r>
                <a:rPr lang="ru-RU" altLang="ru-RU" sz="1800" b="1" dirty="0">
                  <a:solidFill>
                    <a:srgbClr val="7030A0"/>
                  </a:solidFill>
                  <a:latin typeface="Monotype Corsiva" panose="03010101010201010101" pitchFamily="66" charset="0"/>
                </a:rPr>
                <a:t>конструирование </a:t>
              </a:r>
            </a:p>
            <a:p>
              <a:endParaRPr lang="ru-RU" altLang="ru-RU" sz="2800" b="1" dirty="0">
                <a:solidFill>
                  <a:srgbClr val="7030A0"/>
                </a:solidFill>
                <a:latin typeface="Monotype Corsiva" panose="03010101010201010101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899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noteka.org/uploads/posts/2021-05/1621780399_24-phonoteka_org-p-fon-dlya-prezentatsii-lego-konstruktor-25.jpg">
            <a:extLst>
              <a:ext uri="{FF2B5EF4-FFF2-40B4-BE49-F238E27FC236}">
                <a16:creationId xmlns:a16="http://schemas.microsoft.com/office/drawing/2014/main" id="{50D8D833-A381-4FD0-BD22-DE99E124B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002CD396-A793-4D22-AE1B-4A80494419C3}"/>
              </a:ext>
            </a:extLst>
          </p:cNvPr>
          <p:cNvSpPr/>
          <p:nvPr/>
        </p:nvSpPr>
        <p:spPr>
          <a:xfrm>
            <a:off x="1821583" y="572343"/>
            <a:ext cx="5896289" cy="1179574"/>
          </a:xfrm>
          <a:prstGeom prst="ellipse">
            <a:avLst/>
          </a:prstGeom>
          <a:solidFill>
            <a:srgbClr val="99FF99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11BF3D1-27AA-45AD-A86E-0525E5F51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369" y="3775273"/>
            <a:ext cx="2769848" cy="28633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EA992D2-D740-4188-8ACF-78547A4CDB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83326" y="2831159"/>
            <a:ext cx="2310628" cy="24765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8A3702D-B5F1-4BAC-840F-44FBF47290E9}"/>
              </a:ext>
            </a:extLst>
          </p:cNvPr>
          <p:cNvSpPr txBox="1"/>
          <p:nvPr/>
        </p:nvSpPr>
        <p:spPr>
          <a:xfrm>
            <a:off x="1762471" y="1955715"/>
            <a:ext cx="6198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Предлагают образцы построек и показывают способы их воспроизведения (в качестве образца могут быть рисунки, фотографии, схемы, чертежи, модели)</a:t>
            </a: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034F1E6-432C-4389-974D-2B4AFD7A4E52}"/>
              </a:ext>
            </a:extLst>
          </p:cNvPr>
          <p:cNvSpPr txBox="1">
            <a:spLocks noChangeArrowheads="1"/>
          </p:cNvSpPr>
          <p:nvPr/>
        </p:nvSpPr>
        <p:spPr>
          <a:xfrm>
            <a:off x="1886817" y="895847"/>
            <a:ext cx="5435600" cy="1327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Конструирование по образцу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758478D-F86C-4591-B548-75CC46D0DA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0088" y="2889844"/>
            <a:ext cx="955455" cy="117957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72C7FF8-3255-48F8-9886-D2DF81B0D8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6632" y="2983942"/>
            <a:ext cx="3445887" cy="278542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6132BD-F07E-4880-8DAB-7B33E004B8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6072" y="3226686"/>
            <a:ext cx="873126" cy="81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04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noteka.org/uploads/posts/2021-05/1621780399_24-phonoteka_org-p-fon-dlya-prezentatsii-lego-konstruktor-25.jpg">
            <a:extLst>
              <a:ext uri="{FF2B5EF4-FFF2-40B4-BE49-F238E27FC236}">
                <a16:creationId xmlns:a16="http://schemas.microsoft.com/office/drawing/2014/main" id="{50D8D833-A381-4FD0-BD22-DE99E124B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002CD396-A793-4D22-AE1B-4A80494419C3}"/>
              </a:ext>
            </a:extLst>
          </p:cNvPr>
          <p:cNvSpPr/>
          <p:nvPr/>
        </p:nvSpPr>
        <p:spPr>
          <a:xfrm>
            <a:off x="1719743" y="551988"/>
            <a:ext cx="5796793" cy="1203337"/>
          </a:xfrm>
          <a:prstGeom prst="ellipse">
            <a:avLst/>
          </a:prstGeom>
          <a:solidFill>
            <a:srgbClr val="99FF99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034F1E6-432C-4389-974D-2B4AFD7A4E52}"/>
              </a:ext>
            </a:extLst>
          </p:cNvPr>
          <p:cNvSpPr txBox="1">
            <a:spLocks noChangeArrowheads="1"/>
          </p:cNvSpPr>
          <p:nvPr/>
        </p:nvSpPr>
        <p:spPr>
          <a:xfrm>
            <a:off x="1854200" y="914980"/>
            <a:ext cx="5435600" cy="1327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Конструирование по модели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E5DCDE-2264-47F8-8CAD-E85C2DA22E56}"/>
              </a:ext>
            </a:extLst>
          </p:cNvPr>
          <p:cNvSpPr txBox="1"/>
          <p:nvPr/>
        </p:nvSpPr>
        <p:spPr>
          <a:xfrm>
            <a:off x="1400961" y="1967446"/>
            <a:ext cx="64343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Дошкольники получают модель, которая играет роль образца.  Элементы, из которых состоит модель, скрыты от глаз ребенка. </a:t>
            </a:r>
          </a:p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должны постараться из предложенного им строительного материала создать похожую модель. </a:t>
            </a:r>
          </a:p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получает задание, но не получает способа его выполнения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75AFD0B-2191-4B6C-A174-BDAB82083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980" y="3701406"/>
            <a:ext cx="6107059" cy="268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102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1302</TotalTime>
  <Words>377</Words>
  <Application>Microsoft Office PowerPoint</Application>
  <PresentationFormat>Экран (4:3)</PresentationFormat>
  <Paragraphs>57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Cambria</vt:lpstr>
      <vt:lpstr>Miama Nueva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56</cp:revision>
  <dcterms:created xsi:type="dcterms:W3CDTF">2022-01-02T08:05:44Z</dcterms:created>
  <dcterms:modified xsi:type="dcterms:W3CDTF">2022-05-02T14:22:40Z</dcterms:modified>
</cp:coreProperties>
</file>