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0" r:id="rId2"/>
    <p:sldId id="274" r:id="rId3"/>
    <p:sldId id="282" r:id="rId4"/>
    <p:sldId id="312" r:id="rId5"/>
    <p:sldId id="263" r:id="rId6"/>
    <p:sldId id="278" r:id="rId7"/>
    <p:sldId id="290" r:id="rId8"/>
    <p:sldId id="289" r:id="rId9"/>
    <p:sldId id="291" r:id="rId10"/>
    <p:sldId id="295" r:id="rId11"/>
    <p:sldId id="299" r:id="rId12"/>
    <p:sldId id="296" r:id="rId13"/>
    <p:sldId id="302" r:id="rId14"/>
    <p:sldId id="301" r:id="rId15"/>
    <p:sldId id="304" r:id="rId16"/>
    <p:sldId id="310" r:id="rId17"/>
    <p:sldId id="311" r:id="rId18"/>
    <p:sldId id="314" r:id="rId19"/>
    <p:sldId id="316" r:id="rId20"/>
    <p:sldId id="294" r:id="rId21"/>
    <p:sldId id="317" r:id="rId22"/>
    <p:sldId id="26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12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253491-6EE3-4CEB-BB83-20D33EC9E4A7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ED032-0FDD-42D8-83AE-598F3C7036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44.jpe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1.png"/><Relationship Id="rId5" Type="http://schemas.openxmlformats.org/officeDocument/2006/relationships/image" Target="../media/image16.jpeg"/><Relationship Id="rId10" Type="http://schemas.openxmlformats.org/officeDocument/2006/relationships/image" Target="../media/image20.jpe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гарита\Documents\ПРЕЗЕНТАЦИИ\дом жив\thumb_l_8928.jpg"/>
          <p:cNvPicPr>
            <a:picLocks noChangeAspect="1" noChangeArrowheads="1"/>
          </p:cNvPicPr>
          <p:nvPr/>
        </p:nvPicPr>
        <p:blipFill>
          <a:blip r:embed="rId2"/>
          <a:srcRect l="11754" t="29981" r="47761" b="44791"/>
          <a:stretch>
            <a:fillRect/>
          </a:stretch>
        </p:blipFill>
        <p:spPr bwMode="auto">
          <a:xfrm>
            <a:off x="4500561" y="0"/>
            <a:ext cx="4643439" cy="6858000"/>
          </a:xfrm>
          <a:prstGeom prst="rect">
            <a:avLst/>
          </a:prstGeom>
          <a:noFill/>
        </p:spPr>
      </p:pic>
      <p:pic>
        <p:nvPicPr>
          <p:cNvPr id="3" name="Picture 2" descr="C:\Users\Маргарита\Documents\ПРЕЗЕНТАЦИИ\дом жив\thumb_l_8928.jpg"/>
          <p:cNvPicPr>
            <a:picLocks noChangeAspect="1" noChangeArrowheads="1"/>
          </p:cNvPicPr>
          <p:nvPr/>
        </p:nvPicPr>
        <p:blipFill>
          <a:blip r:embed="rId2"/>
          <a:srcRect l="51395"/>
          <a:stretch>
            <a:fillRect/>
          </a:stretch>
        </p:blipFill>
        <p:spPr bwMode="auto">
          <a:xfrm>
            <a:off x="0" y="623458"/>
            <a:ext cx="4500530" cy="623454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14876" y="14287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Домашние </a:t>
            </a:r>
          </a:p>
          <a:p>
            <a:r>
              <a:rPr lang="ru-RU" sz="5400" b="1" i="1" dirty="0" smtClean="0">
                <a:solidFill>
                  <a:srgbClr val="FF0000"/>
                </a:solidFill>
              </a:rPr>
              <a:t>ЖИВОТНЫЕ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38023" y="3214686"/>
            <a:ext cx="4505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Экологическое воспитание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6" name="Picture 2" descr="C:\Users\Маргарита\Documents\ПРЕЗЕНТАЦИИ\дом жив\thumb_l_8928.jpg"/>
          <p:cNvPicPr>
            <a:picLocks noChangeAspect="1" noChangeArrowheads="1"/>
          </p:cNvPicPr>
          <p:nvPr/>
        </p:nvPicPr>
        <p:blipFill>
          <a:blip r:embed="rId2"/>
          <a:srcRect r="46268" b="82292"/>
          <a:stretch>
            <a:fillRect/>
          </a:stretch>
        </p:blipFill>
        <p:spPr bwMode="auto">
          <a:xfrm>
            <a:off x="0" y="0"/>
            <a:ext cx="4500562" cy="7143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142852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МДОУ «Детский сад № 40 компенсирующего вида»</a:t>
            </a:r>
          </a:p>
        </p:txBody>
      </p:sp>
      <p:pic>
        <p:nvPicPr>
          <p:cNvPr id="8" name="Picture 2" descr="C:\Users\Маргарита\Documents\ПРЕЗЕНТАЦИИ\дом жив\thumb_l_8928.jpg"/>
          <p:cNvPicPr>
            <a:picLocks noChangeAspect="1" noChangeArrowheads="1"/>
          </p:cNvPicPr>
          <p:nvPr/>
        </p:nvPicPr>
        <p:blipFill>
          <a:blip r:embed="rId2"/>
          <a:srcRect t="71895" r="47761"/>
          <a:stretch>
            <a:fillRect/>
          </a:stretch>
        </p:blipFill>
        <p:spPr bwMode="auto">
          <a:xfrm>
            <a:off x="4500562" y="5000636"/>
            <a:ext cx="4643438" cy="1857364"/>
          </a:xfrm>
          <a:prstGeom prst="rect">
            <a:avLst/>
          </a:prstGeom>
          <a:noFill/>
        </p:spPr>
      </p:pic>
      <p:pic>
        <p:nvPicPr>
          <p:cNvPr id="9" name="Picture 2" descr="C:\Users\Маргарита\Documents\ПРЕЗЕНТАЦИИ\дом жив\thumb_l_8928.jpg"/>
          <p:cNvPicPr>
            <a:picLocks noChangeAspect="1" noChangeArrowheads="1"/>
          </p:cNvPicPr>
          <p:nvPr/>
        </p:nvPicPr>
        <p:blipFill>
          <a:blip r:embed="rId2"/>
          <a:srcRect l="12564" t="60741" r="47761" b="21414"/>
          <a:stretch>
            <a:fillRect/>
          </a:stretch>
        </p:blipFill>
        <p:spPr bwMode="auto">
          <a:xfrm>
            <a:off x="4500562" y="4714884"/>
            <a:ext cx="4643438" cy="78581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429224" y="3929066"/>
            <a:ext cx="371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Выборова М.В., воспитатель</a:t>
            </a:r>
          </a:p>
          <a:p>
            <a:r>
              <a:rPr lang="ru-RU" sz="2000" b="1" dirty="0" err="1" smtClean="0">
                <a:solidFill>
                  <a:srgbClr val="002060"/>
                </a:solidFill>
                <a:cs typeface="Aharoni" panose="02010803020104030203" pitchFamily="2" charset="-79"/>
              </a:rPr>
              <a:t>Дегтяренко</a:t>
            </a:r>
            <a:r>
              <a:rPr lang="ru-RU" sz="2000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 Е.Ф., воспитатель </a:t>
            </a:r>
            <a:endParaRPr lang="ru-RU" sz="2000" b="1" dirty="0">
              <a:solidFill>
                <a:srgbClr val="002060"/>
              </a:solidFill>
              <a:cs typeface="Aharoni" panose="02010803020104030203" pitchFamily="2" charset="-79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7620" y="6215082"/>
            <a:ext cx="13065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Ухта, 2021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/>
          <a:srcRect l="13883" t="57335" r="10000" b="-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9" descr="https://i.pinimg.com/originals/32/02/0c/32020c051540c220fbce8915bae3079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22979"/>
            <a:ext cx="2857520" cy="1887153"/>
          </a:xfrm>
          <a:prstGeom prst="rect">
            <a:avLst/>
          </a:prstGeom>
          <a:noFill/>
        </p:spPr>
      </p:pic>
      <p:pic>
        <p:nvPicPr>
          <p:cNvPr id="5" name="Picture 7" descr="https://svgsilh.com/png-1024/2024584-9c27b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071546"/>
            <a:ext cx="2857520" cy="2567303"/>
          </a:xfrm>
          <a:prstGeom prst="rect">
            <a:avLst/>
          </a:prstGeom>
          <a:noFill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3500438"/>
            <a:ext cx="2476468" cy="1238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1" descr="https://nakliyemagaza.net/29383-3-large_default/Hotmeini-komik-pet-kedi-y%C4%B1ld%C4%B1zl%C4%B1-bakarak-styling-araba-sticker-kamyon-kap%C4%B1-laptop-motosikletler-i%C3%A7in-hayvan-vinil-%C3%A7%C4%B1kartmas%C4%B1-9-renkler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1500174"/>
            <a:ext cx="1333480" cy="1333480"/>
          </a:xfrm>
          <a:prstGeom prst="rect">
            <a:avLst/>
          </a:prstGeom>
          <a:noFill/>
        </p:spPr>
      </p:pic>
      <p:pic>
        <p:nvPicPr>
          <p:cNvPr id="8" name="Picture 2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786322"/>
            <a:ext cx="2330291" cy="162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071802" y="214290"/>
            <a:ext cx="334258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Кто как голос подаёт?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72066" y="928670"/>
            <a:ext cx="2571768" cy="400110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Кто мяукает? Мяу-мяу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5286388"/>
            <a:ext cx="2357454" cy="400110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Кто мычит ? </a:t>
            </a:r>
            <a:r>
              <a:rPr lang="ru-RU" sz="2000" b="1" i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Му-му</a:t>
            </a:r>
            <a:endParaRPr lang="ru-RU" sz="2000" b="1" i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1928802"/>
            <a:ext cx="2071702" cy="400110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Кто ржет?  Иго-го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15008" y="6143644"/>
            <a:ext cx="2571768" cy="400110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Кто лает?  Гав-гав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215074" y="4929198"/>
            <a:ext cx="2571768" cy="400110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Кто хрюкает? Хрю-хрю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 t="17719" r="65080" b="26041"/>
          <a:stretch>
            <a:fillRect/>
          </a:stretch>
        </p:blipFill>
        <p:spPr bwMode="auto">
          <a:xfrm>
            <a:off x="0" y="1"/>
            <a:ext cx="9143999" cy="685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Маргарита\Documents\ПРЕЗЕНТАЦИИ\дом жив\unnamed.png"/>
          <p:cNvPicPr>
            <a:picLocks noChangeAspect="1" noChangeArrowheads="1"/>
          </p:cNvPicPr>
          <p:nvPr/>
        </p:nvPicPr>
        <p:blipFill>
          <a:blip r:embed="rId3"/>
          <a:srcRect l="35714" t="68750" r="50000" b="10416"/>
          <a:stretch>
            <a:fillRect/>
          </a:stretch>
        </p:blipFill>
        <p:spPr bwMode="auto">
          <a:xfrm>
            <a:off x="428596" y="2714620"/>
            <a:ext cx="2443180" cy="2714644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9" name="Picture 2" descr="C:\Users\Маргарита\Documents\ПРЕЗЕНТАЦИИ\дом жив\unnamed.png"/>
          <p:cNvPicPr>
            <a:picLocks noChangeAspect="1" noChangeArrowheads="1"/>
          </p:cNvPicPr>
          <p:nvPr/>
        </p:nvPicPr>
        <p:blipFill>
          <a:blip r:embed="rId3"/>
          <a:srcRect l="80847" t="68611" r="5661" b="10555"/>
          <a:stretch>
            <a:fillRect/>
          </a:stretch>
        </p:blipFill>
        <p:spPr bwMode="auto">
          <a:xfrm>
            <a:off x="3286116" y="1428736"/>
            <a:ext cx="2286016" cy="2689431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" name="Picture 2" descr="C:\Users\Маргарита\Documents\ПРЕЗЕНТАЦИИ\дом жив\unnamed.png"/>
          <p:cNvPicPr>
            <a:picLocks noChangeAspect="1" noChangeArrowheads="1"/>
          </p:cNvPicPr>
          <p:nvPr/>
        </p:nvPicPr>
        <p:blipFill>
          <a:blip r:embed="rId3"/>
          <a:srcRect l="50687" t="67570" r="35027" b="10555"/>
          <a:stretch>
            <a:fillRect/>
          </a:stretch>
        </p:blipFill>
        <p:spPr bwMode="auto">
          <a:xfrm>
            <a:off x="6429388" y="500042"/>
            <a:ext cx="2234989" cy="2607487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7" name="Picture 2" descr="https://assets.picspree.com/variants/owFfw4aVn8vi6EGRpLFGhTv2/f4a36f6589a0e50e702740b15352bc00e4bfaf6f58bd4db850e167794d05993d"/>
          <p:cNvPicPr>
            <a:picLocks noChangeAspect="1" noChangeArrowheads="1"/>
          </p:cNvPicPr>
          <p:nvPr/>
        </p:nvPicPr>
        <p:blipFill>
          <a:blip r:embed="rId4"/>
          <a:srcRect l="37500"/>
          <a:stretch>
            <a:fillRect/>
          </a:stretch>
        </p:blipFill>
        <p:spPr bwMode="auto">
          <a:xfrm>
            <a:off x="5857884" y="3714752"/>
            <a:ext cx="2643206" cy="2817669"/>
          </a:xfrm>
          <a:prstGeom prst="ellipse">
            <a:avLst/>
          </a:prstGeom>
          <a:ln w="190500" cap="rnd">
            <a:solidFill>
              <a:schemeClr val="accent5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Горизонтальный свиток 10"/>
          <p:cNvSpPr/>
          <p:nvPr/>
        </p:nvSpPr>
        <p:spPr>
          <a:xfrm>
            <a:off x="3500430" y="214290"/>
            <a:ext cx="2410199" cy="695265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Чей это хвост?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643174" y="50004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428596" y="500042"/>
            <a:ext cx="1785950" cy="1857388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Где мой хвост?</a:t>
            </a: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643174" y="264318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500034" y="4714884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28596" y="264318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4786314" y="2643182"/>
            <a:ext cx="4071966" cy="3714776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2643174" y="4714884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786314" y="50004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6929454" y="50004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8" name="Picture 1"/>
          <p:cNvPicPr>
            <a:picLocks noChangeAspect="1" noChangeArrowheads="1"/>
          </p:cNvPicPr>
          <p:nvPr/>
        </p:nvPicPr>
        <p:blipFill>
          <a:blip r:embed="rId3"/>
          <a:srcRect l="60158" t="2740" r="23241" b="73544"/>
          <a:stretch>
            <a:fillRect/>
          </a:stretch>
        </p:blipFill>
        <p:spPr bwMode="auto">
          <a:xfrm>
            <a:off x="4857752" y="551069"/>
            <a:ext cx="1714512" cy="183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3"/>
          <a:srcRect l="40316" t="3162" r="44269" b="73122"/>
          <a:stretch>
            <a:fillRect/>
          </a:stretch>
        </p:blipFill>
        <p:spPr bwMode="auto">
          <a:xfrm>
            <a:off x="6929454" y="571480"/>
            <a:ext cx="169181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3"/>
          <a:srcRect l="23399" t="2187" r="61828" b="73544"/>
          <a:stretch>
            <a:fillRect/>
          </a:stretch>
        </p:blipFill>
        <p:spPr bwMode="auto">
          <a:xfrm>
            <a:off x="2714612" y="571480"/>
            <a:ext cx="1643074" cy="175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" descr="https://jili-bili.ru/files/products/39/big/14388525223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166" t="6966" r="891" b="75619"/>
          <a:stretch>
            <a:fillRect/>
          </a:stretch>
        </p:blipFill>
        <p:spPr bwMode="auto">
          <a:xfrm>
            <a:off x="4952971" y="2928934"/>
            <a:ext cx="4191029" cy="3143272"/>
          </a:xfrm>
          <a:prstGeom prst="rect">
            <a:avLst/>
          </a:prstGeom>
          <a:noFill/>
        </p:spPr>
      </p:pic>
      <p:pic>
        <p:nvPicPr>
          <p:cNvPr id="33" name="Picture 1"/>
          <p:cNvPicPr>
            <a:picLocks noChangeAspect="1" noChangeArrowheads="1"/>
          </p:cNvPicPr>
          <p:nvPr/>
        </p:nvPicPr>
        <p:blipFill>
          <a:blip r:embed="rId3"/>
          <a:srcRect l="81819" t="1581" r="1580" b="73122"/>
          <a:stretch>
            <a:fillRect/>
          </a:stretch>
        </p:blipFill>
        <p:spPr bwMode="auto">
          <a:xfrm>
            <a:off x="500034" y="2714620"/>
            <a:ext cx="1643074" cy="175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1"/>
          <p:cNvPicPr>
            <a:picLocks noChangeAspect="1" noChangeArrowheads="1"/>
          </p:cNvPicPr>
          <p:nvPr/>
        </p:nvPicPr>
        <p:blipFill>
          <a:blip r:embed="rId3"/>
          <a:srcRect l="2451" t="2741" r="82134" b="71963"/>
          <a:stretch>
            <a:fillRect/>
          </a:stretch>
        </p:blipFill>
        <p:spPr bwMode="auto">
          <a:xfrm>
            <a:off x="2714612" y="2720115"/>
            <a:ext cx="1643074" cy="175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1"/>
          <p:cNvPicPr>
            <a:picLocks noChangeAspect="1" noChangeArrowheads="1"/>
          </p:cNvPicPr>
          <p:nvPr/>
        </p:nvPicPr>
        <p:blipFill>
          <a:blip r:embed="rId3"/>
          <a:srcRect l="19210" t="28248" r="66561" b="41712"/>
          <a:stretch>
            <a:fillRect/>
          </a:stretch>
        </p:blipFill>
        <p:spPr bwMode="auto">
          <a:xfrm>
            <a:off x="571472" y="4786322"/>
            <a:ext cx="164307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1"/>
          <p:cNvPicPr>
            <a:picLocks noChangeAspect="1" noChangeArrowheads="1"/>
          </p:cNvPicPr>
          <p:nvPr/>
        </p:nvPicPr>
        <p:blipFill>
          <a:blip r:embed="rId3"/>
          <a:srcRect l="2213" t="66193" r="80000" b="14835"/>
          <a:stretch>
            <a:fillRect/>
          </a:stretch>
        </p:blipFill>
        <p:spPr bwMode="auto">
          <a:xfrm>
            <a:off x="2714612" y="4786322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 t="17719" r="65080" b="26041"/>
          <a:stretch>
            <a:fillRect/>
          </a:stretch>
        </p:blipFill>
        <p:spPr bwMode="auto">
          <a:xfrm>
            <a:off x="1" y="0"/>
            <a:ext cx="9143999" cy="6857998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/>
        </p:spPr>
      </p:pic>
      <p:sp>
        <p:nvSpPr>
          <p:cNvPr id="11" name="Горизонтальный свиток 10"/>
          <p:cNvSpPr/>
          <p:nvPr/>
        </p:nvSpPr>
        <p:spPr>
          <a:xfrm>
            <a:off x="3500430" y="214290"/>
            <a:ext cx="2947964" cy="777061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Чья это  голова?</a:t>
            </a: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39863" r="49480" b="39423"/>
          <a:stretch>
            <a:fillRect/>
          </a:stretch>
        </p:blipFill>
        <p:spPr bwMode="auto">
          <a:xfrm>
            <a:off x="6643702" y="428604"/>
            <a:ext cx="2217396" cy="128588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C00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3" name="Picture 2" descr="C:\Users\Маргарита\Documents\ПРЕЗЕНТАЦИИ\дом жив\лист4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61188" r="50014" b="19422"/>
          <a:stretch>
            <a:fillRect/>
          </a:stretch>
        </p:blipFill>
        <p:spPr bwMode="auto">
          <a:xfrm>
            <a:off x="571472" y="500042"/>
            <a:ext cx="2251093" cy="1235354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C00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r="49480" b="79470"/>
          <a:stretch>
            <a:fillRect/>
          </a:stretch>
        </p:blipFill>
        <p:spPr bwMode="auto">
          <a:xfrm>
            <a:off x="1357290" y="2143116"/>
            <a:ext cx="2112990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C00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5" name="Picture 3" descr="C:\Users\Маргарита\Documents\ПРЕЗЕНТАЦИИ\дом жив\668465702e2227273d0610b8aa726f2f--autism.jpg"/>
          <p:cNvPicPr>
            <a:picLocks noChangeAspect="1" noChangeArrowheads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20457" r="50097" b="58808"/>
          <a:stretch>
            <a:fillRect/>
          </a:stretch>
        </p:blipFill>
        <p:spPr bwMode="auto">
          <a:xfrm>
            <a:off x="3714744" y="1571612"/>
            <a:ext cx="2064558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C00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" name="Picture 2" descr="https://fsd.multiurok.ru/html/2017/09/30/s_59cf1ce371df0/698827_1.png"/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32094" r="47358" b="75881"/>
          <a:stretch>
            <a:fillRect/>
          </a:stretch>
        </p:blipFill>
        <p:spPr bwMode="auto">
          <a:xfrm>
            <a:off x="6286512" y="2071678"/>
            <a:ext cx="2143140" cy="1392702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C00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7" name="Picture 2" descr="C:\Users\Маргарита\Documents\ПРЕЗЕНТАЦИИ\дом жив\лист4.jpg"/>
          <p:cNvPicPr>
            <a:picLocks noChangeAspect="1" noChangeArrowheads="1"/>
          </p:cNvPicPr>
          <p:nvPr/>
        </p:nvPicPr>
        <p:blipFill>
          <a:blip r:embed="rId4" cstate="print"/>
          <a:srcRect l="49986" t="61188" b="19422"/>
          <a:stretch>
            <a:fillRect/>
          </a:stretch>
        </p:blipFill>
        <p:spPr bwMode="auto">
          <a:xfrm>
            <a:off x="357158" y="4637127"/>
            <a:ext cx="1571636" cy="1149327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3"/>
          <a:srcRect l="50520" b="79470"/>
          <a:stretch>
            <a:fillRect/>
          </a:stretch>
        </p:blipFill>
        <p:spPr bwMode="auto">
          <a:xfrm>
            <a:off x="2000231" y="5357826"/>
            <a:ext cx="1783067" cy="1204921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3" descr="C:\Users\Маргарита\Documents\ПРЕЗЕНТАЦИИ\дом жив\668465702e2227273d0610b8aa726f2f--autism.jpg"/>
          <p:cNvPicPr>
            <a:picLocks noChangeAspect="1" noChangeArrowheads="1"/>
          </p:cNvPicPr>
          <p:nvPr/>
        </p:nvPicPr>
        <p:blipFill>
          <a:blip r:embed="rId5"/>
          <a:srcRect l="49511" t="20458" b="58808"/>
          <a:stretch>
            <a:fillRect/>
          </a:stretch>
        </p:blipFill>
        <p:spPr bwMode="auto">
          <a:xfrm>
            <a:off x="7429520" y="4554149"/>
            <a:ext cx="1571636" cy="1178728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3"/>
          <a:srcRect l="50520" t="39973" b="39351"/>
          <a:stretch>
            <a:fillRect/>
          </a:stretch>
        </p:blipFill>
        <p:spPr bwMode="auto">
          <a:xfrm>
            <a:off x="5643569" y="5286388"/>
            <a:ext cx="1781187" cy="1214446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Picture 2" descr="https://i2.wp.com/michellenewyork.com/x/2019/06/coloring-of-dog-dogs-preschool-tiny-draw-pictures-for-image-math-worksheets-sheets-ks1-adding-free-printable-multiplication-color-by-number-book-school-bag-addition-and-subtraction-books.jpg"/>
          <p:cNvPicPr>
            <a:picLocks noChangeAspect="1" noChangeArrowheads="1"/>
          </p:cNvPicPr>
          <p:nvPr/>
        </p:nvPicPr>
        <p:blipFill>
          <a:blip r:embed="rId7" cstate="print"/>
          <a:srcRect t="-2813"/>
          <a:stretch>
            <a:fillRect/>
          </a:stretch>
        </p:blipFill>
        <p:spPr bwMode="auto">
          <a:xfrm>
            <a:off x="3786182" y="4572008"/>
            <a:ext cx="1714512" cy="1298873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/>
          <a:srcRect l="13883" t="57335" r="10000" b="-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6643702" y="214290"/>
            <a:ext cx="224933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Чей малыш? 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436" t="25868" r="2450" b="51656"/>
          <a:stretch>
            <a:fillRect/>
          </a:stretch>
        </p:blipFill>
        <p:spPr bwMode="auto">
          <a:xfrm>
            <a:off x="3428992" y="357166"/>
            <a:ext cx="2571768" cy="2124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028" t="75710" r="2229" b="1813"/>
          <a:stretch>
            <a:fillRect/>
          </a:stretch>
        </p:blipFill>
        <p:spPr bwMode="auto">
          <a:xfrm>
            <a:off x="3143240" y="2928934"/>
            <a:ext cx="2654486" cy="1867971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3" name="Picture 6" descr="http://www.holbrookfamily.org/rustycat/j0126285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572008"/>
            <a:ext cx="1785950" cy="1785950"/>
          </a:xfrm>
          <a:prstGeom prst="rect">
            <a:avLst/>
          </a:prstGeom>
          <a:noFill/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406" r="50208" b="23984"/>
          <a:stretch>
            <a:fillRect/>
          </a:stretch>
        </p:blipFill>
        <p:spPr bwMode="auto">
          <a:xfrm>
            <a:off x="0" y="2071678"/>
            <a:ext cx="303532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10" descr="http://900igr.net/up/datai/177224/0049-032-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000504"/>
            <a:ext cx="2166921" cy="2166921"/>
          </a:xfrm>
          <a:prstGeom prst="rect">
            <a:avLst/>
          </a:prstGeom>
          <a:noFill/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156" t="48115" r="28906"/>
          <a:stretch>
            <a:fillRect/>
          </a:stretch>
        </p:blipFill>
        <p:spPr bwMode="auto">
          <a:xfrm>
            <a:off x="6357950" y="1571612"/>
            <a:ext cx="2143140" cy="232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/>
          <a:srcRect l="13883" t="57335" r="10000" b="-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2571736" y="428604"/>
            <a:ext cx="415530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Что перепутал художник? 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150" t="2962" r="2450" b="75315"/>
          <a:stretch>
            <a:fillRect/>
          </a:stretch>
        </p:blipFill>
        <p:spPr bwMode="auto">
          <a:xfrm>
            <a:off x="357158" y="1142983"/>
            <a:ext cx="3117957" cy="20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436" t="25868" r="2450" b="51656"/>
          <a:stretch>
            <a:fillRect/>
          </a:stretch>
        </p:blipFill>
        <p:spPr bwMode="auto">
          <a:xfrm>
            <a:off x="3714744" y="2500306"/>
            <a:ext cx="268080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807" t="50710" r="7421" b="25630"/>
          <a:stretch>
            <a:fillRect/>
          </a:stretch>
        </p:blipFill>
        <p:spPr bwMode="auto">
          <a:xfrm>
            <a:off x="5857883" y="642918"/>
            <a:ext cx="2400317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028" t="75710" r="2229" b="1813"/>
          <a:stretch>
            <a:fillRect/>
          </a:stretch>
        </p:blipFill>
        <p:spPr bwMode="auto">
          <a:xfrm>
            <a:off x="2786050" y="3429000"/>
            <a:ext cx="192882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979" t="30313" r="1771" b="46250"/>
          <a:stretch>
            <a:fillRect/>
          </a:stretch>
        </p:blipFill>
        <p:spPr bwMode="auto">
          <a:xfrm>
            <a:off x="214282" y="2071678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047" r="62500" b="74375"/>
          <a:stretch>
            <a:fillRect/>
          </a:stretch>
        </p:blipFill>
        <p:spPr bwMode="auto">
          <a:xfrm>
            <a:off x="5214942" y="4143380"/>
            <a:ext cx="2714644" cy="16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792" t="79531"/>
          <a:stretch>
            <a:fillRect/>
          </a:stretch>
        </p:blipFill>
        <p:spPr bwMode="auto">
          <a:xfrm>
            <a:off x="7991468" y="1428736"/>
            <a:ext cx="1152532" cy="1247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" descr="http://prikolnye-kartinki.ru/img/picture/Apr/12/1585939b72345e9a2360295824db3600/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174"/>
          <a:stretch>
            <a:fillRect/>
          </a:stretch>
        </p:blipFill>
        <p:spPr bwMode="auto">
          <a:xfrm>
            <a:off x="7429520" y="5143512"/>
            <a:ext cx="984910" cy="1226123"/>
          </a:xfrm>
          <a:prstGeom prst="rect">
            <a:avLst/>
          </a:prstGeom>
          <a:noFill/>
        </p:spPr>
      </p:pic>
      <p:pic>
        <p:nvPicPr>
          <p:cNvPr id="33" name="Picture 6" descr="http://www.holbrookfamily.org/rustycat/j0126285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572008"/>
            <a:ext cx="1428728" cy="1428728"/>
          </a:xfrm>
          <a:prstGeom prst="rect">
            <a:avLst/>
          </a:prstGeom>
          <a:noFill/>
        </p:spPr>
      </p:pic>
      <p:pic>
        <p:nvPicPr>
          <p:cNvPr id="34" name="Picture 8" descr="https://i.pinimg.com/originals/eb/4e/34/eb4e347f7d0800378c06773652d75c7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5429264"/>
            <a:ext cx="929328" cy="892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57224" y="214290"/>
            <a:ext cx="764386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Кто это?</a:t>
            </a:r>
          </a:p>
        </p:txBody>
      </p:sp>
      <p:pic>
        <p:nvPicPr>
          <p:cNvPr id="6" name="Picture 2" descr="C:\Users\Маргарита\Documents\ПРЕЗЕНТАЦИИ\дом жив\s1200.jpg"/>
          <p:cNvPicPr>
            <a:picLocks noChangeAspect="1" noChangeArrowheads="1"/>
          </p:cNvPicPr>
          <p:nvPr/>
        </p:nvPicPr>
        <p:blipFill>
          <a:blip r:embed="rId3"/>
          <a:srcRect l="1250" t="1250" r="3750" b="49062"/>
          <a:stretch>
            <a:fillRect/>
          </a:stretch>
        </p:blipFill>
        <p:spPr bwMode="auto">
          <a:xfrm>
            <a:off x="642910" y="917390"/>
            <a:ext cx="7929618" cy="5529866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500298" y="1714488"/>
            <a:ext cx="4214842" cy="3786214"/>
          </a:xfrm>
          <a:prstGeom prst="flowChartConnector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 rot="20641021">
            <a:off x="4035609" y="2592727"/>
            <a:ext cx="200287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57224" y="214290"/>
            <a:ext cx="764386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Кто это?</a:t>
            </a:r>
          </a:p>
        </p:txBody>
      </p:sp>
      <p:sp>
        <p:nvSpPr>
          <p:cNvPr id="8" name="TextBox 7"/>
          <p:cNvSpPr txBox="1"/>
          <p:nvPr/>
        </p:nvSpPr>
        <p:spPr>
          <a:xfrm rot="20641021">
            <a:off x="3749857" y="2592726"/>
            <a:ext cx="200287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?</a:t>
            </a:r>
          </a:p>
        </p:txBody>
      </p:sp>
      <p:pic>
        <p:nvPicPr>
          <p:cNvPr id="40962" name="Picture 2" descr="C:\Users\Маргарита\Documents\ПРЕЗЕНТАЦИИ\дом жив\8086a492d6c61df2e31783614155e718.jpg"/>
          <p:cNvPicPr>
            <a:picLocks noChangeAspect="1" noChangeArrowheads="1"/>
          </p:cNvPicPr>
          <p:nvPr/>
        </p:nvPicPr>
        <p:blipFill>
          <a:blip r:embed="rId3"/>
          <a:srcRect l="1087" t="48281" r="3125" b="14476"/>
          <a:stretch>
            <a:fillRect/>
          </a:stretch>
        </p:blipFill>
        <p:spPr bwMode="auto">
          <a:xfrm>
            <a:off x="857224" y="1000108"/>
            <a:ext cx="7786742" cy="5572164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571736" y="1857364"/>
            <a:ext cx="4214842" cy="3786214"/>
          </a:xfrm>
          <a:prstGeom prst="flowChartConnector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 rot="20641021">
            <a:off x="4035609" y="2592727"/>
            <a:ext cx="200287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гарита\Documents\ПРЕЗЕНТАЦИИ\дом жив\chei-domik3.jpg"/>
          <p:cNvPicPr>
            <a:picLocks noChangeAspect="1" noChangeArrowheads="1"/>
          </p:cNvPicPr>
          <p:nvPr/>
        </p:nvPicPr>
        <p:blipFill>
          <a:blip r:embed="rId3"/>
          <a:srcRect l="66388" t="25454" r="2763" b="53409"/>
          <a:stretch>
            <a:fillRect/>
          </a:stretch>
        </p:blipFill>
        <p:spPr bwMode="auto">
          <a:xfrm rot="5400000">
            <a:off x="4393406" y="750074"/>
            <a:ext cx="2286014" cy="221457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Picture 2" descr="C:\Users\Маргарита\Documents\ПРЕЗЕНТАЦИИ\дом жив\chei-domik3.jpg"/>
          <p:cNvPicPr>
            <a:picLocks noChangeAspect="1" noChangeArrowheads="1"/>
          </p:cNvPicPr>
          <p:nvPr/>
        </p:nvPicPr>
        <p:blipFill>
          <a:blip r:embed="rId3"/>
          <a:srcRect l="66388" t="2954" r="3727" b="75227"/>
          <a:stretch>
            <a:fillRect/>
          </a:stretch>
        </p:blipFill>
        <p:spPr bwMode="auto">
          <a:xfrm rot="5400000">
            <a:off x="249711" y="1392729"/>
            <a:ext cx="3339730" cy="34474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Маргарита\Documents\ПРЕЗЕНТАЦИИ\дом жив\s1200ь.jpg"/>
          <p:cNvPicPr>
            <a:picLocks noChangeAspect="1" noChangeArrowheads="1"/>
          </p:cNvPicPr>
          <p:nvPr/>
        </p:nvPicPr>
        <p:blipFill>
          <a:blip r:embed="rId4"/>
          <a:srcRect l="2660" t="47177" r="66756" b="30238"/>
          <a:stretch>
            <a:fillRect/>
          </a:stretch>
        </p:blipFill>
        <p:spPr bwMode="auto">
          <a:xfrm>
            <a:off x="4429124" y="4286256"/>
            <a:ext cx="2214578" cy="231086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9" name="Picture 5" descr="C:\Users\Маргарита\Documents\ПРЕЗЕНТАЦИИ\дом жив\i.jpg"/>
          <p:cNvPicPr>
            <a:picLocks noChangeAspect="1" noChangeArrowheads="1"/>
          </p:cNvPicPr>
          <p:nvPr/>
        </p:nvPicPr>
        <p:blipFill>
          <a:blip r:embed="rId5"/>
          <a:srcRect l="3914" t="25775" r="66414" b="54065"/>
          <a:stretch>
            <a:fillRect/>
          </a:stretch>
        </p:blipFill>
        <p:spPr bwMode="auto">
          <a:xfrm>
            <a:off x="6286512" y="2428868"/>
            <a:ext cx="2453599" cy="235745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464339" y="3393281"/>
            <a:ext cx="6858000" cy="7143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Блок-схема: процесс 10"/>
          <p:cNvSpPr/>
          <p:nvPr/>
        </p:nvSpPr>
        <p:spPr>
          <a:xfrm>
            <a:off x="7072330" y="214290"/>
            <a:ext cx="1785950" cy="1857388"/>
          </a:xfrm>
          <a:prstGeom prst="flowChartProcess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Чей </a:t>
            </a:r>
          </a:p>
          <a:p>
            <a:pPr algn="ctr"/>
            <a:r>
              <a:rPr lang="ru-RU" sz="3600" b="1" i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дом?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узел 6"/>
          <p:cNvSpPr/>
          <p:nvPr/>
        </p:nvSpPr>
        <p:spPr>
          <a:xfrm>
            <a:off x="1928794" y="1071546"/>
            <a:ext cx="4714908" cy="4572032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7" idx="4"/>
            <a:endCxn id="7" idx="4"/>
          </p:cNvCxnSpPr>
          <p:nvPr/>
        </p:nvCxnSpPr>
        <p:spPr>
          <a:xfrm rot="5400000">
            <a:off x="4286248" y="5643578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V="1">
            <a:off x="2000232" y="3357562"/>
            <a:ext cx="4643470" cy="7143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7" idx="2"/>
            <a:endCxn id="7" idx="6"/>
          </p:cNvCxnSpPr>
          <p:nvPr/>
        </p:nvCxnSpPr>
        <p:spPr>
          <a:xfrm rot="10800000" flipH="1">
            <a:off x="1928794" y="3357562"/>
            <a:ext cx="4714908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4" name="Picture 4" descr="C:\Users\Маргарита\Documents\ПРЕЗЕНТАЦИИ\дом жив\iL0FDHRB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5979" t="34122" b="34486"/>
          <a:stretch>
            <a:fillRect/>
          </a:stretch>
        </p:blipFill>
        <p:spPr bwMode="auto">
          <a:xfrm>
            <a:off x="4572000" y="3286124"/>
            <a:ext cx="1778231" cy="1643074"/>
          </a:xfrm>
          <a:prstGeom prst="rect">
            <a:avLst/>
          </a:prstGeom>
          <a:noFill/>
        </p:spPr>
      </p:pic>
      <p:pic>
        <p:nvPicPr>
          <p:cNvPr id="25" name="Picture 4" descr="https://www.wikihow.com/images_en/thumb/4/47/Step-Step-4-4.jpg/670px-Step-Step-4-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9274"/>
          <a:stretch>
            <a:fillRect/>
          </a:stretch>
        </p:blipFill>
        <p:spPr bwMode="auto">
          <a:xfrm rot="2587248">
            <a:off x="2334347" y="1888406"/>
            <a:ext cx="2005627" cy="1143008"/>
          </a:xfrm>
          <a:prstGeom prst="rect">
            <a:avLst/>
          </a:prstGeom>
          <a:noFill/>
        </p:spPr>
      </p:pic>
      <p:pic>
        <p:nvPicPr>
          <p:cNvPr id="26" name="Picture 6" descr="https://ae01.alicdn.com/kf/HTB1DJvzKXGWBuNjy0Fbq6z4sXXaV/Anpro-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1571612"/>
            <a:ext cx="1793856" cy="1793856"/>
          </a:xfrm>
          <a:prstGeom prst="rect">
            <a:avLst/>
          </a:prstGeom>
          <a:noFill/>
        </p:spPr>
      </p:pic>
      <p:pic>
        <p:nvPicPr>
          <p:cNvPr id="27" name="Picture 8" descr="https://pets-n-friends.com/image.edit/imagelibrary/petsnfriends/drinks/cat_milk_blue_bow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3786190"/>
            <a:ext cx="1714512" cy="805856"/>
          </a:xfrm>
          <a:prstGeom prst="rect">
            <a:avLst/>
          </a:prstGeom>
          <a:noFill/>
        </p:spPr>
      </p:pic>
      <p:pic>
        <p:nvPicPr>
          <p:cNvPr id="28" name="Picture 4" descr="C:\Users\Маргарита\Documents\ПРЕЗЕНТАЦИИ\дом жив\iL0FDHRB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2035" t="33940" r="25115" b="36293"/>
          <a:stretch>
            <a:fillRect/>
          </a:stretch>
        </p:blipFill>
        <p:spPr bwMode="auto">
          <a:xfrm>
            <a:off x="6715140" y="500042"/>
            <a:ext cx="2714612" cy="2500330"/>
          </a:xfrm>
          <a:prstGeom prst="rect">
            <a:avLst/>
          </a:prstGeom>
          <a:noFill/>
        </p:spPr>
      </p:pic>
      <p:pic>
        <p:nvPicPr>
          <p:cNvPr id="29" name="Picture 4" descr="C:\Users\Маргарита\Documents\ПРЕЗЕНТАЦИИ\дом жив\iL0FDHRB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1017" t="67061" r="25822" b="1311"/>
          <a:stretch>
            <a:fillRect/>
          </a:stretch>
        </p:blipFill>
        <p:spPr bwMode="auto">
          <a:xfrm>
            <a:off x="0" y="500042"/>
            <a:ext cx="2071670" cy="2000264"/>
          </a:xfrm>
          <a:prstGeom prst="rect">
            <a:avLst/>
          </a:prstGeom>
          <a:noFill/>
        </p:spPr>
      </p:pic>
      <p:pic>
        <p:nvPicPr>
          <p:cNvPr id="30" name="Picture 2" descr="https://sun9-65.userapi.com/c627229/v627229502/4e449/G4io1mT_3bg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2760" r="77234" b="67796"/>
          <a:stretch>
            <a:fillRect/>
          </a:stretch>
        </p:blipFill>
        <p:spPr bwMode="auto">
          <a:xfrm>
            <a:off x="0" y="4429132"/>
            <a:ext cx="2500298" cy="2285984"/>
          </a:xfrm>
          <a:prstGeom prst="rect">
            <a:avLst/>
          </a:prstGeom>
          <a:noFill/>
        </p:spPr>
      </p:pic>
      <p:pic>
        <p:nvPicPr>
          <p:cNvPr id="31" name="Picture 4" descr="http://prikolnye-kartinki.ru/img/picture/Apr/12/1585939b72345e9a2360295824db3600/4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174"/>
          <a:stretch>
            <a:fillRect/>
          </a:stretch>
        </p:blipFill>
        <p:spPr bwMode="auto">
          <a:xfrm>
            <a:off x="6715140" y="3929066"/>
            <a:ext cx="2000264" cy="2490147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3143240" y="214290"/>
            <a:ext cx="3219151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Накорми животное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l="28124" t="26041" r="46875" b="11458"/>
          <a:stretch>
            <a:fillRect/>
          </a:stretch>
        </p:blipFill>
        <p:spPr bwMode="auto">
          <a:xfrm>
            <a:off x="1785918" y="1785926"/>
            <a:ext cx="228604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31690" t="26041" r="27112" b="8039"/>
          <a:stretch>
            <a:fillRect/>
          </a:stretch>
        </p:blipFill>
        <p:spPr bwMode="auto">
          <a:xfrm>
            <a:off x="1785918" y="285728"/>
            <a:ext cx="5143536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7255" t="19791" r="8833" b="72917"/>
          <a:stretch>
            <a:fillRect/>
          </a:stretch>
        </p:blipFill>
        <p:spPr bwMode="auto">
          <a:xfrm>
            <a:off x="0" y="0"/>
            <a:ext cx="9144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8898" r="67969"/>
          <a:stretch>
            <a:fillRect/>
          </a:stretch>
        </p:blipFill>
        <p:spPr bwMode="auto">
          <a:xfrm>
            <a:off x="0" y="0"/>
            <a:ext cx="18573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72656" r="2344"/>
          <a:stretch>
            <a:fillRect/>
          </a:stretch>
        </p:blipFill>
        <p:spPr bwMode="auto">
          <a:xfrm>
            <a:off x="6858016" y="0"/>
            <a:ext cx="22859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000232" y="357166"/>
            <a:ext cx="492922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solidFill>
                  <a:srgbClr val="002060"/>
                </a:solidFill>
              </a:rPr>
              <a:t>	Мир </a:t>
            </a:r>
            <a:r>
              <a:rPr lang="ru-RU" sz="3000" dirty="0" smtClean="0">
                <a:solidFill>
                  <a:srgbClr val="002060"/>
                </a:solidFill>
              </a:rPr>
              <a:t>животных </a:t>
            </a:r>
            <a:r>
              <a:rPr lang="ru-RU" sz="3000" dirty="0" smtClean="0">
                <a:solidFill>
                  <a:srgbClr val="002060"/>
                </a:solidFill>
              </a:rPr>
              <a:t>	разнообразен </a:t>
            </a:r>
          </a:p>
          <a:p>
            <a:pPr algn="ctr"/>
            <a:r>
              <a:rPr lang="ru-RU" sz="3000" dirty="0" smtClean="0">
                <a:solidFill>
                  <a:srgbClr val="002060"/>
                </a:solidFill>
              </a:rPr>
              <a:t>и </a:t>
            </a:r>
            <a:r>
              <a:rPr lang="ru-RU" sz="3000" dirty="0" smtClean="0">
                <a:solidFill>
                  <a:srgbClr val="002060"/>
                </a:solidFill>
              </a:rPr>
              <a:t>привлекателен для детей. Первые элементарные сведения о домашних животных дети получают уже в раннем возрасте. </a:t>
            </a:r>
            <a:endParaRPr lang="ru-RU" sz="3000" dirty="0" smtClean="0">
              <a:solidFill>
                <a:srgbClr val="002060"/>
              </a:solidFill>
            </a:endParaRPr>
          </a:p>
          <a:p>
            <a:pPr algn="ctr"/>
            <a:r>
              <a:rPr lang="ru-RU" sz="3000" dirty="0" smtClean="0">
                <a:solidFill>
                  <a:srgbClr val="002060"/>
                </a:solidFill>
              </a:rPr>
              <a:t>Наша презентация  направлена </a:t>
            </a:r>
            <a:r>
              <a:rPr lang="ru-RU" sz="3000" dirty="0" smtClean="0">
                <a:solidFill>
                  <a:srgbClr val="002060"/>
                </a:solidFill>
              </a:rPr>
              <a:t>на </a:t>
            </a:r>
            <a:r>
              <a:rPr lang="ru-RU" sz="3000" dirty="0" smtClean="0">
                <a:solidFill>
                  <a:srgbClr val="002060"/>
                </a:solidFill>
              </a:rPr>
              <a:t>уточнение и расширение  </a:t>
            </a:r>
            <a:r>
              <a:rPr lang="ru-RU" sz="3000" dirty="0" smtClean="0">
                <a:solidFill>
                  <a:srgbClr val="002060"/>
                </a:solidFill>
              </a:rPr>
              <a:t>кругозора детей знаниями о домашних животных.</a:t>
            </a:r>
          </a:p>
          <a:p>
            <a:endParaRPr lang="ru-RU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/>
          <a:srcRect r="166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8001024" y="2500306"/>
            <a:ext cx="571504" cy="6286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357686" y="642918"/>
            <a:ext cx="4786314" cy="3247850"/>
          </a:xfrm>
          <a:prstGeom prst="horizontalScroll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Кто в жару и на морозе </a:t>
            </a:r>
          </a:p>
          <a:p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Малышей по кругу возит,</a:t>
            </a:r>
          </a:p>
          <a:p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И у дома своего</a:t>
            </a:r>
          </a:p>
          <a:p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Ржет негромко </a:t>
            </a:r>
          </a:p>
          <a:p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</a:t>
            </a:r>
            <a:r>
              <a:rPr lang="ru-RU" sz="3200" b="1" i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И-го-го</a:t>
            </a:r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»?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807" t="51457" r="7421" b="25630"/>
          <a:stretch>
            <a:fillRect/>
          </a:stretch>
        </p:blipFill>
        <p:spPr bwMode="auto">
          <a:xfrm>
            <a:off x="4357686" y="4286256"/>
            <a:ext cx="2714644" cy="219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714348" y="285728"/>
            <a:ext cx="2714644" cy="584775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Кто это?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406" r="50208" b="23984"/>
          <a:stretch>
            <a:fillRect/>
          </a:stretch>
        </p:blipFill>
        <p:spPr bwMode="auto">
          <a:xfrm>
            <a:off x="320192" y="2285992"/>
            <a:ext cx="368574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ятно 1 13"/>
          <p:cNvSpPr/>
          <p:nvPr/>
        </p:nvSpPr>
        <p:spPr>
          <a:xfrm>
            <a:off x="8215338" y="2071678"/>
            <a:ext cx="571504" cy="48577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6643702" y="5500702"/>
            <a:ext cx="642942" cy="55721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humbs.dreamstime.com/b/%D0%BA%D0%BE%D0%BD%D1%83%D1%80%D0%B0-%D0%B2%D0%BD%D1%83%D1%82%D1%80%D0%B8-%D0%B4%D0%B5%D1%80%D0%B5%D0%B2%D1%8F%D0%BD%D0%BD%D0%BE%D0%B9-%D0%B7%D0%B0%D0%B3%D0%BE%D1%80%D0%BE%D0%B4%D0%BA%D0%B8-%D0%BE%D0%BA%D0%BE%D0%BB%D0%BE-%D1%85%D0%BE%D0%BB%D0%BC%D0%B0-293735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2857488" y="714356"/>
            <a:ext cx="4786314" cy="3247850"/>
          </a:xfrm>
          <a:prstGeom prst="horizontalScroll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Проживает во дворе,</a:t>
            </a:r>
          </a:p>
          <a:p>
            <a:r>
              <a:rPr lang="ru-RU" sz="32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 домике – конуре.</a:t>
            </a:r>
          </a:p>
          <a:p>
            <a:r>
              <a:rPr lang="ru-RU" sz="32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И на всех, кого не знает,</a:t>
            </a:r>
          </a:p>
          <a:p>
            <a:r>
              <a:rPr lang="ru-RU" sz="32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То рычит она, то лает.</a:t>
            </a:r>
          </a:p>
        </p:txBody>
      </p:sp>
      <p:pic>
        <p:nvPicPr>
          <p:cNvPr id="10" name="Picture 2" descr="http://cs7004.vk.me/v7004818/1e7e0/Y0XuVx5RKW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1D5D4"/>
              </a:clrFrom>
              <a:clrTo>
                <a:srgbClr val="D1D5D4">
                  <a:alpha val="0"/>
                </a:srgbClr>
              </a:clrTo>
            </a:clrChange>
          </a:blip>
          <a:srcRect b="4387"/>
          <a:stretch>
            <a:fillRect/>
          </a:stretch>
        </p:blipFill>
        <p:spPr bwMode="auto">
          <a:xfrm>
            <a:off x="3929058" y="3571876"/>
            <a:ext cx="2343160" cy="3000396"/>
          </a:xfrm>
          <a:prstGeom prst="rect">
            <a:avLst/>
          </a:prstGeom>
          <a:noFill/>
        </p:spPr>
      </p:pic>
      <p:pic>
        <p:nvPicPr>
          <p:cNvPr id="11" name="Picture 2" descr="https://avatars.mds.yandex.net/get-mpic/397397/img_id2404516740102572434.jpeg/ori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36753"/>
            <a:ext cx="2714612" cy="242124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85786" y="285728"/>
            <a:ext cx="170591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Кто это?</a:t>
            </a:r>
          </a:p>
        </p:txBody>
      </p:sp>
      <p:sp>
        <p:nvSpPr>
          <p:cNvPr id="13" name="Пятно 1 12"/>
          <p:cNvSpPr/>
          <p:nvPr/>
        </p:nvSpPr>
        <p:spPr>
          <a:xfrm>
            <a:off x="6929454" y="1857364"/>
            <a:ext cx="571504" cy="48577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357158" y="6215082"/>
            <a:ext cx="571504" cy="48577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906" t="4167" r="3906" b="104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t="30325"/>
          <a:stretch>
            <a:fillRect/>
          </a:stretch>
        </p:blipFill>
        <p:spPr bwMode="auto">
          <a:xfrm>
            <a:off x="0" y="0"/>
            <a:ext cx="91610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156" t="48115" r="28906"/>
          <a:stretch>
            <a:fillRect/>
          </a:stretch>
        </p:blipFill>
        <p:spPr bwMode="auto">
          <a:xfrm>
            <a:off x="4857752" y="3274292"/>
            <a:ext cx="2857520" cy="309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311" t="49641" b="33093"/>
          <a:stretch>
            <a:fillRect/>
          </a:stretch>
        </p:blipFill>
        <p:spPr bwMode="auto">
          <a:xfrm>
            <a:off x="357158" y="2285992"/>
            <a:ext cx="4000496" cy="255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13" t="48913" r="60743" b="31522"/>
          <a:stretch>
            <a:fillRect/>
          </a:stretch>
        </p:blipFill>
        <p:spPr bwMode="auto">
          <a:xfrm>
            <a:off x="1643042" y="642918"/>
            <a:ext cx="1571636" cy="125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 descr="https://klike.net/uploads/posts/2019-07/1562998241_3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1785926"/>
            <a:ext cx="2357454" cy="1391567"/>
          </a:xfrm>
          <a:prstGeom prst="rect">
            <a:avLst/>
          </a:prstGeom>
          <a:noFill/>
        </p:spPr>
      </p:pic>
      <p:pic>
        <p:nvPicPr>
          <p:cNvPr id="8" name="Picture 10" descr="http://900igr.net/up/datai/177224/0049-032-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4214818"/>
            <a:ext cx="2166921" cy="216692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169287" y="0"/>
            <a:ext cx="5974713" cy="584775"/>
          </a:xfrm>
          <a:prstGeom prst="rect">
            <a:avLst/>
          </a:prstGeom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Это домашние животные. Назови их.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2500298" y="142852"/>
            <a:ext cx="1928826" cy="2000264"/>
          </a:xfrm>
          <a:prstGeom prst="flowChartConnector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428596" y="50004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Найди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лишнее животное</a:t>
            </a:r>
          </a:p>
        </p:txBody>
      </p:sp>
      <p:sp>
        <p:nvSpPr>
          <p:cNvPr id="6" name="Блок-схема: узел 5"/>
          <p:cNvSpPr/>
          <p:nvPr/>
        </p:nvSpPr>
        <p:spPr>
          <a:xfrm>
            <a:off x="1142976" y="4643446"/>
            <a:ext cx="2286016" cy="2071702"/>
          </a:xfrm>
          <a:prstGeom prst="flowChartConnector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285720" y="2500306"/>
            <a:ext cx="2143140" cy="2071702"/>
          </a:xfrm>
          <a:prstGeom prst="flowChartConnector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6786578" y="2285992"/>
            <a:ext cx="2214578" cy="2071702"/>
          </a:xfrm>
          <a:prstGeom prst="flowChartConnector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5572132" y="4643446"/>
            <a:ext cx="2214578" cy="2071678"/>
          </a:xfrm>
          <a:prstGeom prst="flowChartConnector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5357818" y="142852"/>
            <a:ext cx="2071702" cy="2071702"/>
          </a:xfrm>
          <a:prstGeom prst="flowChartConnector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" name="Picture 24" descr="http://reka-kem.ru/images/fotogal/146938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4929198"/>
            <a:ext cx="1678516" cy="1500174"/>
          </a:xfrm>
          <a:prstGeom prst="rect">
            <a:avLst/>
          </a:prstGeom>
          <a:noFill/>
        </p:spPr>
      </p:pic>
      <p:pic>
        <p:nvPicPr>
          <p:cNvPr id="28" name="Picture 6" descr="https://thumbs.dreamstime.com/b/%D1%81%D0%B5%D0%BB%D1%8C%D1%81%D0%BA%D0%B8%D0%B9-%D0%B4%D0%BE%D0%BC-31032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357430"/>
            <a:ext cx="2602039" cy="2345088"/>
          </a:xfrm>
          <a:prstGeom prst="roundRect">
            <a:avLst>
              <a:gd name="adj" fmla="val 11111"/>
            </a:avLst>
          </a:prstGeom>
          <a:ln w="76200" cap="rnd">
            <a:solidFill>
              <a:srgbClr val="FF0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" name="Picture 4" descr="http://prikolnye-kartinki.ru/img/picture/Apr/12/1585939b72345e9a2360295824db3600/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174"/>
          <a:stretch>
            <a:fillRect/>
          </a:stretch>
        </p:blipFill>
        <p:spPr bwMode="auto">
          <a:xfrm>
            <a:off x="7072330" y="2500306"/>
            <a:ext cx="1357322" cy="1689743"/>
          </a:xfrm>
          <a:prstGeom prst="rect">
            <a:avLst/>
          </a:prstGeom>
          <a:noFill/>
        </p:spPr>
      </p:pic>
      <p:pic>
        <p:nvPicPr>
          <p:cNvPr id="31" name="Picture 6" descr="http://www.holbrookfamily.org/rustycat/j0126285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2857496"/>
            <a:ext cx="1500198" cy="1500198"/>
          </a:xfrm>
          <a:prstGeom prst="rect">
            <a:avLst/>
          </a:prstGeom>
          <a:noFill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436" t="26806" r="2450" b="51656"/>
          <a:stretch>
            <a:fillRect/>
          </a:stretch>
        </p:blipFill>
        <p:spPr bwMode="auto">
          <a:xfrm>
            <a:off x="5500694" y="357166"/>
            <a:ext cx="2214578" cy="175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84" r="65402" b="74375"/>
          <a:stretch>
            <a:fillRect/>
          </a:stretch>
        </p:blipFill>
        <p:spPr bwMode="auto">
          <a:xfrm>
            <a:off x="2214546" y="428604"/>
            <a:ext cx="210384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150" t="3073" r="2450" b="77079"/>
          <a:stretch>
            <a:fillRect/>
          </a:stretch>
        </p:blipFill>
        <p:spPr bwMode="auto">
          <a:xfrm>
            <a:off x="5500694" y="4857760"/>
            <a:ext cx="250368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643174" y="50004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428596" y="50004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Найди всех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домашних животных</a:t>
            </a: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643174" y="264318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500034" y="4714884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28596" y="264318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4786314" y="264318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2643174" y="4714884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786314" y="50004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6929454" y="50004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6929454" y="2643182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4786314" y="4714884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6929454" y="4714884"/>
            <a:ext cx="1785950" cy="1857388"/>
          </a:xfrm>
          <a:prstGeom prst="flowChart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031" t="11458" r="27344" b="54167"/>
          <a:stretch>
            <a:fillRect/>
          </a:stretch>
        </p:blipFill>
        <p:spPr bwMode="auto">
          <a:xfrm>
            <a:off x="2714612" y="785794"/>
            <a:ext cx="180110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 l="35156" t="48115" r="28906"/>
          <a:stretch>
            <a:fillRect/>
          </a:stretch>
        </p:blipFill>
        <p:spPr bwMode="auto">
          <a:xfrm>
            <a:off x="4929190" y="2780142"/>
            <a:ext cx="1571636" cy="170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313" t="66667" b="5208"/>
          <a:stretch>
            <a:fillRect/>
          </a:stretch>
        </p:blipFill>
        <p:spPr bwMode="auto">
          <a:xfrm>
            <a:off x="2643174" y="5000636"/>
            <a:ext cx="180974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5625" t="1875" r="5937" b="53125"/>
          <a:stretch>
            <a:fillRect/>
          </a:stretch>
        </p:blipFill>
        <p:spPr bwMode="auto">
          <a:xfrm>
            <a:off x="7143768" y="571480"/>
            <a:ext cx="1541870" cy="180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 descr="https://jili-bili.ru/files/products/39/big/143885252237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049" t="6966" r="891" b="75619"/>
          <a:stretch>
            <a:fillRect/>
          </a:stretch>
        </p:blipFill>
        <p:spPr bwMode="auto">
          <a:xfrm>
            <a:off x="357158" y="2881309"/>
            <a:ext cx="1928826" cy="1285884"/>
          </a:xfrm>
          <a:prstGeom prst="rect">
            <a:avLst/>
          </a:prstGeom>
          <a:noFill/>
        </p:spPr>
      </p:pic>
      <p:pic>
        <p:nvPicPr>
          <p:cNvPr id="20" name="Picture 24" descr="http://reka-kem.ru/images/fotogal/1469385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4929198"/>
            <a:ext cx="1678516" cy="1500174"/>
          </a:xfrm>
          <a:prstGeom prst="rect">
            <a:avLst/>
          </a:prstGeom>
          <a:noFill/>
        </p:spPr>
      </p:pic>
      <p:pic>
        <p:nvPicPr>
          <p:cNvPr id="21" name="Picture 26" descr="http://www.playcast.ru/uploads/2017/10/13/2364373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571480"/>
            <a:ext cx="1785950" cy="1647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6" descr="https://1igolka.com/wp-content/uploads/2019/06/Risunok_zayca_23_04144807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4857760"/>
            <a:ext cx="1714512" cy="1673364"/>
          </a:xfrm>
          <a:prstGeom prst="rect">
            <a:avLst/>
          </a:prstGeom>
          <a:noFill/>
        </p:spPr>
      </p:pic>
      <p:pic>
        <p:nvPicPr>
          <p:cNvPr id="25" name="Picture 6" descr="https://pngicon.ru/file/uploads/babochka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393029">
            <a:off x="6858016" y="5072074"/>
            <a:ext cx="1736624" cy="1214422"/>
          </a:xfrm>
          <a:prstGeom prst="rect">
            <a:avLst/>
          </a:prstGeom>
          <a:noFill/>
        </p:spPr>
      </p:pic>
      <p:pic>
        <p:nvPicPr>
          <p:cNvPr id="26" name="Picture 8" descr="https://avatars.mds.yandex.net/get-pdb/1501870/d3f7d6dd-fb76-44ff-8351-e0f8fe6cbcc6/s1200?webp=fals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7297" y="3071810"/>
            <a:ext cx="2146703" cy="1177109"/>
          </a:xfrm>
          <a:prstGeom prst="rect">
            <a:avLst/>
          </a:prstGeom>
          <a:noFill/>
        </p:spPr>
      </p:pic>
      <p:pic>
        <p:nvPicPr>
          <p:cNvPr id="27" name="Picture 2" descr="https://krot.info/uploads/posts/2020-01/1579702389_1-p-belie-foni-s-bozhimi-korovkami-2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10024" y="2928934"/>
            <a:ext cx="1768553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4429156" cy="33218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071810"/>
            <a:ext cx="4191029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572000" y="71435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Узнай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домашних животных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 тени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 r="65080" b="26041"/>
          <a:stretch>
            <a:fillRect/>
          </a:stretch>
        </p:blipFill>
        <p:spPr bwMode="auto">
          <a:xfrm>
            <a:off x="3286116" y="214290"/>
            <a:ext cx="5643602" cy="521497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" name="Picture 2" descr="https://thumbs.dreamstime.com/b/%D0%B0%D0%BD-%D1%88%D0%B0%D1%84%D1%82-%D1%84%D0%B5%D1%80%D0%BC%D1%8B-%D0%B6%D0%B8%D0%B2%D0%BE%D1%82%D0%BD%D1%8B%D1%85-%D0%B5%D1%82%D0%BE-%D0%BC%D0%BD%D0%BE%D0%B3%D0%BE-sheeeps-6125524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866" r="26936" b="74648"/>
          <a:stretch>
            <a:fillRect/>
          </a:stretch>
        </p:blipFill>
        <p:spPr bwMode="auto">
          <a:xfrm>
            <a:off x="6572232" y="3429000"/>
            <a:ext cx="2571768" cy="1740889"/>
          </a:xfrm>
          <a:prstGeom prst="rect">
            <a:avLst/>
          </a:prstGeom>
          <a:noFill/>
        </p:spPr>
      </p:pic>
      <p:pic>
        <p:nvPicPr>
          <p:cNvPr id="15" name="Picture 2" descr="https://thumbs.dreamstime.com/b/%D0%B0%D0%BD-%D1%88%D0%B0%D1%84%D1%82-%D1%84%D0%B5%D1%80%D0%BC%D1%8B-%D0%B6%D0%B8%D0%B2%D0%BE%D1%82%D0%BD%D1%8B%D1%85-%D0%B5%D1%82%D0%BE-%D0%BC%D0%BD%D0%BE%D0%B3%D0%BE-sheeeps-6125524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69" t="17430" r="58802" b="52464"/>
          <a:stretch>
            <a:fillRect/>
          </a:stretch>
        </p:blipFill>
        <p:spPr bwMode="auto">
          <a:xfrm>
            <a:off x="3357554" y="3000372"/>
            <a:ext cx="2214578" cy="1753208"/>
          </a:xfrm>
          <a:prstGeom prst="rect">
            <a:avLst/>
          </a:prstGeom>
          <a:noFill/>
        </p:spPr>
      </p:pic>
      <p:pic>
        <p:nvPicPr>
          <p:cNvPr id="16" name="Picture 2" descr="https://i.pinimg.com/736x/e5/1f/ae/e51fae79f02fb1ecc61ab2c57817edb6--farm-animals-animale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493" t="6192" r="7261" b="75233"/>
          <a:stretch>
            <a:fillRect/>
          </a:stretch>
        </p:blipFill>
        <p:spPr bwMode="auto">
          <a:xfrm>
            <a:off x="7572396" y="1428736"/>
            <a:ext cx="1357322" cy="1071570"/>
          </a:xfrm>
          <a:prstGeom prst="rect">
            <a:avLst/>
          </a:prstGeom>
          <a:noFill/>
        </p:spPr>
      </p:pic>
      <p:pic>
        <p:nvPicPr>
          <p:cNvPr id="17" name="Picture 2" descr="https://i.pinimg.com/736x/e5/1f/ae/e51fae79f02fb1ecc61ab2c57817edb6--farm-animals-animale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749" t="6191" r="66754" b="75234"/>
          <a:stretch>
            <a:fillRect/>
          </a:stretch>
        </p:blipFill>
        <p:spPr bwMode="auto">
          <a:xfrm>
            <a:off x="6286512" y="5000636"/>
            <a:ext cx="1495403" cy="1602218"/>
          </a:xfrm>
          <a:prstGeom prst="rect">
            <a:avLst/>
          </a:prstGeom>
          <a:noFill/>
        </p:spPr>
      </p:pic>
      <p:pic>
        <p:nvPicPr>
          <p:cNvPr id="18" name="Picture 2" descr="https://i.pinimg.com/736x/e5/1f/ae/e51fae79f02fb1ecc61ab2c57817edb6--farm-animals-animale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749" t="60479" r="54505" b="20748"/>
          <a:stretch>
            <a:fillRect/>
          </a:stretch>
        </p:blipFill>
        <p:spPr bwMode="auto">
          <a:xfrm rot="310446">
            <a:off x="3275070" y="5342935"/>
            <a:ext cx="1979122" cy="1428736"/>
          </a:xfrm>
          <a:prstGeom prst="rect">
            <a:avLst/>
          </a:prstGeom>
          <a:noFill/>
        </p:spPr>
      </p:pic>
      <p:pic>
        <p:nvPicPr>
          <p:cNvPr id="19" name="Picture 2" descr="https://i.pinimg.com/736x/e5/1f/ae/e51fae79f02fb1ecc61ab2c57817edb6--farm-animals-animale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992" t="42103" r="9011" b="40560"/>
          <a:stretch>
            <a:fillRect/>
          </a:stretch>
        </p:blipFill>
        <p:spPr bwMode="auto">
          <a:xfrm>
            <a:off x="5286380" y="928670"/>
            <a:ext cx="1071570" cy="1250165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662" t="48784" b="32632"/>
          <a:stretch>
            <a:fillRect/>
          </a:stretch>
        </p:blipFill>
        <p:spPr bwMode="auto">
          <a:xfrm>
            <a:off x="285720" y="4214818"/>
            <a:ext cx="3071802" cy="204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018" t="48784" r="22033" b="32632"/>
          <a:stretch>
            <a:fillRect/>
          </a:stretch>
        </p:blipFill>
        <p:spPr bwMode="auto">
          <a:xfrm>
            <a:off x="428596" y="2143116"/>
            <a:ext cx="2571768" cy="2057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-214346" y="500042"/>
            <a:ext cx="37862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Узнай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домашних животных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 тени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d.multiurok.ru/html/2017/09/30/s_59cf1ce371df0/698827_1.png"/>
          <p:cNvPicPr>
            <a:picLocks noChangeAspect="1" noChangeArrowheads="1"/>
          </p:cNvPicPr>
          <p:nvPr/>
        </p:nvPicPr>
        <p:blipFill>
          <a:blip r:embed="rId3"/>
          <a:srcRect l="51370"/>
          <a:stretch>
            <a:fillRect/>
          </a:stretch>
        </p:blipFill>
        <p:spPr bwMode="auto">
          <a:xfrm>
            <a:off x="285720" y="1000108"/>
            <a:ext cx="4714908" cy="56001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https://fsd.multiurok.ru/html/2017/09/30/s_59cf1ce371df0/698827_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944" r="51565"/>
          <a:stretch>
            <a:fillRect/>
          </a:stretch>
        </p:blipFill>
        <p:spPr bwMode="auto">
          <a:xfrm rot="18851523">
            <a:off x="706266" y="1657167"/>
            <a:ext cx="4084768" cy="2500330"/>
          </a:xfrm>
          <a:prstGeom prst="rect">
            <a:avLst/>
          </a:prstGeom>
          <a:noFill/>
        </p:spPr>
      </p:pic>
      <p:pic>
        <p:nvPicPr>
          <p:cNvPr id="7" name="Picture 2" descr="https://fsd.multiurok.ru/html/2017/09/30/s_59cf1ce371df0/698827_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9159" r="44422" b="73848"/>
          <a:stretch>
            <a:fillRect/>
          </a:stretch>
        </p:blipFill>
        <p:spPr bwMode="auto">
          <a:xfrm>
            <a:off x="2571736" y="3857628"/>
            <a:ext cx="2357454" cy="168514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142852"/>
            <a:ext cx="764386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Какие домашние животные спрятались на картинке?</a:t>
            </a:r>
          </a:p>
        </p:txBody>
      </p:sp>
      <p:pic>
        <p:nvPicPr>
          <p:cNvPr id="15" name="Picture 2" descr="https://fsd.multiurok.ru/html/2017/09/30/s_59cf1ce371df0/698827_1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58944" r="51565"/>
          <a:stretch>
            <a:fillRect/>
          </a:stretch>
        </p:blipFill>
        <p:spPr bwMode="auto">
          <a:xfrm>
            <a:off x="6500826" y="1000108"/>
            <a:ext cx="1928858" cy="1224403"/>
          </a:xfrm>
          <a:prstGeom prst="roundRect">
            <a:avLst>
              <a:gd name="adj" fmla="val 16667"/>
            </a:avLst>
          </a:prstGeom>
          <a:ln w="28575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2" descr="https://fsd.multiurok.ru/html/2017/09/30/s_59cf1ce371df0/698827_1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51175" t="28455"/>
          <a:stretch>
            <a:fillRect/>
          </a:stretch>
        </p:blipFill>
        <p:spPr bwMode="auto">
          <a:xfrm>
            <a:off x="6500826" y="2357430"/>
            <a:ext cx="1928826" cy="2040932"/>
          </a:xfrm>
          <a:prstGeom prst="roundRect">
            <a:avLst>
              <a:gd name="adj" fmla="val 16667"/>
            </a:avLst>
          </a:prstGeom>
          <a:ln w="28575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2" descr="https://fsd.multiurok.ru/html/2017/09/30/s_59cf1ce371df0/698827_1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0176" r="9001" b="73577"/>
          <a:stretch>
            <a:fillRect/>
          </a:stretch>
        </p:blipFill>
        <p:spPr bwMode="auto">
          <a:xfrm>
            <a:off x="6572264" y="4500570"/>
            <a:ext cx="1928826" cy="1006085"/>
          </a:xfrm>
          <a:prstGeom prst="roundRect">
            <a:avLst>
              <a:gd name="adj" fmla="val 16667"/>
            </a:avLst>
          </a:prstGeom>
          <a:ln w="28575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2" descr="https://fsd.multiurok.ru/html/2017/09/30/s_59cf1ce371df0/698827_1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32094" r="47358" b="75881"/>
          <a:stretch>
            <a:fillRect/>
          </a:stretch>
        </p:blipFill>
        <p:spPr bwMode="auto">
          <a:xfrm>
            <a:off x="6572264" y="5643578"/>
            <a:ext cx="1928826" cy="1059665"/>
          </a:xfrm>
          <a:prstGeom prst="roundRect">
            <a:avLst>
              <a:gd name="adj" fmla="val 16667"/>
            </a:avLst>
          </a:prstGeom>
          <a:ln w="28575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00108"/>
            <a:ext cx="6357982" cy="549718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83" name="Picture 11" descr="http://www.clipartbest.com/cliparts/7Ta/Lrx/7TaLrxdRc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4572008"/>
            <a:ext cx="2788707" cy="197325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71472" y="214290"/>
            <a:ext cx="764386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Какие домашние животные спрятались на картинке?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215206" y="1214422"/>
            <a:ext cx="12121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Собака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Кошка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Свинья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Лошадка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174</Words>
  <PresentationFormat>Экран (4:3)</PresentationFormat>
  <Paragraphs>57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Маргарита</dc:creator>
  <cp:lastModifiedBy>Маргарита Выборова</cp:lastModifiedBy>
  <cp:revision>164</cp:revision>
  <dcterms:created xsi:type="dcterms:W3CDTF">2020-02-24T18:02:33Z</dcterms:created>
  <dcterms:modified xsi:type="dcterms:W3CDTF">2022-05-02T14:51:23Z</dcterms:modified>
</cp:coreProperties>
</file>