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5" r:id="rId8"/>
    <p:sldId id="257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1BE"/>
    <a:srgbClr val="EFC141"/>
    <a:srgbClr val="AD83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ECB12F-1627-40D7-B7F4-AA2F34BF7CC5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</dgm:pt>
    <dgm:pt modelId="{EDB463CB-4690-4376-A603-F53C3FE5325B}">
      <dgm:prSet phldrT="[Текст]"/>
      <dgm:spPr/>
      <dgm:t>
        <a:bodyPr/>
        <a:lstStyle/>
        <a:p>
          <a:r>
            <a:rPr lang="en-US" dirty="0" smtClean="0"/>
            <a:t> happy summer</a:t>
          </a:r>
          <a:endParaRPr lang="ru-RU" dirty="0"/>
        </a:p>
      </dgm:t>
    </dgm:pt>
    <dgm:pt modelId="{6B255D14-49B7-4B91-B40C-11D81E80F655}" type="parTrans" cxnId="{121C3FBD-AAE0-4320-BDD6-58F027E7A975}">
      <dgm:prSet/>
      <dgm:spPr/>
      <dgm:t>
        <a:bodyPr/>
        <a:lstStyle/>
        <a:p>
          <a:endParaRPr lang="ru-RU"/>
        </a:p>
      </dgm:t>
    </dgm:pt>
    <dgm:pt modelId="{A3D91C71-0073-4A72-873B-E1A145A7CF9C}" type="sibTrans" cxnId="{121C3FBD-AAE0-4320-BDD6-58F027E7A975}">
      <dgm:prSet/>
      <dgm:spPr/>
      <dgm:t>
        <a:bodyPr/>
        <a:lstStyle/>
        <a:p>
          <a:endParaRPr lang="ru-RU"/>
        </a:p>
      </dgm:t>
    </dgm:pt>
    <dgm:pt modelId="{9101A9B1-AB51-456B-990C-478DAAE1CCDD}" type="pres">
      <dgm:prSet presAssocID="{D5ECB12F-1627-40D7-B7F4-AA2F34BF7CC5}" presName="Name0" presStyleCnt="0">
        <dgm:presLayoutVars>
          <dgm:dir/>
          <dgm:resizeHandles val="exact"/>
        </dgm:presLayoutVars>
      </dgm:prSet>
      <dgm:spPr/>
    </dgm:pt>
    <dgm:pt modelId="{66C3771B-E762-4805-AE3E-F36EBC60FA0B}" type="pres">
      <dgm:prSet presAssocID="{EDB463CB-4690-4376-A603-F53C3FE5325B}" presName="compNode" presStyleCnt="0"/>
      <dgm:spPr/>
    </dgm:pt>
    <dgm:pt modelId="{F256A23B-44D9-4033-A006-D21D8535FB76}" type="pres">
      <dgm:prSet presAssocID="{EDB463CB-4690-4376-A603-F53C3FE5325B}" presName="pictRect" presStyleLbl="nod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581048E-BE2F-4B41-8AFE-403B46CAB147}" type="pres">
      <dgm:prSet presAssocID="{EDB463CB-4690-4376-A603-F53C3FE5325B}" presName="textRec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401C90-EC10-4193-AEC7-4A6A6A4D489F}" type="presOf" srcId="{EDB463CB-4690-4376-A603-F53C3FE5325B}" destId="{F581048E-BE2F-4B41-8AFE-403B46CAB147}" srcOrd="0" destOrd="0" presId="urn:microsoft.com/office/officeart/2005/8/layout/pList1"/>
    <dgm:cxn modelId="{ACA48A77-04C2-4FBE-9CB6-6F1AF441DC26}" type="presOf" srcId="{D5ECB12F-1627-40D7-B7F4-AA2F34BF7CC5}" destId="{9101A9B1-AB51-456B-990C-478DAAE1CCDD}" srcOrd="0" destOrd="0" presId="urn:microsoft.com/office/officeart/2005/8/layout/pList1"/>
    <dgm:cxn modelId="{121C3FBD-AAE0-4320-BDD6-58F027E7A975}" srcId="{D5ECB12F-1627-40D7-B7F4-AA2F34BF7CC5}" destId="{EDB463CB-4690-4376-A603-F53C3FE5325B}" srcOrd="0" destOrd="0" parTransId="{6B255D14-49B7-4B91-B40C-11D81E80F655}" sibTransId="{A3D91C71-0073-4A72-873B-E1A145A7CF9C}"/>
    <dgm:cxn modelId="{69D9FBBC-BC06-4137-AA76-4A805EAD2AB9}" type="presParOf" srcId="{9101A9B1-AB51-456B-990C-478DAAE1CCDD}" destId="{66C3771B-E762-4805-AE3E-F36EBC60FA0B}" srcOrd="0" destOrd="0" presId="urn:microsoft.com/office/officeart/2005/8/layout/pList1"/>
    <dgm:cxn modelId="{629FD960-D7ED-473C-A884-2A5C617A8509}" type="presParOf" srcId="{66C3771B-E762-4805-AE3E-F36EBC60FA0B}" destId="{F256A23B-44D9-4033-A006-D21D8535FB76}" srcOrd="0" destOrd="0" presId="urn:microsoft.com/office/officeart/2005/8/layout/pList1"/>
    <dgm:cxn modelId="{3F0D48DA-3F5E-4F0E-8365-8490863D4A6F}" type="presParOf" srcId="{66C3771B-E762-4805-AE3E-F36EBC60FA0B}" destId="{F581048E-BE2F-4B41-8AFE-403B46CAB147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56A23B-44D9-4033-A006-D21D8535FB76}">
      <dsp:nvSpPr>
        <dsp:cNvPr id="0" name=""/>
        <dsp:cNvSpPr/>
      </dsp:nvSpPr>
      <dsp:spPr>
        <a:xfrm>
          <a:off x="96394" y="1250"/>
          <a:ext cx="3971182" cy="2736144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1048E-BE2F-4B41-8AFE-403B46CAB147}">
      <dsp:nvSpPr>
        <dsp:cNvPr id="0" name=""/>
        <dsp:cNvSpPr/>
      </dsp:nvSpPr>
      <dsp:spPr>
        <a:xfrm>
          <a:off x="96394" y="2737395"/>
          <a:ext cx="3971182" cy="1473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298704" rIns="298704" bIns="0" numCol="1" spcCol="1270" anchor="t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/>
            <a:t> happy summer</a:t>
          </a:r>
          <a:endParaRPr lang="ru-RU" sz="4200" kern="1200" dirty="0"/>
        </a:p>
      </dsp:txBody>
      <dsp:txXfrm>
        <a:off x="96394" y="2737395"/>
        <a:ext cx="3971182" cy="1473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297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95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134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60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25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29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6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3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3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51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2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864B9-A308-4874-99E2-84E2D10EED9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BA68D-0CF7-4BB6-BE8D-A4ED27D13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7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2879" y="130629"/>
            <a:ext cx="11691257" cy="65575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4137" y="352697"/>
            <a:ext cx="11181806" cy="6178732"/>
          </a:xfrm>
          <a:prstGeom prst="rect">
            <a:avLst/>
          </a:prstGeom>
          <a:scene3d>
            <a:camera prst="obliqueTopRigh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524000" y="2142308"/>
            <a:ext cx="9144000" cy="2664823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01856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/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Hello!</a:t>
            </a:r>
            <a:b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</a:br>
            <a:r>
              <a:rPr lang="en-US" b="1" dirty="0" smtClean="0">
                <a:solidFill>
                  <a:srgbClr val="00B0F0"/>
                </a:solidFill>
                <a:latin typeface="Arial Rounded MT Bold" panose="020F0704030504030204" pitchFamily="34" charset="0"/>
              </a:rPr>
              <a:t>Welcome to our lesson!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23" name="Улыбающееся лицо 22"/>
          <p:cNvSpPr/>
          <p:nvPr/>
        </p:nvSpPr>
        <p:spPr>
          <a:xfrm>
            <a:off x="5074920" y="4370568"/>
            <a:ext cx="1920240" cy="158060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98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44583" y="365125"/>
            <a:ext cx="10763794" cy="597036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6600" b="1" dirty="0" smtClean="0"/>
              <a:t>Thank you for the lesson</a:t>
            </a:r>
          </a:p>
          <a:p>
            <a:pPr marL="0" indent="0" algn="ctr">
              <a:buNone/>
            </a:pPr>
            <a:endParaRPr lang="en-US" sz="6600" b="1" dirty="0" smtClean="0"/>
          </a:p>
          <a:p>
            <a:pPr marL="0" indent="0" algn="ctr">
              <a:buNone/>
            </a:pPr>
            <a:r>
              <a:rPr lang="en-US" sz="6600" b="1" dirty="0" smtClean="0"/>
              <a:t>Have a nice day!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234920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0629" y="169817"/>
            <a:ext cx="11900262" cy="64922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0446" y="1729876"/>
            <a:ext cx="11495314" cy="1927724"/>
          </a:xfrm>
          <a:prstGeom prst="roundRect">
            <a:avLst/>
          </a:prstGeom>
          <a:ln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24296" y="444137"/>
            <a:ext cx="8699863" cy="914400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</a:t>
            </a:r>
            <a:r>
              <a:rPr lang="en-US" b="1" dirty="0" smtClean="0">
                <a:latin typeface="Arial Rounded MT Bold" panose="020F0704030504030204" pitchFamily="34" charset="0"/>
              </a:rPr>
              <a:t>SUMMER PLANS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446" y="1825625"/>
            <a:ext cx="1149531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800" dirty="0" smtClean="0"/>
          </a:p>
          <a:p>
            <a:pPr marL="0" indent="0">
              <a:buNone/>
            </a:pPr>
            <a:r>
              <a:rPr lang="en-US" sz="4800" b="1" dirty="0" smtClean="0"/>
              <a:t>Where can we spend our summer holidays?</a:t>
            </a:r>
            <a:endParaRPr lang="ru-RU" sz="4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3753349"/>
            <a:ext cx="3788229" cy="29087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8" y="3753349"/>
            <a:ext cx="3657600" cy="29087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458" y="3753349"/>
            <a:ext cx="4454433" cy="292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78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5028" y="640080"/>
            <a:ext cx="10175965" cy="731520"/>
          </a:xfrm>
          <a:prstGeom prst="rect">
            <a:avLst/>
          </a:prstGeom>
          <a:solidFill>
            <a:srgbClr val="AD83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744582" y="1690688"/>
            <a:ext cx="10750731" cy="4644798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/>
              <a:t>We can spend our holidays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In the countryside</a:t>
            </a:r>
          </a:p>
          <a:p>
            <a:r>
              <a:rPr lang="en-US" sz="4400" b="1" dirty="0" smtClean="0"/>
              <a:t>In a summer camp</a:t>
            </a:r>
          </a:p>
          <a:p>
            <a:r>
              <a:rPr lang="en-US" sz="4400" b="1" dirty="0" smtClean="0"/>
              <a:t>Travelling round Russia</a:t>
            </a:r>
          </a:p>
          <a:p>
            <a:r>
              <a:rPr lang="en-US" sz="4400" b="1" dirty="0" smtClean="0"/>
              <a:t>Near the lake</a:t>
            </a:r>
          </a:p>
          <a:p>
            <a:r>
              <a:rPr lang="en-US" sz="4400" b="1" dirty="0" smtClean="0"/>
              <a:t>In the mountains</a:t>
            </a:r>
          </a:p>
          <a:p>
            <a:r>
              <a:rPr lang="en-US" sz="4400" b="1" dirty="0" smtClean="0"/>
              <a:t>At the seaside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956869" y="0"/>
            <a:ext cx="235131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235131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5131" y="0"/>
            <a:ext cx="11721738" cy="2301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5131" y="6609806"/>
            <a:ext cx="11721738" cy="24819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947973759"/>
              </p:ext>
            </p:extLst>
          </p:nvPr>
        </p:nvGraphicFramePr>
        <p:xfrm>
          <a:off x="6936376" y="1965008"/>
          <a:ext cx="4163971" cy="4211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9064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940909" y="2877671"/>
            <a:ext cx="10932843" cy="3496235"/>
          </a:xfrm>
          <a:prstGeom prst="cloudCallout">
            <a:avLst>
              <a:gd name="adj1" fmla="val 5722149"/>
              <a:gd name="adj2" fmla="val 13768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90617"/>
            <a:ext cx="10515600" cy="352789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 smtClean="0"/>
              <a:t> </a:t>
            </a:r>
            <a:r>
              <a:rPr lang="en-US" sz="4800" b="1" dirty="0" smtClean="0"/>
              <a:t>What questions can we use in our        dialogue?</a:t>
            </a:r>
            <a:endParaRPr lang="ru-RU" sz="4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5118"/>
            <a:ext cx="10515600" cy="108557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/>
              <a:t>                  </a:t>
            </a:r>
            <a:br>
              <a:rPr lang="en-US" sz="5400" b="1" dirty="0" smtClean="0"/>
            </a:b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>Discuss in pairs </a:t>
            </a:r>
            <a:br>
              <a:rPr lang="en-US" sz="5400" b="1" dirty="0" smtClean="0"/>
            </a:br>
            <a:r>
              <a:rPr lang="en-US" sz="5400" b="1" dirty="0" smtClean="0"/>
              <a:t>how you are going to spend  </a:t>
            </a:r>
            <a:br>
              <a:rPr lang="en-US" sz="5400" b="1" dirty="0" smtClean="0"/>
            </a:br>
            <a:r>
              <a:rPr lang="en-US" sz="5400" b="1" dirty="0" smtClean="0"/>
              <a:t>this summer</a:t>
            </a:r>
            <a:endParaRPr lang="ru-RU" sz="5400" b="1" dirty="0"/>
          </a:p>
        </p:txBody>
      </p:sp>
      <p:sp>
        <p:nvSpPr>
          <p:cNvPr id="5" name="Солнце 4"/>
          <p:cNvSpPr/>
          <p:nvPr/>
        </p:nvSpPr>
        <p:spPr>
          <a:xfrm>
            <a:off x="658906" y="1990165"/>
            <a:ext cx="2084294" cy="1815353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1"/>
            <a:ext cx="12192000" cy="6858000"/>
          </a:xfrm>
          <a:prstGeom prst="frame">
            <a:avLst>
              <a:gd name="adj1" fmla="val 6029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25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агетная рамка 3"/>
          <p:cNvSpPr/>
          <p:nvPr/>
        </p:nvSpPr>
        <p:spPr>
          <a:xfrm>
            <a:off x="0" y="0"/>
            <a:ext cx="12192000" cy="6858000"/>
          </a:xfrm>
          <a:prstGeom prst="beve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r>
              <a:rPr lang="en-US" u="sng" dirty="0" smtClean="0"/>
              <a:t>Ask and answer questions, </a:t>
            </a:r>
            <a:br>
              <a:rPr lang="en-US" u="sng" dirty="0" smtClean="0"/>
            </a:br>
            <a:r>
              <a:rPr lang="en-US" u="sng" dirty="0" smtClean="0"/>
              <a:t> discussing your summer plans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4800" b="1" dirty="0" smtClean="0"/>
              <a:t>Where are you going to go this summer?</a:t>
            </a:r>
          </a:p>
          <a:p>
            <a:r>
              <a:rPr lang="en-US" sz="4800" b="1" dirty="0" smtClean="0"/>
              <a:t>Why are you going to go there ?</a:t>
            </a:r>
          </a:p>
          <a:p>
            <a:r>
              <a:rPr lang="en-US" sz="4800" b="1" dirty="0" smtClean="0"/>
              <a:t>Who are you going to go with?</a:t>
            </a:r>
          </a:p>
          <a:p>
            <a:r>
              <a:rPr lang="en-US" sz="4800" b="1" dirty="0" smtClean="0"/>
              <a:t>What are you going to do there?</a:t>
            </a:r>
          </a:p>
          <a:p>
            <a:endParaRPr lang="en-US" dirty="0" smtClean="0"/>
          </a:p>
          <a:p>
            <a:endParaRPr lang="en-US" dirty="0" smtClean="0"/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782" y="25625"/>
            <a:ext cx="4132218" cy="232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13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7383" y="130630"/>
            <a:ext cx="11756571" cy="587827"/>
          </a:xfrm>
        </p:spPr>
        <p:txBody>
          <a:bodyPr>
            <a:noAutofit/>
          </a:bodyPr>
          <a:lstStyle/>
          <a:p>
            <a:r>
              <a:rPr lang="en-US" sz="3200" dirty="0" smtClean="0"/>
              <a:t>        Use the following expressions when you talk about summer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7384" y="1201783"/>
            <a:ext cx="5303520" cy="49751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2400" dirty="0"/>
              <a:t>Collect shells</a:t>
            </a:r>
          </a:p>
          <a:p>
            <a:r>
              <a:rPr lang="en-US" sz="2400" dirty="0"/>
              <a:t>Go to the museum</a:t>
            </a:r>
          </a:p>
          <a:p>
            <a:r>
              <a:rPr lang="en-US" sz="2400" dirty="0"/>
              <a:t>Have a picnic</a:t>
            </a:r>
          </a:p>
          <a:p>
            <a:r>
              <a:rPr lang="en-US" sz="2400" dirty="0"/>
              <a:t>Swim in the river, in the lake</a:t>
            </a:r>
          </a:p>
          <a:p>
            <a:r>
              <a:rPr lang="en-US" sz="2400" dirty="0"/>
              <a:t>Play volleyball,  </a:t>
            </a:r>
            <a:r>
              <a:rPr lang="en-US" sz="2400" dirty="0" smtClean="0"/>
              <a:t>water </a:t>
            </a:r>
            <a:r>
              <a:rPr lang="en-US" sz="2400" dirty="0"/>
              <a:t>skiing</a:t>
            </a:r>
          </a:p>
          <a:p>
            <a:r>
              <a:rPr lang="en-US" sz="2400" dirty="0"/>
              <a:t>Find good friends</a:t>
            </a:r>
          </a:p>
          <a:p>
            <a:r>
              <a:rPr lang="en-US" sz="2400" dirty="0"/>
              <a:t>Play outdoor/indoor games </a:t>
            </a:r>
          </a:p>
          <a:p>
            <a:r>
              <a:rPr lang="en-US" sz="2400" dirty="0"/>
              <a:t>Lie on the beach</a:t>
            </a:r>
          </a:p>
          <a:p>
            <a:r>
              <a:rPr lang="en-US" sz="2400" dirty="0"/>
              <a:t>Work in the garden</a:t>
            </a:r>
          </a:p>
          <a:p>
            <a:r>
              <a:rPr lang="en-US" sz="2400" dirty="0"/>
              <a:t>Water the flowers </a:t>
            </a:r>
            <a:endParaRPr lang="en-US" sz="2400" dirty="0" smtClean="0"/>
          </a:p>
          <a:p>
            <a:r>
              <a:rPr lang="ru-RU" sz="2400" dirty="0" smtClean="0"/>
              <a:t>  </a:t>
            </a:r>
            <a:r>
              <a:rPr lang="en-US" sz="2400" dirty="0" smtClean="0"/>
              <a:t>Travel </a:t>
            </a:r>
            <a:r>
              <a:rPr lang="en-US" sz="2400" dirty="0"/>
              <a:t>by bus, by car, on foot, by train,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by plane</a:t>
            </a:r>
          </a:p>
          <a:p>
            <a:r>
              <a:rPr lang="en-US" sz="2400" dirty="0" smtClean="0"/>
              <a:t>Sunbathe</a:t>
            </a:r>
            <a:endParaRPr lang="en-US" sz="24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434149" y="979715"/>
            <a:ext cx="6296297" cy="5786846"/>
          </a:xfrm>
        </p:spPr>
        <p:txBody>
          <a:bodyPr>
            <a:noAutofit/>
          </a:bodyPr>
          <a:lstStyle/>
          <a:p>
            <a:r>
              <a:rPr lang="en-US" sz="2000" dirty="0"/>
              <a:t>Take photos</a:t>
            </a:r>
          </a:p>
          <a:p>
            <a:r>
              <a:rPr lang="en-US" sz="2000" dirty="0"/>
              <a:t>Enjoy beautiful views, different activities</a:t>
            </a:r>
          </a:p>
          <a:p>
            <a:r>
              <a:rPr lang="en-US" sz="2000" dirty="0"/>
              <a:t>Go </a:t>
            </a:r>
            <a:r>
              <a:rPr lang="en-US" sz="2000" dirty="0" smtClean="0"/>
              <a:t>fishing</a:t>
            </a:r>
            <a:endParaRPr lang="en-US" sz="2000" dirty="0"/>
          </a:p>
          <a:p>
            <a:r>
              <a:rPr lang="en-US" sz="2000" dirty="0"/>
              <a:t>Travel round Russia using cash back card 30 %( </a:t>
            </a:r>
            <a:r>
              <a:rPr lang="en-US" sz="2000" dirty="0" smtClean="0"/>
              <a:t>percent</a:t>
            </a:r>
            <a:r>
              <a:rPr lang="en-US" sz="2000" dirty="0"/>
              <a:t>)</a:t>
            </a:r>
          </a:p>
          <a:p>
            <a:r>
              <a:rPr lang="en-US" sz="2000" dirty="0"/>
              <a:t>Take part in different events</a:t>
            </a:r>
          </a:p>
          <a:p>
            <a:r>
              <a:rPr lang="en-US" sz="2000" dirty="0"/>
              <a:t>Pick berries</a:t>
            </a:r>
          </a:p>
          <a:p>
            <a:r>
              <a:rPr lang="en-US" sz="2000" dirty="0"/>
              <a:t>Gather mushrooms</a:t>
            </a:r>
          </a:p>
          <a:p>
            <a:r>
              <a:rPr lang="en-US" sz="2000" dirty="0"/>
              <a:t>Go jogging</a:t>
            </a:r>
          </a:p>
          <a:p>
            <a:r>
              <a:rPr lang="en-US" sz="2000" dirty="0"/>
              <a:t>Meet new people</a:t>
            </a:r>
          </a:p>
          <a:p>
            <a:r>
              <a:rPr lang="en-US" sz="2000" dirty="0"/>
              <a:t>Visit historic and cultural places, visit sightseeing</a:t>
            </a:r>
          </a:p>
          <a:p>
            <a:r>
              <a:rPr lang="en-US" sz="2000" dirty="0"/>
              <a:t>Change my habitual environment</a:t>
            </a:r>
          </a:p>
          <a:p>
            <a:r>
              <a:rPr lang="en-US" sz="2000" dirty="0"/>
              <a:t>Get new impressions</a:t>
            </a:r>
          </a:p>
          <a:p>
            <a:r>
              <a:rPr lang="en-US" sz="2000" dirty="0"/>
              <a:t>Get interesting </a:t>
            </a:r>
            <a:r>
              <a:rPr lang="en-US" sz="2000" dirty="0" smtClean="0"/>
              <a:t>experience</a:t>
            </a:r>
            <a:endParaRPr lang="en-US" sz="2000" dirty="0"/>
          </a:p>
          <a:p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95943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952515" y="0"/>
            <a:ext cx="239484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15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446" y="235131"/>
            <a:ext cx="11586754" cy="63354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1403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en-US" b="1" dirty="0" smtClean="0">
                <a:latin typeface="+mn-lt"/>
              </a:rPr>
              <a:t>I’m going to go to ….   with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    </a:t>
            </a:r>
            <a:r>
              <a:rPr lang="ru-RU" dirty="0" smtClean="0"/>
              <a:t>      </a:t>
            </a:r>
            <a:r>
              <a:rPr lang="en-US" sz="3200" dirty="0" smtClean="0"/>
              <a:t>my family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                                    my friends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                                        my classmates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                                               my relatives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                                                     my tutor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                                                           my grandparents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79" y="4585063"/>
            <a:ext cx="3050177" cy="19855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3" y="3402874"/>
            <a:ext cx="3530236" cy="24385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034" y="2050438"/>
            <a:ext cx="3013166" cy="1950856"/>
          </a:xfrm>
          <a:prstGeom prst="rect">
            <a:avLst/>
          </a:prstGeom>
          <a:effectLst>
            <a:softEdge rad="127000"/>
          </a:effectLst>
          <a:scene3d>
            <a:camera prst="perspectiveLeft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6" y="1286528"/>
            <a:ext cx="3428950" cy="211634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9308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38200" y="2037806"/>
            <a:ext cx="10265229" cy="4271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Name      Grammar   Vocabulary  Communication skills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97280" y="313510"/>
            <a:ext cx="9496698" cy="1254034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3509"/>
            <a:ext cx="10515600" cy="28477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Assessment of pair work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16173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5943" y="235131"/>
            <a:ext cx="11717383" cy="6400800"/>
          </a:xfrm>
          <a:prstGeom prst="rect">
            <a:avLst/>
          </a:prstGeom>
          <a:solidFill>
            <a:srgbClr val="F4E1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200" y="1972491"/>
            <a:ext cx="10515600" cy="2090058"/>
          </a:xfrm>
          <a:prstGeom prst="roundRect">
            <a:avLst/>
          </a:prstGeom>
          <a:solidFill>
            <a:srgbClr val="EFC1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Arial Rounded MT Bold" panose="020F0704030504030204" pitchFamily="34" charset="0"/>
              </a:rPr>
              <a:t>               </a:t>
            </a:r>
            <a:r>
              <a:rPr lang="en-US" sz="6000" dirty="0" err="1" smtClean="0">
                <a:latin typeface="Arial Rounded MT Bold" panose="020F0704030504030204" pitchFamily="34" charset="0"/>
              </a:rPr>
              <a:t>Reflexion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4400" b="1" dirty="0" smtClean="0"/>
              <a:t>  </a:t>
            </a:r>
            <a:r>
              <a:rPr lang="en-US" sz="4400" b="1" smtClean="0"/>
              <a:t>Have we </a:t>
            </a:r>
            <a:r>
              <a:rPr lang="en-US" sz="4400" b="1" dirty="0" smtClean="0"/>
              <a:t>achieved the aim of the lesson?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7517042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264</Words>
  <Application>Microsoft Office PowerPoint</Application>
  <PresentationFormat>Широкоэкранный</PresentationFormat>
  <Paragraphs>80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Rounded MT Bold</vt:lpstr>
      <vt:lpstr>Calibri</vt:lpstr>
      <vt:lpstr>Calibri Light</vt:lpstr>
      <vt:lpstr>Тема Office</vt:lpstr>
      <vt:lpstr>        Hello! Welcome to our lesson!</vt:lpstr>
      <vt:lpstr>                     SUMMER PLANS</vt:lpstr>
      <vt:lpstr>We can spend our holidays</vt:lpstr>
      <vt:lpstr>                    Discuss in pairs  how you are going to spend   this summer</vt:lpstr>
      <vt:lpstr>   Ask and answer questions,   discussing your summer plans</vt:lpstr>
      <vt:lpstr>        Use the following expressions when you talk about summer</vt:lpstr>
      <vt:lpstr>           I’m going to go to ….   with</vt:lpstr>
      <vt:lpstr>Презентация PowerPoint</vt:lpstr>
      <vt:lpstr>               Reflexion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Hello! Welcome to our lesson!</dc:title>
  <dc:creator>Пользователь</dc:creator>
  <cp:lastModifiedBy>Пользователь</cp:lastModifiedBy>
  <cp:revision>19</cp:revision>
  <dcterms:created xsi:type="dcterms:W3CDTF">2022-04-27T13:01:56Z</dcterms:created>
  <dcterms:modified xsi:type="dcterms:W3CDTF">2022-05-02T14:57:51Z</dcterms:modified>
</cp:coreProperties>
</file>