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1" r:id="rId7"/>
    <p:sldId id="260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D3E7F9-1CD6-4AE9-94C7-919C7AFCF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F97453-7F67-4C15-9671-614465C966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06DB88-F3B1-4F6C-83EC-61566DDA1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3D6FC7-4F1B-4719-BE6A-EDE0EB5A3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56D1CD-0D4C-459C-887A-E569D9AA4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109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0FEB6-8264-468D-BDD6-6D9DBBB79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2692948-6579-4BE2-95A0-FF956D27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1C785D-8F7B-4DEF-93B7-2431C4541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569462-3073-435C-BA59-AD03ABFAA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C78C0C-5907-4996-A89F-FBF4ECD57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292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CA671CE-35EA-4AA8-AA79-F9FC1BF0D1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C19413-E686-4970-883E-D3AC6295F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1778E4-4118-4835-B894-05C2A1C4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33DC66-5342-44A7-BDBE-36F9E854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3B3954-D904-4BAF-A068-188910A86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6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736C5D-46A9-4166-A2EF-4A66CC2FF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80BD23-4466-4369-BEE8-2FF918B6C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2FCC2E-A6EF-4381-860C-9E50DE8D6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AC99AD-6C39-4C8D-BBCA-E99C509A2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406B07-BBF7-41AD-9AF9-6404571CF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22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AF5C61-7352-4490-A3F2-2CD4F81F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936AB3-50B2-4DBF-B84C-A5EA31F8B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723DB9-C409-49ED-8ED9-679E6BB58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D5D6F3-77BF-42D8-8599-6A33A349E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00BFDD-E7C3-44D2-9B2B-84C2BED9C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4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C93AA9-8CF3-435A-965A-9550C195D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8D1DCD-1CAA-46EE-BA05-E341E40888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BBCFCF-CFE7-44D7-838C-78FB1340D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E79F31-D0E8-4F9E-AD7E-CFB4A5FE7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DDB2CC-3039-43DA-9E75-C58099EDF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653715-7B60-495E-A97A-D19F2256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8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9D8987-EBF0-423A-9039-B5F4351D9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068443-11B5-40D1-8374-1353FAC43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CDD1E8-8D7D-494E-AF58-529504697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3926B5-C9EE-438B-BC65-998A717234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C4FB8A2-8233-4CD1-A173-45416EFA41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58674F8-F27A-4C88-9B24-D3C1122D3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B4CD82B-74B9-4E26-8D84-CA173C98B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F3BC10A-77FF-4E95-B142-449A32AA8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525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CD4AD-DE44-4543-A543-EAC111CEE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05B6533-3BE4-484C-99E1-44810875F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25E43E4-636C-4F8B-815C-8285CD01A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D86723F-0D30-4353-9D2A-2F1DB2B48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787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066D98-C925-43C7-A588-E762A304C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AF3DF63-2626-4D84-B5EB-4DB1CE9B4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D807810-7FAD-4B6C-9E00-2273ECA3D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8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28B25-5559-45BA-9B5D-461B96AF9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322EC6-1FAB-4218-94C7-B9556408B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A78C78-6D85-48AC-A4B2-E14DE41DBD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B7A19D-559B-4B18-B56D-C8089C188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F56C5C-8C34-4CF0-BAF5-E931C7D86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FA9E05-C2AA-4DB9-BB0F-6EA5307EA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30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B140E-0109-4053-B36C-C560ECA2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5FD2D4B-9DD2-4AE8-A450-D526B25CE4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068CFA-6CF4-48F3-9859-DCBC3E921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E842383-ECDB-4486-9EE5-ED6242BD0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BA01D4-70D8-435B-9417-7FE884BC4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316F9F-C601-4865-AAE2-F4A0FC83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2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6E0AB0-0DEC-4348-A495-D7B5F9231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9C9641-C00F-4981-BC2C-5DAED0D45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CC9820-B3B4-407F-A947-E8FDB4AFF0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5468C-2622-4246-A43F-72BC12656F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268CF4-81BE-4B6D-8AAB-C8EE4237B3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9A2FA7-C696-4DD3-96B0-8393B76E5A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EB8A8-AF98-4384-9E5E-B7C1427DE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45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F04C8-88E5-47E1-868B-D8872A328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8933" y="152400"/>
            <a:ext cx="11294534" cy="335756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Практикум по теме: 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Начало Великой Отечественной войны. Битва за Москву.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BA26BE-AB7D-485A-AE02-9725FFD5F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6133" y="4521199"/>
            <a:ext cx="7027335" cy="1473201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10 класс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Учитель </a:t>
            </a:r>
            <a:r>
              <a:rPr lang="ru-RU" dirty="0" err="1">
                <a:latin typeface="Bahnschrift SemiBold SemiConden" panose="020B0502040204020203" pitchFamily="34" charset="0"/>
              </a:rPr>
              <a:t>Саманцова</a:t>
            </a:r>
            <a:r>
              <a:rPr lang="ru-RU" dirty="0">
                <a:latin typeface="Bahnschrift SemiBold SemiConden" panose="020B0502040204020203" pitchFamily="34" charset="0"/>
              </a:rPr>
              <a:t> Елена Валентиновна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МБОУ «Школа № 19 им. С.Н. Котова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г. Феодосии Республики Крым</a:t>
            </a:r>
          </a:p>
        </p:txBody>
      </p:sp>
    </p:spTree>
    <p:extLst>
      <p:ext uri="{BB962C8B-B14F-4D97-AF65-F5344CB8AC3E}">
        <p14:creationId xmlns:p14="http://schemas.microsoft.com/office/powerpoint/2010/main" val="1798700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DBABAE-EE14-4CE0-A0A5-DD75F6548CC5}"/>
              </a:ext>
            </a:extLst>
          </p:cNvPr>
          <p:cNvSpPr/>
          <p:nvPr/>
        </p:nvSpPr>
        <p:spPr>
          <a:xfrm rot="10800000" flipV="1">
            <a:off x="-2" y="255302"/>
            <a:ext cx="9482665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latin typeface="Bahnschrift SemiBold Condensed" panose="020B0502040204020203" pitchFamily="34" charset="0"/>
              </a:rPr>
              <a:t>Цель урока: закрепить знания об основных событиях начала Великой Отечественной войны и  битва за Москву..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47E906A-74F2-452F-A5F6-6B4AFD68458C}"/>
              </a:ext>
            </a:extLst>
          </p:cNvPr>
          <p:cNvSpPr/>
          <p:nvPr/>
        </p:nvSpPr>
        <p:spPr>
          <a:xfrm>
            <a:off x="2662518" y="1855694"/>
            <a:ext cx="9309349" cy="49877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latin typeface="Bahnschrift SemiBold Condensed" panose="020B0502040204020203" pitchFamily="34" charset="0"/>
              </a:rPr>
              <a:t>Задачи урока: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-продолжить работу по рассмотрению основных событий в начале войны;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 - сформировать представление об основных периодах Великой Отечественной войны;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 - продолжить формирование умений работать с картой, с историческими документами, анализировать их, делать выводы;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Bahnschrift SemiBold Condensed" panose="020B0502040204020203" pitchFamily="34" charset="0"/>
              </a:rPr>
              <a:t>способствовать развитию логических умений: сравнивать, анализировать, обобщать, оценивать;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 - показать, что война с Германией носила со стороны СССР справедливый, освободительный характер;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- охарактеризовать героизм советских людей;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- воспитывать патриотизм.</a:t>
            </a:r>
          </a:p>
          <a:p>
            <a:pPr marL="342900" indent="-342900">
              <a:buFontTx/>
              <a:buChar char="-"/>
            </a:pPr>
            <a:endParaRPr lang="ru-RU" sz="2400" dirty="0">
              <a:latin typeface="Bahnschrift SemiBold Condensed" panose="020B0502040204020203" pitchFamily="34" charset="0"/>
            </a:endParaRPr>
          </a:p>
          <a:p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3D2059-6F0D-41C3-BA6D-D63AD7A3D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521"/>
            <a:ext cx="2489200" cy="28786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06D70F-0196-4F64-A9EE-4A3AC83A5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643" y="5177119"/>
            <a:ext cx="4135542" cy="16808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62AB1F-63B4-48B3-A8A1-F234848644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29953"/>
            <a:ext cx="2662518" cy="2513519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E778362-FC37-46EF-AE26-3E9C951DC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46459" y="49228"/>
            <a:ext cx="3545541" cy="215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3600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EED9A2-C841-4555-944B-9E5188D98C88}"/>
              </a:ext>
            </a:extLst>
          </p:cNvPr>
          <p:cNvSpPr/>
          <p:nvPr/>
        </p:nvSpPr>
        <p:spPr>
          <a:xfrm>
            <a:off x="254001" y="220133"/>
            <a:ext cx="8665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Задание № 1.  Рассмотрите схему и выполните задания</a:t>
            </a:r>
          </a:p>
        </p:txBody>
      </p:sp>
      <p:pic>
        <p:nvPicPr>
          <p:cNvPr id="1026" name="Рисунок 6" descr="get_file?id=7025">
            <a:extLst>
              <a:ext uri="{FF2B5EF4-FFF2-40B4-BE49-F238E27FC236}">
                <a16:creationId xmlns:a16="http://schemas.microsoft.com/office/drawing/2014/main" id="{8327E571-ACB1-42E8-82F8-78941A4CA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8" y="589465"/>
            <a:ext cx="4721429" cy="60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B1B973-9AED-4E4C-BE2B-44CEF8CB29C9}"/>
              </a:ext>
            </a:extLst>
          </p:cNvPr>
          <p:cNvSpPr/>
          <p:nvPr/>
        </p:nvSpPr>
        <p:spPr>
          <a:xfrm>
            <a:off x="4961467" y="1168400"/>
            <a:ext cx="7230533" cy="52937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latin typeface="Bahnschrift SemiBold SemiConden" panose="020B0502040204020203" pitchFamily="34" charset="0"/>
              </a:rPr>
              <a:t>1. Напишите название военного плана, изображённого на карте.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2. Напишите название города, обозначенного на схеме цифрой «4».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3. Напишите цифру, которой обозначен город, для захвата которого была разработана операция «Тайфун».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4. Какие суждения, относящиеся к событиям, обозначенным на карте, являются верными? Выберите три суждения из шести предложенных. Запишите цифры, под которыми они указаны.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1) Карта относится к начальному этапу войны.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2) Германия планировала завершить войну к концу лета 1942 г.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3) Для отражения агрессии, обозначенной на карте, был создан Совет труда и обороны.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4) Руководителем страны в это время был И.В. Сталин.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5) Сражение под Смоленском стало важным этапом в срыве фашистской стратегии «блицкрига».</a:t>
            </a:r>
          </a:p>
          <a:p>
            <a:r>
              <a:rPr lang="ru-RU" sz="2000" dirty="0">
                <a:latin typeface="Bahnschrift SemiBold SemiConden" panose="020B0502040204020203" pitchFamily="34" charset="0"/>
              </a:rPr>
              <a:t>6) Наступление немецких войск было остановлено по всей линии фронта зимой 1941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95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387849-BDBD-4259-8655-81FDD9119EC0}"/>
              </a:ext>
            </a:extLst>
          </p:cNvPr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Задание № 2.</a:t>
            </a:r>
          </a:p>
          <a:p>
            <a:r>
              <a:rPr lang="ru-RU" b="1" dirty="0">
                <a:latin typeface="Bahnschrift SemiBold SemiConden" panose="020B0502040204020203" pitchFamily="34" charset="0"/>
              </a:rPr>
              <a:t>1) Прочтите отрывок из воспоминаний немецкого офицера и определите название плана, о котором говорится в тексте.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«Я лично впервые услышал об этом плане… 29 июля 1940 года. В этот день генерал-полковник Йодль… заявил, что фюрер решил подготовить войну против России. Фюрер обосновал это тем, что война должна произойти так или иначе, так лучше будет, если эту войну провести в связи с уже происходящей войной и во всяком случае, начать необходимые приготовления к ней».</a:t>
            </a:r>
          </a:p>
          <a:p>
            <a:endParaRPr lang="ru-RU" b="1" dirty="0">
              <a:latin typeface="Bahnschrift SemiBold SemiConden" panose="020B0502040204020203" pitchFamily="34" charset="0"/>
            </a:endParaRPr>
          </a:p>
          <a:p>
            <a:r>
              <a:rPr lang="ru-RU" b="1" dirty="0">
                <a:latin typeface="Bahnschrift SemiBold SemiConden" panose="020B0502040204020203" pitchFamily="34" charset="0"/>
              </a:rPr>
              <a:t>2) Граждане СССР впервые в 1941 г. услышали обращенные к ним слова: «Враг будет разбит, победа будет за нами!» в выступлении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М.И. Калинина 31 декабря       3) Г.К. Жукова 6 декабря      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2) И.В. Сталина 7 ноября              4) В.М. Молотова 22 июня.</a:t>
            </a:r>
          </a:p>
          <a:p>
            <a:endParaRPr lang="ru-RU" b="1" dirty="0">
              <a:latin typeface="Bahnschrift SemiBold SemiConden" panose="020B0502040204020203" pitchFamily="34" charset="0"/>
            </a:endParaRPr>
          </a:p>
          <a:p>
            <a:r>
              <a:rPr lang="ru-RU" b="1" dirty="0">
                <a:latin typeface="Bahnschrift SemiBold SemiConden" panose="020B0502040204020203" pitchFamily="34" charset="0"/>
              </a:rPr>
              <a:t>3) В первый месяц Великой Отечественной войны  упорное сопротивление врагу оказали советские воины  в:  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Минске     2) Выборге     3) Риге     4) Бресте.</a:t>
            </a:r>
          </a:p>
          <a:p>
            <a:endParaRPr lang="ru-RU" b="1" dirty="0">
              <a:latin typeface="Bahnschrift SemiBold SemiConden" panose="020B0502040204020203" pitchFamily="34" charset="0"/>
            </a:endParaRPr>
          </a:p>
          <a:p>
            <a:r>
              <a:rPr lang="ru-RU" b="1" dirty="0">
                <a:latin typeface="Bahnschrift SemiBold SemiConden" panose="020B0502040204020203" pitchFamily="34" charset="0"/>
              </a:rPr>
              <a:t>4) Верховным Главнокомандующим в годы Великой Отечественной войны  был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Г.К. Жуков     2) И.В. Сталин     3) К.Е. Ворошилов     4) С. М. Буденный.</a:t>
            </a:r>
          </a:p>
          <a:p>
            <a:endParaRPr lang="ru-RU" b="1" dirty="0">
              <a:latin typeface="Bahnschrift SemiBold SemiConden" panose="020B0502040204020203" pitchFamily="34" charset="0"/>
            </a:endParaRPr>
          </a:p>
          <a:p>
            <a:r>
              <a:rPr lang="ru-RU" b="1" dirty="0">
                <a:latin typeface="Bahnschrift SemiBold SemiConden" panose="020B0502040204020203" pitchFamily="34" charset="0"/>
              </a:rPr>
              <a:t>5) Прочтите отрывок из воспоминаний и укажите название органа власти периода Великой Отечественной войны, о котором идет речь.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«30 июня 1941 г. был создан чрезвычайный орган – во главе с </a:t>
            </a:r>
            <a:r>
              <a:rPr lang="ru-RU" dirty="0" err="1">
                <a:latin typeface="Bahnschrift SemiBold SemiConden" panose="020B0502040204020203" pitchFamily="34" charset="0"/>
              </a:rPr>
              <a:t>И.В.Сталиным</a:t>
            </a:r>
            <a:r>
              <a:rPr lang="ru-RU" dirty="0">
                <a:latin typeface="Bahnschrift SemiBold SemiConden" panose="020B0502040204020203" pitchFamily="34" charset="0"/>
              </a:rPr>
              <a:t>. Он стал авторитетным органом руководства обороной страны, сосредоточившим в своих руках всю полноту власти. Гражданские, партийные, советские организации были обязаны выполнять все его постановления и распоряжения… На заседания приглашались народные комиссары, которым предстояло принять участие в обеспечении операций».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3598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026E83-FD6D-4195-B18B-B659903988E4}"/>
              </a:ext>
            </a:extLst>
          </p:cNvPr>
          <p:cNvSpPr/>
          <p:nvPr/>
        </p:nvSpPr>
        <p:spPr>
          <a:xfrm>
            <a:off x="177800" y="152400"/>
            <a:ext cx="118364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latin typeface="Bahnschrift SemiBold SemiConden" panose="020B0502040204020203" pitchFamily="34" charset="0"/>
              </a:rPr>
              <a:t>Задание 3. Ниже приведены две точки зрения на причины неудач Красной Армии в начале Великой Отечественной войны. </a:t>
            </a:r>
          </a:p>
          <a:p>
            <a:r>
              <a:rPr lang="ru-RU" b="1" dirty="0">
                <a:latin typeface="Bahnschrift SemiBold SemiConden" panose="020B0502040204020203" pitchFamily="34" charset="0"/>
              </a:rPr>
              <a:t>1.  Главной причиной неудач является субъективный фактор, т.е. просчеты и ошибки </a:t>
            </a:r>
            <a:r>
              <a:rPr lang="ru-RU" b="1" dirty="0" err="1">
                <a:latin typeface="Bahnschrift SemiBold SemiConden" panose="020B0502040204020203" pitchFamily="34" charset="0"/>
              </a:rPr>
              <a:t>И.В.Сталина</a:t>
            </a:r>
            <a:r>
              <a:rPr lang="ru-RU" b="1" dirty="0">
                <a:latin typeface="Bahnschrift SemiBold SemiConden" panose="020B0502040204020203" pitchFamily="34" charset="0"/>
              </a:rPr>
              <a:t>.</a:t>
            </a:r>
          </a:p>
          <a:p>
            <a:r>
              <a:rPr lang="ru-RU" b="1" dirty="0">
                <a:latin typeface="Bahnschrift SemiBold SemiConden" panose="020B0502040204020203" pitchFamily="34" charset="0"/>
              </a:rPr>
              <a:t>2.  Поражения Красной Армии в начале войны были вызваны не только субъективными, но и, в большей степени объективными причинами.</a:t>
            </a:r>
          </a:p>
          <a:p>
            <a:r>
              <a:rPr lang="ru-RU" b="1" dirty="0">
                <a:latin typeface="Bahnschrift SemiBold SemiConden" panose="020B0502040204020203" pitchFamily="34" charset="0"/>
              </a:rPr>
              <a:t>     Приведите аргументы (не менее трех) в подтверждение каждой из представленных точек зрения.</a:t>
            </a:r>
          </a:p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9E2D9C-B7CC-40E4-B69C-807943643E90}"/>
              </a:ext>
            </a:extLst>
          </p:cNvPr>
          <p:cNvSpPr/>
          <p:nvPr/>
        </p:nvSpPr>
        <p:spPr>
          <a:xfrm>
            <a:off x="177800" y="1727200"/>
            <a:ext cx="118364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Задание 4.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План операции «Тайфун» - это _______________________________________________________.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2) 5-6 декабря 1941 г. началось контрнаступление Красной Армии под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Киевом     2) Москвой     3) Ленинградом     4) Сталинградом.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5AA537-985A-4161-BCCB-EBF589DE77DB}"/>
              </a:ext>
            </a:extLst>
          </p:cNvPr>
          <p:cNvSpPr/>
          <p:nvPr/>
        </p:nvSpPr>
        <p:spPr>
          <a:xfrm>
            <a:off x="177797" y="3850860"/>
            <a:ext cx="11836402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4) Укажите в перечне причины победы советских войск в Московской битве, приведите примеры (возможно несколько вариантов ответа):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неготовность Германии к ведению войны в условиях суровой русской зимы;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2) многократное превосходство советских войск в живой силе и военной технике;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3) эпидемия тифа в немецких частях;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4) падение боевого духа немецких солдат;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5) героизм защитников Москвы;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6) открытие второго фронта в Европе;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7) талант советских полководцев.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0AE41B8-7990-49BB-AC7B-432C06B93C4E}"/>
              </a:ext>
            </a:extLst>
          </p:cNvPr>
          <p:cNvSpPr/>
          <p:nvPr/>
        </p:nvSpPr>
        <p:spPr>
          <a:xfrm>
            <a:off x="177798" y="2927529"/>
            <a:ext cx="11836401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3) Значение победы советских войск в Московской битве заключалось в следующем: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1) был развеян миф о непобедимости гитлеровской армии                2) был завершен коренной перелом в ходе войны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3) полный отказ Японии от планов нападения на СССР                      4) открытие второго фронта в Европе.</a:t>
            </a:r>
          </a:p>
        </p:txBody>
      </p:sp>
    </p:spTree>
    <p:extLst>
      <p:ext uri="{BB962C8B-B14F-4D97-AF65-F5344CB8AC3E}">
        <p14:creationId xmlns:p14="http://schemas.microsoft.com/office/powerpoint/2010/main" val="3152609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9C8D2-E075-4DD0-B181-B4160489B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467" y="406400"/>
            <a:ext cx="11218333" cy="27463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Задание 4. </a:t>
            </a:r>
            <a:br>
              <a:rPr lang="ru-RU" dirty="0">
                <a:latin typeface="Bahnschrift SemiBold SemiConden" panose="020B0502040204020203" pitchFamily="34" charset="0"/>
              </a:rPr>
            </a:br>
            <a:endParaRPr lang="ru-RU" dirty="0">
              <a:latin typeface="Bahnschrift SemiBold SemiConden" panose="020B0502040204020203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0D8CDD-E055-434B-B231-D291FA7DB9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5467" y="681037"/>
            <a:ext cx="5884333" cy="549592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Bahnschrift SemiBold SemiConden" panose="020B0502040204020203" pitchFamily="34" charset="0"/>
              </a:rPr>
              <a:t>1) Используя данное  изображение, укажите событие и точную дату.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0E7BAD1-7138-4F0F-BA3C-36586CD9F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9799" y="681037"/>
            <a:ext cx="6036733" cy="549592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Bahnschrift SemiBold SemiConden" panose="020B0502040204020203" pitchFamily="34" charset="0"/>
              </a:rPr>
              <a:t>2) Система залпового огня БМ-13 «_____________» времен Второй мировой войны.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684A0C-3E0A-46EE-A0F2-820ABC049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33" y="1642533"/>
            <a:ext cx="4469734" cy="45344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40BC3B-9887-4C9B-BE55-66DA71D21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400" y="2081381"/>
            <a:ext cx="6180667" cy="409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12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1EE808F-BA79-4CFE-8C0E-6631634EA82B}"/>
              </a:ext>
            </a:extLst>
          </p:cNvPr>
          <p:cNvSpPr/>
          <p:nvPr/>
        </p:nvSpPr>
        <p:spPr>
          <a:xfrm>
            <a:off x="508000" y="711200"/>
            <a:ext cx="10955867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latin typeface="Bahnschrift SemiBold SemiConden" panose="020B0502040204020203" pitchFamily="34" charset="0"/>
              </a:rPr>
              <a:t>Задание 5. Назовите три направления наступления немецких войск на территорию СССР в 1941 г. Укажите по одному событию войны на каждом из направлений.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1-е направление 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Событие ____________________________________________________________________________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2-е направление 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Событие ____________________________________________________________________________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3-е направление 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Событие ____________________________________________________________________________</a:t>
            </a:r>
          </a:p>
          <a:p>
            <a:endParaRPr lang="ru-RU" sz="2400" dirty="0">
              <a:latin typeface="Bahnschrift SemiBold SemiConden" panose="020B0502040204020203" pitchFamily="34" charset="0"/>
            </a:endParaRP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Задание 6.  Отметьте два этапа обороны Москвы в 1941 г. Назовите не менее двух событий каждого из указанных этапов.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1-й этап _____________________________________________________________________________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События ____________________________________________________________________________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2-й этап _____________________________________________________________________________</a:t>
            </a:r>
          </a:p>
          <a:p>
            <a:r>
              <a:rPr lang="ru-RU" sz="2400" dirty="0">
                <a:latin typeface="Bahnschrift SemiBold SemiConden" panose="020B0502040204020203" pitchFamily="34" charset="0"/>
              </a:rPr>
              <a:t>События 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95699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EDEBE2-6C68-4A27-8174-7897CFF11738}"/>
              </a:ext>
            </a:extLst>
          </p:cNvPr>
          <p:cNvSpPr/>
          <p:nvPr/>
        </p:nvSpPr>
        <p:spPr>
          <a:xfrm>
            <a:off x="321732" y="220133"/>
            <a:ext cx="11624733" cy="618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Bahnschrift SemiBold SemiConden" panose="020B0502040204020203" pitchFamily="34" charset="0"/>
              </a:rPr>
              <a:t>Задание 7. Прочитайте документ и запишите ответы на вопросы.</a:t>
            </a:r>
          </a:p>
          <a:p>
            <a:pPr algn="ctr"/>
            <a:r>
              <a:rPr lang="ru-RU" dirty="0">
                <a:latin typeface="Bahnschrift SemiBold SemiConden" panose="020B0502040204020203" pitchFamily="34" charset="0"/>
              </a:rPr>
              <a:t>Из военного дневника генерал-полковника Франца </a:t>
            </a:r>
            <a:r>
              <a:rPr lang="ru-RU" dirty="0" err="1">
                <a:latin typeface="Bahnschrift SemiBold SemiConden" panose="020B0502040204020203" pitchFamily="34" charset="0"/>
              </a:rPr>
              <a:t>Гальдера</a:t>
            </a:r>
            <a:endParaRPr lang="ru-RU" dirty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>
                <a:latin typeface="Bahnschrift SemiBold SemiConden" panose="020B0502040204020203" pitchFamily="34" charset="0"/>
              </a:rPr>
              <a:t>    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3.7 (12-й день  Восточной кампании).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С моей стороны не будет слишком смелым утверждать: немецкая кампания против России выиграна в пределах 14 дней. Разумеется, тем самым она еще не закончена. Обширность территории и упорство всеми средствами оказываемого сопротивления потребуют от нас еще нескольких недель.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7.8.41   г. (47-й день).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Становится все очевиднее, что колосс Россия, который сознательно готовился к войне... был нами недооценен. Эта констатация относится как к организационным, так и к экономическим силам, а в особенности к чисто военному потенциалу. Начиная войну, мы рассчитывали иметь против себя примерно 200 вражеских дивизий. Но теперь мы насчитываем их уже 360. Эти дивизии, конечно, не вооружены и не оснащены в нашем понимании этого слова, и командование ими в тактическом отношении во многом неудовлетворительно. Но они есть. И если дюжина их разбита, русский выставляет новую дюжину. Он выигрывает время благодаря тому, что находится поблизости от своих источников силы,  а мы все больше от них удаляемся.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1. Сравните записи,  сделанные в дневнике  начальника  немецкого генерального штаба на  12-й и 47-й   день войны Германии против СССР. Почему так разнятся  выводы  генерала?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2. Какие   события   Великой   Отечественной   войны   вместились в этот промежуток?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 3. Чем объясняет генерал </a:t>
            </a:r>
            <a:r>
              <a:rPr lang="ru-RU" dirty="0" err="1">
                <a:latin typeface="Bahnschrift SemiBold SemiConden" panose="020B0502040204020203" pitchFamily="34" charset="0"/>
              </a:rPr>
              <a:t>Гальдер</a:t>
            </a:r>
            <a:r>
              <a:rPr lang="ru-RU" dirty="0">
                <a:latin typeface="Bahnschrift SemiBold SemiConden" panose="020B0502040204020203" pitchFamily="34" charset="0"/>
              </a:rPr>
              <a:t> относительный успех советских войск?</a:t>
            </a:r>
          </a:p>
          <a:p>
            <a:r>
              <a:rPr lang="ru-RU" dirty="0">
                <a:latin typeface="Bahnschrift SemiBold SemiConden" panose="020B0502040204020203" pitchFamily="34" charset="0"/>
              </a:rPr>
              <a:t>    4. Какие факторы вы бы могли назвать еще?</a:t>
            </a:r>
          </a:p>
        </p:txBody>
      </p:sp>
    </p:spTree>
    <p:extLst>
      <p:ext uri="{BB962C8B-B14F-4D97-AF65-F5344CB8AC3E}">
        <p14:creationId xmlns:p14="http://schemas.microsoft.com/office/powerpoint/2010/main" val="3080837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8AA303-F781-4DE4-8013-D26B7BAB6507}"/>
              </a:ext>
            </a:extLst>
          </p:cNvPr>
          <p:cNvSpPr/>
          <p:nvPr/>
        </p:nvSpPr>
        <p:spPr>
          <a:xfrm>
            <a:off x="135467" y="135467"/>
            <a:ext cx="11836400" cy="2927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Bahnschrift SemiBold SemiConden" panose="020B0502040204020203" pitchFamily="34" charset="0"/>
                <a:ea typeface="Calibri" panose="020F0502020204030204" pitchFamily="34" charset="0"/>
              </a:rPr>
              <a:t>Задание 8.     </a:t>
            </a:r>
            <a:endParaRPr lang="ru-RU" sz="2400" dirty="0">
              <a:latin typeface="Bahnschrift SemiBold SemiConden" panose="020B0502040204020203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Bahnschrift SemiBold SemiConden" panose="020B0502040204020203" pitchFamily="34" charset="0"/>
                <a:ea typeface="Calibri" panose="020F0502020204030204" pitchFamily="34" charset="0"/>
              </a:rPr>
              <a:t>      </a:t>
            </a:r>
            <a:r>
              <a:rPr lang="ru-RU" sz="2400" dirty="0">
                <a:latin typeface="Bahnschrift SemiBold SemiConden" panose="020B0502040204020203" pitchFamily="34" charset="0"/>
                <a:ea typeface="Calibri" panose="020F0502020204030204" pitchFamily="34" charset="0"/>
              </a:rPr>
              <a:t>В воспоминаниях многих современников о Великой Отечественной войне особое место занимает Московская битва. Так, когда маршала </a:t>
            </a:r>
            <a:r>
              <a:rPr lang="ru-RU" sz="2400" dirty="0" err="1">
                <a:latin typeface="Bahnschrift SemiBold SemiConden" panose="020B0502040204020203" pitchFamily="34" charset="0"/>
                <a:ea typeface="Calibri" panose="020F0502020204030204" pitchFamily="34" charset="0"/>
              </a:rPr>
              <a:t>Г.К.Жукова</a:t>
            </a:r>
            <a:r>
              <a:rPr lang="ru-RU" sz="2400" dirty="0">
                <a:latin typeface="Bahnschrift SemiBold SemiConden" panose="020B0502040204020203" pitchFamily="34" charset="0"/>
                <a:ea typeface="Calibri" panose="020F0502020204030204" pitchFamily="34" charset="0"/>
              </a:rPr>
              <a:t> спрашивали, какое событие прошедшей войны ему больше всего запомнилось, он всегда отвечал: «Битва за Москву». Предположите, чем объясняется особое значение Московской битвы в истории Великой Отечественной войны (приведите не менее трех предположений).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Bahnschrift SemiBold SemiConden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Bahnschrift SemiBold SemiConden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1C4812-2059-41EC-AEE7-CCAE39849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221" y="2366924"/>
            <a:ext cx="3029398" cy="17646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F2681A-5455-475D-B630-DB55C3858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7" y="3139808"/>
            <a:ext cx="1507066" cy="19232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26BB97-F1F6-4F1A-9C8C-EF937AB18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77" y="5200530"/>
            <a:ext cx="2778320" cy="15907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113DB7-E4F5-48F4-9CAD-3958988D5E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01" y="4230559"/>
            <a:ext cx="2235199" cy="262744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C5965EC-C881-4C52-B02B-2E467686E5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87" y="5131800"/>
            <a:ext cx="3029398" cy="172819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B8C1B7-65F7-488C-BB48-867E08C851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8095" y="2674875"/>
            <a:ext cx="6369154" cy="252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661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1288</Words>
  <Application>Microsoft Office PowerPoint</Application>
  <PresentationFormat>Широкоэкранный</PresentationFormat>
  <Paragraphs>92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Bahnschrift SemiBold Condensed</vt:lpstr>
      <vt:lpstr>Bahnschrift SemiBold SemiConden</vt:lpstr>
      <vt:lpstr>Calibri</vt:lpstr>
      <vt:lpstr>Calibri Light</vt:lpstr>
      <vt:lpstr>Тема Office</vt:lpstr>
      <vt:lpstr>Практикум по теме:  Начало Великой Отечественной войны. Битва за Москву.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4.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Практикум по теме:  Начало Великой Отечественной войны. Битва за Москву.</dc:title>
  <dc:creator>Alex</dc:creator>
  <cp:lastModifiedBy>Alex</cp:lastModifiedBy>
  <cp:revision>14</cp:revision>
  <dcterms:created xsi:type="dcterms:W3CDTF">2022-05-02T12:40:16Z</dcterms:created>
  <dcterms:modified xsi:type="dcterms:W3CDTF">2022-05-02T14:53:29Z</dcterms:modified>
</cp:coreProperties>
</file>