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342" r:id="rId2"/>
    <p:sldId id="305" r:id="rId3"/>
    <p:sldId id="301" r:id="rId4"/>
    <p:sldId id="304" r:id="rId5"/>
    <p:sldId id="324" r:id="rId6"/>
    <p:sldId id="325" r:id="rId7"/>
    <p:sldId id="326" r:id="rId8"/>
    <p:sldId id="327" r:id="rId9"/>
    <p:sldId id="336" r:id="rId10"/>
    <p:sldId id="337" r:id="rId11"/>
    <p:sldId id="338" r:id="rId12"/>
    <p:sldId id="339" r:id="rId13"/>
    <p:sldId id="340" r:id="rId14"/>
    <p:sldId id="317" r:id="rId15"/>
    <p:sldId id="307" r:id="rId16"/>
    <p:sldId id="309" r:id="rId17"/>
    <p:sldId id="310" r:id="rId18"/>
    <p:sldId id="312" r:id="rId19"/>
    <p:sldId id="314" r:id="rId20"/>
    <p:sldId id="313" r:id="rId21"/>
    <p:sldId id="344" r:id="rId22"/>
    <p:sldId id="345" r:id="rId23"/>
    <p:sldId id="346" r:id="rId24"/>
    <p:sldId id="347" r:id="rId25"/>
    <p:sldId id="348" r:id="rId26"/>
    <p:sldId id="296" r:id="rId27"/>
    <p:sldId id="349" r:id="rId28"/>
    <p:sldId id="350" r:id="rId29"/>
    <p:sldId id="351" r:id="rId30"/>
    <p:sldId id="266" r:id="rId31"/>
    <p:sldId id="292" r:id="rId32"/>
    <p:sldId id="293" r:id="rId33"/>
    <p:sldId id="343" r:id="rId34"/>
    <p:sldId id="352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0042"/>
    <a:srgbClr val="00007A"/>
    <a:srgbClr val="00005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581E75-8673-45E4-B906-7D3219834687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578D38-233D-4A33-B88B-C286135EE17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lus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gif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2%20&#1082;&#1083;&#1072;&#1089;&#1089;\&#1042;&#1053;&#1045;&#1059;&#1056;&#1054;&#1063;&#1053;&#1040;&#1071;%20&#1044;&#1045;&#1071;&#1058;&#1045;&#1051;&#1068;&#1053;&#1054;&#1057;&#1058;&#1068;\1.%20&#1044;&#1054;&#1041;&#1056;&#1054;%20&#1048;%20&#1050;&#1056;&#1040;&#1057;&#1054;&#1058;&#1040;%20(&#1076;&#1091;&#1093;&#1086;&#1074;&#1085;&#1086;-&#1085;&#1088;&#1072;&#1074;&#1089;&#1090;&#1074;&#1077;&#1085;&#1085;&#1086;&#1077;)\&#1055;&#1040;&#1057;&#1061;&#1040;\&#1055;&#1040;&#1057;&#1061;&#1040;%20&#1074;%20&#1085;&#1072;&#1095;.%20&#1096;&#1082;&#1086;&#1083;&#1077;%202018&#1075;\&#1041;&#1040;&#1061;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2%20&#1082;&#1083;&#1072;&#1089;&#1089;\&#1042;&#1053;&#1045;&#1059;&#1056;&#1054;&#1063;&#1053;&#1040;&#1071;%20&#1044;&#1045;&#1071;&#1058;&#1045;&#1051;&#1068;&#1053;&#1054;&#1057;&#1058;&#1068;\1.%20&#1044;&#1054;&#1041;&#1056;&#1054;%20&#1048;%20&#1050;&#1056;&#1040;&#1057;&#1054;&#1058;&#1040;%20(&#1076;&#1091;&#1093;&#1086;&#1074;&#1085;&#1086;-&#1085;&#1088;&#1072;&#1074;&#1089;&#1090;&#1074;&#1077;&#1085;&#1085;&#1086;&#1077;)\&#1055;&#1040;&#1057;&#1061;&#1040;\&#1055;&#1040;&#1057;&#1061;&#1040;%20&#1074;%20&#1085;&#1072;&#1095;.%20&#1096;&#1082;&#1086;&#1083;&#1077;%202018&#1075;\&#1043;&#1088;&#1086;&#1084;%202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s://ipleer.fm/q/%D0%BF%D0%B5%D1%81%D0%BD%D0%B8+%D0%BD%D0%B0+%D0%BF%D0%B0%D1%81%D1%85%D1%83/" TargetMode="External"/><Relationship Id="rId3" Type="http://schemas.openxmlformats.org/officeDocument/2006/relationships/hyperlink" Target="https://www.chitalnya.ru/work/3291609/" TargetMode="External"/><Relationship Id="rId7" Type="http://schemas.openxmlformats.org/officeDocument/2006/relationships/hyperlink" Target="https://yandex.ru/images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mamamozhetvse.ru/stixi-pro-pasxu-dlya-detej.html" TargetMode="External"/><Relationship Id="rId5" Type="http://schemas.openxmlformats.org/officeDocument/2006/relationships/hyperlink" Target="https://azbyka.ru/fiction/sbornik-paskhalnykh-stikhotvorenij/" TargetMode="External"/><Relationship Id="rId4" Type="http://schemas.openxmlformats.org/officeDocument/2006/relationships/hyperlink" Target="https://ruvera.ru/pasha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3" Type="http://schemas.openxmlformats.org/officeDocument/2006/relationships/image" Target="../media/image1.jpeg"/><Relationship Id="rId7" Type="http://schemas.openxmlformats.org/officeDocument/2006/relationships/image" Target="../media/image9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2%20&#1082;&#1083;&#1072;&#1089;&#1089;\&#1042;&#1053;&#1045;&#1059;&#1056;&#1054;&#1063;&#1053;&#1040;&#1071;%20&#1044;&#1045;&#1071;&#1058;&#1045;&#1051;&#1068;&#1053;&#1054;&#1057;&#1058;&#1068;\1.%20&#1044;&#1054;&#1041;&#1056;&#1054;%20&#1048;%20&#1050;&#1056;&#1040;&#1057;&#1054;&#1058;&#1040;%20(&#1076;&#1091;&#1093;&#1086;&#1074;&#1085;&#1086;-&#1085;&#1088;&#1072;&#1074;&#1089;&#1090;&#1074;&#1077;&#1085;&#1085;&#1086;&#1077;)\&#1055;&#1040;&#1057;&#1061;&#1040;\&#1055;&#1040;&#1057;&#1061;&#1040;%20&#1074;%20&#1085;&#1072;&#1095;.%20&#1096;&#1082;&#1086;&#1083;&#1077;%202018&#1075;\&#1087;&#1077;&#1089;&#1085;&#1103;.mp3" TargetMode="External"/><Relationship Id="rId6" Type="http://schemas.openxmlformats.org/officeDocument/2006/relationships/image" Target="../media/image8.gif"/><Relationship Id="rId5" Type="http://schemas.openxmlformats.org/officeDocument/2006/relationships/image" Target="../media/image7.pn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28662" y="785794"/>
            <a:ext cx="31290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</a:t>
            </a:r>
            <a:endParaRPr lang="ru-RU" sz="32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2000240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28662" y="2571744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28662" y="3071810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28662" y="3643314"/>
            <a:ext cx="18473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28662" y="4214818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28662" y="4786322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27584" y="1484785"/>
            <a:ext cx="7344816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solidFill>
                  <a:srgbClr val="00B050"/>
                </a:solidFill>
                <a:latin typeface="Monotype Corsiva" pitchFamily="66" charset="0"/>
              </a:rPr>
              <a:t>Пасха – праздник светлого Христова воскресения</a:t>
            </a:r>
          </a:p>
          <a:p>
            <a:pPr algn="ctr"/>
            <a:endParaRPr lang="ru-RU" sz="5400" b="1" i="1" dirty="0" smtClean="0">
              <a:solidFill>
                <a:srgbClr val="00B0F0"/>
              </a:solidFill>
              <a:latin typeface="Monotype Corsiva" pitchFamily="66" charset="0"/>
            </a:endParaRPr>
          </a:p>
          <a:p>
            <a:pPr algn="r"/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Автор: Котикова И.Н.,</a:t>
            </a:r>
          </a:p>
          <a:p>
            <a:pPr algn="r"/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 algn="r"/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МБОУ «Лицей №1» </a:t>
            </a:r>
          </a:p>
          <a:p>
            <a:pPr algn="r"/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р.п.Чамзинка</a:t>
            </a:r>
          </a:p>
          <a:p>
            <a:pPr algn="r"/>
            <a:endParaRPr lang="ru-RU" sz="24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2018</a:t>
            </a:r>
          </a:p>
          <a:p>
            <a:pPr algn="r"/>
            <a:endParaRPr lang="ru-RU" sz="2000" i="1" dirty="0">
              <a:solidFill>
                <a:srgbClr val="00B0F0"/>
              </a:solidFill>
              <a:latin typeface="Monotype Corsiva" pitchFamily="66" charset="0"/>
            </a:endParaRPr>
          </a:p>
        </p:txBody>
      </p:sp>
      <p:pic>
        <p:nvPicPr>
          <p:cNvPr id="1027" name="Picture 3" descr="C:\Users\Inna\Desktop\ДВЕРИ\55e18bef6f6b420333ea97f65e2f80a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3284984"/>
            <a:ext cx="1981372" cy="2691617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falko-iya\my documents\Презентации\Пасха\Holidays_Easter_Easter_Eve_015712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231324" y="785794"/>
            <a:ext cx="6842579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Христос воскрес!</a:t>
            </a:r>
            <a:endParaRPr lang="ru-RU" sz="6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64288" y="6453335"/>
            <a:ext cx="17281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Котикова И.Н.</a:t>
            </a:r>
            <a:endParaRPr lang="ru-RU" dirty="0"/>
          </a:p>
        </p:txBody>
      </p:sp>
    </p:spTree>
  </p:cSld>
  <p:clrMapOvr>
    <a:masterClrMapping/>
  </p:clrMapOvr>
  <p:transition advTm="5797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28662" y="785794"/>
            <a:ext cx="31290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</a:t>
            </a:r>
            <a:endParaRPr lang="ru-RU" sz="32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2000240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28662" y="2571744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28662" y="3071810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28662" y="3643314"/>
            <a:ext cx="18473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28662" y="4214818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28662" y="4786322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026" name="Picture 2" descr="C:\Users\Inna\Downloads\4414624_a33ebb942d0ec79dfe56f1c3012d6369_80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28533" cy="6858000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762175" y="620688"/>
            <a:ext cx="761965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Христос Воскрес!</a:t>
            </a:r>
            <a:endParaRPr lang="ru-RU" sz="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 flipH="1">
            <a:off x="7092278" y="6165304"/>
            <a:ext cx="17281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Котикова И.Н.</a:t>
            </a:r>
            <a:endParaRPr lang="ru-RU" dirty="0"/>
          </a:p>
        </p:txBody>
      </p:sp>
    </p:spTree>
  </p:cSld>
  <p:clrMapOvr>
    <a:masterClrMapping/>
  </p:clrMapOvr>
  <p:transition advClick="0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 descr="C:\Documents and Settings\falko-iya\my documents\Презентации\Пасха\299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875"/>
            <a:ext cx="9144000" cy="687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99280" y="2857496"/>
            <a:ext cx="8430513" cy="2308324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 </a:t>
            </a:r>
          </a:p>
          <a:p>
            <a:pPr algn="ctr">
              <a:defRPr/>
            </a:pPr>
            <a:r>
              <a:rPr lang="ru-RU" sz="7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Христос </a:t>
            </a:r>
            <a:r>
              <a:rPr lang="ru-RU" sz="7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воскрес! </a:t>
            </a:r>
          </a:p>
        </p:txBody>
      </p:sp>
      <p:sp>
        <p:nvSpPr>
          <p:cNvPr id="4" name="Прямоугольник 3"/>
          <p:cNvSpPr/>
          <p:nvPr/>
        </p:nvSpPr>
        <p:spPr>
          <a:xfrm flipH="1">
            <a:off x="7236293" y="6309320"/>
            <a:ext cx="19077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Котикова И.Н.</a:t>
            </a:r>
            <a:endParaRPr lang="ru-RU" dirty="0"/>
          </a:p>
        </p:txBody>
      </p:sp>
    </p:spTree>
  </p:cSld>
  <p:clrMapOvr>
    <a:masterClrMapping/>
  </p:clrMapOvr>
  <p:transition advClick="0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28662" y="785794"/>
            <a:ext cx="31290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</a:t>
            </a:r>
            <a:endParaRPr lang="ru-RU" sz="32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2000240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28662" y="2571744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28662" y="3071810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28662" y="3643314"/>
            <a:ext cx="18473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28662" y="4214818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28662" y="4786322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2050" name="Picture 2" descr="C:\Users\Inna\Downloads\525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611561" y="1196752"/>
            <a:ext cx="820891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Христос Воскрес!</a:t>
            </a:r>
            <a:endParaRPr lang="ru-RU" sz="66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452320" y="0"/>
            <a:ext cx="19797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Котикова И.Н.</a:t>
            </a:r>
            <a:endParaRPr lang="ru-RU" dirty="0"/>
          </a:p>
        </p:txBody>
      </p:sp>
    </p:spTree>
  </p:cSld>
  <p:clrMapOvr>
    <a:masterClrMapping/>
  </p:clrMapOvr>
  <p:transition advClick="0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57224" y="1428736"/>
            <a:ext cx="4545411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0000" b="1" dirty="0" smtClean="0">
                <a:ln w="11430"/>
                <a:gradFill flip="none"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Христос</a:t>
            </a:r>
            <a:endParaRPr lang="ru-RU" sz="10000" b="1" dirty="0">
              <a:ln w="11430"/>
              <a:gradFill flip="none"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1"/>
                <a:tileRect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6529" y="2714620"/>
            <a:ext cx="5052986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0000" b="1" dirty="0" smtClean="0">
                <a:ln w="11430"/>
                <a:gradFill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Воскрес!</a:t>
            </a:r>
            <a:endParaRPr lang="ru-RU" sz="10000" b="1" dirty="0">
              <a:ln w="11430"/>
              <a:gradFill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2000240"/>
            <a:ext cx="800102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 smtClean="0">
                <a:ln w="11430"/>
                <a:gradFill flip="none"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смерть попрал навеки!</a:t>
            </a:r>
            <a:endParaRPr lang="ru-RU" sz="8000" b="1" dirty="0">
              <a:ln w="11430"/>
              <a:gradFill flip="none"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1"/>
                <a:tileRect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236296" y="6453335"/>
            <a:ext cx="19077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Котикова И.Н.</a:t>
            </a:r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8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28662" y="785794"/>
            <a:ext cx="31290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</a:t>
            </a:r>
            <a:endParaRPr lang="ru-RU" sz="32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2000240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28662" y="2571744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28662" y="3071810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28662" y="3643314"/>
            <a:ext cx="18473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28662" y="4214818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28662" y="4786322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4098" name="Picture 2" descr="C:\Users\Inna\Downloads\28112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39" y="0"/>
            <a:ext cx="9123961" cy="6858000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0" y="188640"/>
            <a:ext cx="428396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Христос Воскрес!</a:t>
            </a:r>
            <a:endParaRPr lang="ru-RU" sz="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308304" y="6453336"/>
            <a:ext cx="20162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Котикова И.Н.</a:t>
            </a:r>
            <a:endParaRPr lang="ru-RU" dirty="0"/>
          </a:p>
        </p:txBody>
      </p:sp>
    </p:spTree>
  </p:cSld>
  <p:clrMapOvr>
    <a:masterClrMapping/>
  </p:clrMapOvr>
  <p:transition advClick="0">
    <p:plus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28662" y="785794"/>
            <a:ext cx="31290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</a:t>
            </a:r>
            <a:endParaRPr lang="ru-RU" sz="32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2000240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28662" y="2571744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28662" y="3071810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28662" y="3643314"/>
            <a:ext cx="18473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28662" y="4214818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28662" y="4786322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00166" y="428605"/>
            <a:ext cx="61436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dirty="0" smtClean="0">
                <a:solidFill>
                  <a:srgbClr val="000099"/>
                </a:solidFill>
              </a:rPr>
              <a:t>Люди с радостью дарили  друг другу крашеные яйца.  Потому что яйцо- символ возрождения и бесконечности жизни</a:t>
            </a:r>
            <a:endParaRPr lang="ru-RU" sz="5000" b="1" dirty="0">
              <a:ln w="11430"/>
              <a:solidFill>
                <a:srgbClr val="0000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</a:endParaRPr>
          </a:p>
        </p:txBody>
      </p:sp>
      <p:pic>
        <p:nvPicPr>
          <p:cNvPr id="14" name="Picture 43" descr="lori-0000198560-y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214282" y="1785926"/>
            <a:ext cx="3143250" cy="4794250"/>
          </a:xfrm>
          <a:prstGeom prst="rect">
            <a:avLst/>
          </a:prstGeom>
          <a:noFill/>
        </p:spPr>
      </p:pic>
      <p:pic>
        <p:nvPicPr>
          <p:cNvPr id="15" name="Picture 44" descr="0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8" y="1857364"/>
            <a:ext cx="3248025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7092280" y="6453336"/>
            <a:ext cx="33123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Котикова И.Н.</a:t>
            </a:r>
            <a:endParaRPr lang="ru-RU" dirty="0"/>
          </a:p>
        </p:txBody>
      </p:sp>
    </p:spTree>
  </p:cSld>
  <p:clrMapOvr>
    <a:masterClrMapping/>
  </p:clrMapOvr>
  <p:transition advClick="0">
    <p:plus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28662" y="785794"/>
            <a:ext cx="31290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</a:t>
            </a:r>
            <a:endParaRPr lang="ru-RU" sz="32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2000240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28662" y="2571744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28662" y="3071810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28662" y="3643314"/>
            <a:ext cx="18473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28662" y="4214818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28662" y="4786322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00430" y="428605"/>
            <a:ext cx="414340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solidFill>
                  <a:srgbClr val="000099"/>
                </a:solidFill>
              </a:rPr>
              <a:t>Разновидности яиц:</a:t>
            </a:r>
          </a:p>
          <a:p>
            <a:pPr algn="ctr">
              <a:buFont typeface="Courier New" pitchFamily="49" charset="0"/>
              <a:buChar char="o"/>
              <a:defRPr/>
            </a:pPr>
            <a:r>
              <a:rPr lang="ru-RU" sz="4000" b="1" dirty="0" smtClean="0">
                <a:solidFill>
                  <a:srgbClr val="000099"/>
                </a:solidFill>
              </a:rPr>
              <a:t> </a:t>
            </a:r>
            <a:r>
              <a:rPr lang="ru-RU" sz="4000" b="1" dirty="0" err="1" smtClean="0">
                <a:solidFill>
                  <a:srgbClr val="000099"/>
                </a:solidFill>
              </a:rPr>
              <a:t>крашенки</a:t>
            </a:r>
            <a:endParaRPr lang="ru-RU" sz="4000" b="1" dirty="0" smtClean="0">
              <a:solidFill>
                <a:srgbClr val="000099"/>
              </a:solidFill>
            </a:endParaRPr>
          </a:p>
          <a:p>
            <a:pPr algn="ctr">
              <a:buFont typeface="Courier New" pitchFamily="49" charset="0"/>
              <a:buChar char="o"/>
              <a:defRPr/>
            </a:pPr>
            <a:r>
              <a:rPr lang="ru-RU" sz="4000" b="1" dirty="0" err="1" smtClean="0">
                <a:solidFill>
                  <a:srgbClr val="000099"/>
                </a:solidFill>
              </a:rPr>
              <a:t>крапанки</a:t>
            </a:r>
            <a:endParaRPr lang="ru-RU" sz="4000" b="1" dirty="0" smtClean="0">
              <a:solidFill>
                <a:srgbClr val="000099"/>
              </a:solidFill>
            </a:endParaRPr>
          </a:p>
          <a:p>
            <a:pPr algn="ctr">
              <a:buFont typeface="Courier New" pitchFamily="49" charset="0"/>
              <a:buChar char="o"/>
              <a:defRPr/>
            </a:pPr>
            <a:r>
              <a:rPr lang="ru-RU" sz="4000" b="1" dirty="0" err="1" smtClean="0">
                <a:solidFill>
                  <a:srgbClr val="000099"/>
                </a:solidFill>
              </a:rPr>
              <a:t>писанки</a:t>
            </a:r>
            <a:r>
              <a:rPr lang="ru-RU" sz="4000" b="1" dirty="0" smtClean="0">
                <a:solidFill>
                  <a:srgbClr val="000099"/>
                </a:solidFill>
              </a:rPr>
              <a:t> </a:t>
            </a:r>
          </a:p>
        </p:txBody>
      </p:sp>
      <p:pic>
        <p:nvPicPr>
          <p:cNvPr id="12" name="Рисунок 4" descr="_1_~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357188"/>
            <a:ext cx="2357438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5" descr="1209212063_15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2357438"/>
            <a:ext cx="2357438" cy="197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6" descr="s11179042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50" y="4714875"/>
            <a:ext cx="24288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C:\Users\Inna\Desktop\ДВЕРИ\e00c8ea89643b41b8305fb612801722a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91880" y="3501008"/>
            <a:ext cx="4341862" cy="2481064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 flipH="1">
            <a:off x="6588222" y="6198990"/>
            <a:ext cx="25557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Котикова И.Н.</a:t>
            </a:r>
            <a:endParaRPr lang="ru-RU" dirty="0"/>
          </a:p>
        </p:txBody>
      </p:sp>
    </p:spTree>
  </p:cSld>
  <p:clrMapOvr>
    <a:masterClrMapping/>
  </p:clrMapOvr>
  <p:transition advClick="0">
    <p:plus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28662" y="785794"/>
            <a:ext cx="31290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</a:t>
            </a:r>
            <a:endParaRPr lang="ru-RU" sz="32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2000240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28662" y="2571744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28662" y="3071810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28662" y="3643314"/>
            <a:ext cx="18473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28662" y="4214818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28662" y="4786322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714480" y="1000108"/>
            <a:ext cx="62865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5400" b="1" dirty="0" smtClean="0">
                <a:solidFill>
                  <a:srgbClr val="000099"/>
                </a:solidFill>
              </a:rPr>
              <a:t>Яйца - </a:t>
            </a:r>
            <a:r>
              <a:rPr lang="ru-RU" sz="5400" b="1" dirty="0" err="1" smtClean="0">
                <a:solidFill>
                  <a:srgbClr val="000099"/>
                </a:solidFill>
              </a:rPr>
              <a:t>крашенки</a:t>
            </a:r>
            <a:endParaRPr lang="ru-RU" sz="5400" b="1" dirty="0" smtClean="0">
              <a:solidFill>
                <a:srgbClr val="000099"/>
              </a:solidFill>
            </a:endParaRPr>
          </a:p>
        </p:txBody>
      </p:sp>
      <p:pic>
        <p:nvPicPr>
          <p:cNvPr id="14" name="Содержимое 3" descr="344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214282" y="2786058"/>
            <a:ext cx="3571887" cy="3571886"/>
          </a:xfrm>
          <a:prstGeom prst="rect">
            <a:avLst/>
          </a:prstGeom>
        </p:spPr>
      </p:pic>
      <p:pic>
        <p:nvPicPr>
          <p:cNvPr id="15" name="Рисунок 4" descr="_1_~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95719" y="2857496"/>
            <a:ext cx="4572032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7092280" y="6198990"/>
            <a:ext cx="20517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Котикова И.Н.</a:t>
            </a:r>
            <a:endParaRPr lang="ru-RU" dirty="0"/>
          </a:p>
        </p:txBody>
      </p:sp>
    </p:spTree>
  </p:cSld>
  <p:clrMapOvr>
    <a:masterClrMapping/>
  </p:clrMapOvr>
  <p:transition advClick="0">
    <p:plus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28662" y="785794"/>
            <a:ext cx="31290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</a:t>
            </a:r>
            <a:endParaRPr lang="ru-RU" sz="32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2000240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28662" y="2571744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28662" y="3071810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28662" y="3643314"/>
            <a:ext cx="18473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28662" y="4214818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28662" y="4786322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714480" y="500042"/>
            <a:ext cx="62865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5400" b="1" dirty="0" smtClean="0">
                <a:solidFill>
                  <a:srgbClr val="000099"/>
                </a:solidFill>
              </a:rPr>
              <a:t>Яйца - </a:t>
            </a:r>
            <a:r>
              <a:rPr lang="ru-RU" sz="5400" b="1" dirty="0" err="1" smtClean="0">
                <a:solidFill>
                  <a:srgbClr val="000099"/>
                </a:solidFill>
              </a:rPr>
              <a:t>крапанки</a:t>
            </a:r>
            <a:endParaRPr lang="ru-RU" sz="5400" b="1" dirty="0" smtClean="0">
              <a:solidFill>
                <a:srgbClr val="000099"/>
              </a:solidFill>
            </a:endParaRPr>
          </a:p>
        </p:txBody>
      </p:sp>
      <p:pic>
        <p:nvPicPr>
          <p:cNvPr id="14" name="Рисунок 4" descr="ce4ee7b86f7d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1571612"/>
            <a:ext cx="6055270" cy="5035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6948264" y="6237312"/>
            <a:ext cx="51042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Котикова И.Н.</a:t>
            </a:r>
            <a:endParaRPr lang="ru-RU" dirty="0"/>
          </a:p>
        </p:txBody>
      </p:sp>
    </p:spTree>
  </p:cSld>
  <p:clrMapOvr>
    <a:masterClrMapping/>
  </p:clrMapOvr>
  <p:transition advClick="0">
    <p:plu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28662" y="785794"/>
            <a:ext cx="31290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</a:t>
            </a:r>
            <a:endParaRPr lang="ru-RU" sz="32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2000240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28662" y="2571744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28662" y="3071810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28662" y="3643314"/>
            <a:ext cx="18473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28662" y="4214818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28662" y="4786322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2" name="Picture 2" descr="L:\ОСНОВЫ  ПРАВОСЛАВИЯ\20. ПАСХА\Икона Воскресения Господня\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0"/>
            <a:ext cx="4024307" cy="6685929"/>
          </a:xfrm>
          <a:prstGeom prst="rect">
            <a:avLst/>
          </a:prstGeom>
          <a:noFill/>
        </p:spPr>
      </p:pic>
      <p:pic>
        <p:nvPicPr>
          <p:cNvPr id="13" name="БАХ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000892" y="5786454"/>
            <a:ext cx="304800" cy="30480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683568" y="1412777"/>
            <a:ext cx="280831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Весть, что люди стали мучить Бога,</a:t>
            </a:r>
            <a:br>
              <a:rPr lang="ru-RU" b="1" dirty="0" smtClean="0"/>
            </a:br>
            <a:r>
              <a:rPr lang="ru-RU" b="1" dirty="0" smtClean="0"/>
              <a:t>К нам на север принесли грачи.</a:t>
            </a:r>
            <a:br>
              <a:rPr lang="ru-RU" b="1" dirty="0" smtClean="0"/>
            </a:br>
            <a:r>
              <a:rPr lang="ru-RU" b="1" dirty="0" smtClean="0"/>
              <a:t>Потемнели хвойные трущобы,</a:t>
            </a:r>
            <a:br>
              <a:rPr lang="ru-RU" b="1" dirty="0" smtClean="0"/>
            </a:br>
            <a:r>
              <a:rPr lang="ru-RU" b="1" dirty="0" smtClean="0"/>
              <a:t>Тихие заплакали ключи.</a:t>
            </a:r>
            <a:br>
              <a:rPr lang="ru-RU" b="1" dirty="0" smtClean="0"/>
            </a:br>
            <a:r>
              <a:rPr lang="ru-RU" b="1" dirty="0" smtClean="0"/>
              <a:t>На буграх каменья обнажили</a:t>
            </a:r>
            <a:br>
              <a:rPr lang="ru-RU" b="1" dirty="0" smtClean="0"/>
            </a:br>
            <a:r>
              <a:rPr lang="ru-RU" b="1" dirty="0" smtClean="0"/>
              <a:t>Лысины, покрытые в мороз,</a:t>
            </a:r>
            <a:br>
              <a:rPr lang="ru-RU" b="1" dirty="0" smtClean="0"/>
            </a:br>
            <a:r>
              <a:rPr lang="ru-RU" b="1" dirty="0" smtClean="0"/>
              <a:t>И на камни стали падать слезы</a:t>
            </a:r>
            <a:br>
              <a:rPr lang="ru-RU" b="1" dirty="0" smtClean="0"/>
            </a:br>
            <a:r>
              <a:rPr lang="ru-RU" b="1" dirty="0" smtClean="0"/>
              <a:t>Злой зимой очищенных берез.</a:t>
            </a:r>
            <a:endParaRPr lang="ru-RU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547664" y="6021288"/>
            <a:ext cx="21602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Котикова И.Н.</a:t>
            </a:r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numSld="2">
                <p:cTn id="1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28662" y="785794"/>
            <a:ext cx="31290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</a:t>
            </a:r>
            <a:endParaRPr lang="ru-RU" sz="32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2000240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28662" y="2571744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28662" y="3071810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28662" y="3643314"/>
            <a:ext cx="18473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28662" y="4214818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28662" y="4786322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714480" y="500042"/>
            <a:ext cx="62865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5400" b="1" dirty="0" smtClean="0">
                <a:solidFill>
                  <a:srgbClr val="000099"/>
                </a:solidFill>
              </a:rPr>
              <a:t>Яйца - </a:t>
            </a:r>
            <a:r>
              <a:rPr lang="ru-RU" sz="5400" b="1" dirty="0" err="1" smtClean="0">
                <a:solidFill>
                  <a:srgbClr val="000099"/>
                </a:solidFill>
              </a:rPr>
              <a:t>писанки</a:t>
            </a:r>
            <a:endParaRPr lang="ru-RU" sz="5400" b="1" dirty="0" smtClean="0">
              <a:solidFill>
                <a:srgbClr val="000099"/>
              </a:solidFill>
            </a:endParaRPr>
          </a:p>
        </p:txBody>
      </p:sp>
      <p:pic>
        <p:nvPicPr>
          <p:cNvPr id="12" name="Содержимое 3" descr="pisanka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428728" y="1928802"/>
            <a:ext cx="6500813" cy="4651375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6804248" y="6165304"/>
            <a:ext cx="3995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Котикова И.Н.</a:t>
            </a:r>
            <a:endParaRPr lang="ru-RU" dirty="0"/>
          </a:p>
        </p:txBody>
      </p:sp>
    </p:spTree>
  </p:cSld>
  <p:clrMapOvr>
    <a:masterClrMapping/>
  </p:clrMapOvr>
  <p:transition advClick="0">
    <p:plus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7158" y="3214686"/>
            <a:ext cx="8286808" cy="1446550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2700000" scaled="1"/>
            <a:tileRect/>
          </a:gra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4400" b="1" dirty="0" smtClean="0"/>
              <a:t>Обычай красить яйца связывают с Марией Магдалиной.</a:t>
            </a:r>
            <a:endParaRPr lang="ru-RU" sz="4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1428736"/>
            <a:ext cx="4545411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0000" b="1" dirty="0" smtClean="0">
                <a:ln w="11430"/>
                <a:gradFill flip="none"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Христос</a:t>
            </a:r>
            <a:endParaRPr lang="ru-RU" sz="10000" b="1" dirty="0">
              <a:ln w="11430"/>
              <a:gradFill flip="none"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1"/>
                <a:tileRect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6529" y="2714620"/>
            <a:ext cx="5698996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0000" b="1" dirty="0" err="1" smtClean="0">
                <a:ln w="11430"/>
                <a:gradFill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Воскресе</a:t>
            </a:r>
            <a:r>
              <a:rPr lang="ru-RU" sz="10000" b="1" dirty="0" smtClean="0">
                <a:ln w="11430"/>
                <a:gradFill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!</a:t>
            </a:r>
            <a:endParaRPr lang="ru-RU" sz="10000" b="1" dirty="0">
              <a:ln w="11430"/>
              <a:gradFill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380312" y="6453336"/>
            <a:ext cx="17636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Котикова И.Н.</a:t>
            </a:r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mph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5E-6 0.04954 L 0.19687 -0.4310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00" y="-24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28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1472" y="1714488"/>
            <a:ext cx="8001056" cy="3477875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2700000" scaled="1"/>
            <a:tileRect/>
          </a:gra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4400" b="1" dirty="0" smtClean="0"/>
              <a:t>По преданию, она пришла к императору Тиберию и с возгласом: «Христос воскрес!» – подала ему яйцо как символ возрождающейся жизни.</a:t>
            </a:r>
            <a:endParaRPr lang="ru-RU" sz="4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432506" y="6488668"/>
            <a:ext cx="17114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Котикова И.Н.</a:t>
            </a:r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mph" presetSubtype="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 -2.22222E-6 L -0.25191 -0.3393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00" y="-17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1714488"/>
            <a:ext cx="8215370" cy="3477875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2700000" scaled="1"/>
            <a:tileRect/>
          </a:gra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4400" b="1" dirty="0" smtClean="0"/>
              <a:t>Но император усомнился: «В это так же трудно поверить, как и в то, что это белое яйцо может стать красным». В тот же миг белое яйцо стало пунцовым.</a:t>
            </a:r>
            <a:endParaRPr lang="ru-RU" sz="4400" b="1" dirty="0"/>
          </a:p>
        </p:txBody>
      </p:sp>
      <p:sp>
        <p:nvSpPr>
          <p:cNvPr id="4" name="Прямоугольник 3"/>
          <p:cNvSpPr/>
          <p:nvPr/>
        </p:nvSpPr>
        <p:spPr>
          <a:xfrm flipH="1">
            <a:off x="7236296" y="6453336"/>
            <a:ext cx="19077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Котикова И.Н.</a:t>
            </a:r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mph" presetSubtype="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 -2.22222E-6 L -0.25191 -0.3393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00" y="-17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57224" y="1428736"/>
            <a:ext cx="4545411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0000" b="1" dirty="0" smtClean="0">
                <a:ln w="11430"/>
                <a:gradFill flip="none"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Христос</a:t>
            </a:r>
            <a:endParaRPr lang="ru-RU" sz="10000" b="1" dirty="0">
              <a:ln w="11430"/>
              <a:gradFill flip="none"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1"/>
                <a:tileRect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6529" y="2714620"/>
            <a:ext cx="5698996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0000" b="1" dirty="0" err="1" smtClean="0">
                <a:ln w="11430"/>
                <a:gradFill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Воскресе</a:t>
            </a:r>
            <a:r>
              <a:rPr lang="ru-RU" sz="10000" b="1" dirty="0" smtClean="0">
                <a:ln w="11430"/>
                <a:gradFill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!</a:t>
            </a:r>
            <a:endParaRPr lang="ru-RU" sz="10000" b="1" dirty="0">
              <a:ln w="11430"/>
              <a:gradFill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3214686"/>
            <a:ext cx="8643998" cy="2800767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2700000" scaled="1"/>
            <a:tileRect/>
          </a:gra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4400" b="1" dirty="0" smtClean="0"/>
              <a:t>Красный цвет – это воспоминание о крови Господа Иисуса Христа, которую Он пролил за нас на Кресте.</a:t>
            </a:r>
            <a:endParaRPr lang="ru-RU" sz="4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432506" y="6237312"/>
            <a:ext cx="17114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Котикова И.Н.</a:t>
            </a:r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mph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5E-6 0.04954 L 0.19687 -0.4310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00" y="-24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28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3" grpId="0" animBg="1"/>
      <p:bldP spid="3" grpId="1" animBg="1"/>
      <p:bldP spid="3" grpId="2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714488"/>
            <a:ext cx="9144000" cy="2800767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2700000" scaled="1"/>
            <a:tileRect/>
          </a:gra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4400" b="1" dirty="0" smtClean="0"/>
              <a:t>Как из яйца, из-под его неживой скорлупы, рождается жизнь, так и из гроба, жилища смерти, восстал Иисус Христос.</a:t>
            </a:r>
          </a:p>
        </p:txBody>
      </p:sp>
      <p:sp>
        <p:nvSpPr>
          <p:cNvPr id="4" name="Прямоугольник 3"/>
          <p:cNvSpPr/>
          <p:nvPr/>
        </p:nvSpPr>
        <p:spPr>
          <a:xfrm flipH="1">
            <a:off x="7236294" y="6381328"/>
            <a:ext cx="20882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Котикова И.Н.</a:t>
            </a:r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mph" presetSubtype="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 2.22222E-6 L 0.2283 -0.3678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00" y="-18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28662" y="785794"/>
            <a:ext cx="31290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</a:t>
            </a:r>
            <a:endParaRPr lang="ru-RU" sz="32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2000240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28662" y="2571744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28662" y="3071810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28662" y="3643314"/>
            <a:ext cx="18473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28662" y="4214818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28662" y="4786322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403649" y="836713"/>
            <a:ext cx="633670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800" b="1" dirty="0" smtClean="0">
                <a:solidFill>
                  <a:srgbClr val="000099"/>
                </a:solidFill>
                <a:latin typeface="Monotype Corsiva" pitchFamily="66" charset="0"/>
              </a:rPr>
              <a:t>Пасхальные игры</a:t>
            </a:r>
            <a:endParaRPr lang="ru-RU" sz="8800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pic>
        <p:nvPicPr>
          <p:cNvPr id="2050" name="Picture 2" descr="C:\Users\Inna\Desktop\ДВЕРИ\81444324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3212976"/>
            <a:ext cx="4267200" cy="3457575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 flipH="1">
            <a:off x="6732240" y="6309320"/>
            <a:ext cx="22322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Котикова И.Н.</a:t>
            </a:r>
            <a:endParaRPr lang="ru-RU" dirty="0"/>
          </a:p>
        </p:txBody>
      </p:sp>
    </p:spTree>
  </p:cSld>
  <p:clrMapOvr>
    <a:masterClrMapping/>
  </p:clrMapOvr>
  <p:transition advTm="7000">
    <p:plus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28662" y="785794"/>
            <a:ext cx="31290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</a:t>
            </a:r>
            <a:endParaRPr lang="ru-RU" sz="32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2000240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28662" y="2571744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28662" y="3071810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28662" y="3643314"/>
            <a:ext cx="18473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28662" y="4214818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28662" y="4786322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403649" y="1628800"/>
            <a:ext cx="633670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800" b="1" dirty="0" smtClean="0">
                <a:solidFill>
                  <a:srgbClr val="000099"/>
                </a:solidFill>
                <a:latin typeface="Monotype Corsiva" pitchFamily="66" charset="0"/>
              </a:rPr>
              <a:t>Катание яиц</a:t>
            </a:r>
            <a:endParaRPr lang="ru-RU" sz="8800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pic>
        <p:nvPicPr>
          <p:cNvPr id="4099" name="Picture 3" descr="C:\Users\Inna\Desktop\ДВЕРИ\paskhalnoe-yaytso-animatsionnaya-kartinka-00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3212976"/>
            <a:ext cx="4168576" cy="2534945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 flipH="1">
            <a:off x="6732234" y="6198990"/>
            <a:ext cx="24117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Котикова И.Н.</a:t>
            </a:r>
            <a:endParaRPr lang="ru-RU" dirty="0"/>
          </a:p>
        </p:txBody>
      </p:sp>
    </p:spTree>
  </p:cSld>
  <p:clrMapOvr>
    <a:masterClrMapping/>
  </p:clrMapOvr>
  <p:transition advTm="7000">
    <p:plus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28662" y="785794"/>
            <a:ext cx="31290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</a:t>
            </a:r>
            <a:endParaRPr lang="ru-RU" sz="32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2000240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28662" y="2571744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28662" y="3071810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28662" y="3643314"/>
            <a:ext cx="18473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28662" y="4214818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28662" y="4786322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71600" y="1340768"/>
            <a:ext cx="6768753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800" b="1" dirty="0" smtClean="0">
                <a:solidFill>
                  <a:srgbClr val="000099"/>
                </a:solidFill>
                <a:latin typeface="Monotype Corsiva" pitchFamily="66" charset="0"/>
              </a:rPr>
              <a:t>Раскручивание яиц</a:t>
            </a:r>
            <a:endParaRPr lang="ru-RU" sz="8800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pic>
        <p:nvPicPr>
          <p:cNvPr id="5122" name="Picture 2" descr="C:\Users\Inna\Desktop\ДВЕРИ\1844085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4149080"/>
            <a:ext cx="2736304" cy="1933655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6732240" y="6488668"/>
            <a:ext cx="30243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Котикова И.Н.</a:t>
            </a:r>
            <a:endParaRPr lang="ru-RU" dirty="0"/>
          </a:p>
        </p:txBody>
      </p:sp>
    </p:spTree>
  </p:cSld>
  <p:clrMapOvr>
    <a:masterClrMapping/>
  </p:clrMapOvr>
  <p:transition advTm="7000">
    <p:plus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28662" y="785794"/>
            <a:ext cx="31290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</a:t>
            </a:r>
            <a:endParaRPr lang="ru-RU" sz="32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2000240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28662" y="2571744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28662" y="3071810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28662" y="3643314"/>
            <a:ext cx="18473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28662" y="4214818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28662" y="4786322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71600" y="1412776"/>
            <a:ext cx="6768753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800" b="1" dirty="0" smtClean="0">
                <a:solidFill>
                  <a:srgbClr val="000099"/>
                </a:solidFill>
                <a:latin typeface="Monotype Corsiva" pitchFamily="66" charset="0"/>
              </a:rPr>
              <a:t>Прокати яйцо носом</a:t>
            </a:r>
            <a:endParaRPr lang="ru-RU" sz="8800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pic>
        <p:nvPicPr>
          <p:cNvPr id="3075" name="Picture 3" descr="C:\Users\Inna\Desktop\ДВЕРИ\1832241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4221088"/>
            <a:ext cx="4457700" cy="2228850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 flipH="1">
            <a:off x="7236289" y="6309320"/>
            <a:ext cx="17281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Котикова И.Н.</a:t>
            </a:r>
            <a:endParaRPr lang="ru-RU" dirty="0"/>
          </a:p>
        </p:txBody>
      </p:sp>
    </p:spTree>
  </p:cSld>
  <p:clrMapOvr>
    <a:masterClrMapping/>
  </p:clrMapOvr>
  <p:transition advTm="7000">
    <p:plu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28662" y="785794"/>
            <a:ext cx="31290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</a:t>
            </a:r>
            <a:endParaRPr lang="ru-RU" sz="32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2000240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28662" y="2571744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28662" y="3071810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28662" y="3643314"/>
            <a:ext cx="18473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28662" y="4214818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28662" y="4786322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3" name="Picture 2" descr="C:\Users\Inna\Desktop\57290058_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88640"/>
            <a:ext cx="4754594" cy="6418704"/>
          </a:xfrm>
          <a:prstGeom prst="rect">
            <a:avLst/>
          </a:prstGeom>
          <a:noFill/>
        </p:spPr>
      </p:pic>
      <p:pic>
        <p:nvPicPr>
          <p:cNvPr id="14" name="Гром 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286644" y="6000768"/>
            <a:ext cx="304800" cy="30480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5436096" y="1412776"/>
            <a:ext cx="345638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И другие вести, горше первой,</a:t>
            </a:r>
            <a:br>
              <a:rPr lang="ru-RU" b="1" dirty="0" smtClean="0"/>
            </a:br>
            <a:r>
              <a:rPr lang="ru-RU" b="1" dirty="0" smtClean="0"/>
              <a:t>Принесли скворцы в лесную глушь:</a:t>
            </a:r>
            <a:br>
              <a:rPr lang="ru-RU" b="1" dirty="0" smtClean="0"/>
            </a:br>
            <a:r>
              <a:rPr lang="ru-RU" b="1" dirty="0" smtClean="0"/>
              <a:t>На кресте распятый, всех прощая,</a:t>
            </a:r>
            <a:br>
              <a:rPr lang="ru-RU" b="1" dirty="0" smtClean="0"/>
            </a:br>
            <a:r>
              <a:rPr lang="ru-RU" b="1" dirty="0" smtClean="0"/>
              <a:t>Умер Бог, Спаситель наших душ.</a:t>
            </a:r>
            <a:br>
              <a:rPr lang="ru-RU" b="1" dirty="0" smtClean="0"/>
            </a:br>
            <a:r>
              <a:rPr lang="ru-RU" b="1" dirty="0" smtClean="0"/>
              <a:t>От таких вестей сгустились тучи,</a:t>
            </a:r>
            <a:br>
              <a:rPr lang="ru-RU" b="1" dirty="0" smtClean="0"/>
            </a:br>
            <a:r>
              <a:rPr lang="ru-RU" b="1" dirty="0" smtClean="0"/>
              <a:t>Воздух бурным зашумел дождем…</a:t>
            </a:r>
            <a:br>
              <a:rPr lang="ru-RU" b="1" dirty="0" smtClean="0"/>
            </a:br>
            <a:r>
              <a:rPr lang="ru-RU" b="1" dirty="0" smtClean="0"/>
              <a:t>Поднялись – морями стали реки</a:t>
            </a:r>
            <a:br>
              <a:rPr lang="ru-RU" b="1" dirty="0" smtClean="0"/>
            </a:br>
            <a:r>
              <a:rPr lang="ru-RU" b="1" dirty="0" smtClean="0"/>
              <a:t>И в горах пронесся первый гром.</a:t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796136" y="6237312"/>
            <a:ext cx="17281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Котикова И.Н.</a:t>
            </a:r>
            <a:endParaRPr lang="ru-RU" dirty="0"/>
          </a:p>
        </p:txBody>
      </p:sp>
    </p:spTree>
  </p:cSld>
  <p:clrMapOvr>
    <a:masterClrMapping/>
  </p:clrMapOvr>
  <p:transition advClick="0">
    <p:plus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586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5b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4612" y="1357298"/>
            <a:ext cx="3810000" cy="3810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 flipH="1">
            <a:off x="7452319" y="6442949"/>
            <a:ext cx="18440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Котикова И.Н.</a:t>
            </a:r>
            <a:endParaRPr lang="ru-RU" dirty="0"/>
          </a:p>
        </p:txBody>
      </p:sp>
    </p:spTree>
  </p:cSld>
  <p:clrMapOvr>
    <a:masterClrMapping/>
  </p:clrMapOvr>
  <p:transition advClick="0" advTm="12000">
    <p:plus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71736" y="1357298"/>
            <a:ext cx="4545411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0000" b="1" dirty="0" smtClean="0">
                <a:ln w="11430"/>
                <a:gradFill flip="none"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Христос</a:t>
            </a:r>
            <a:endParaRPr lang="ru-RU" sz="10000" b="1" dirty="0">
              <a:ln w="11430"/>
              <a:gradFill flip="none"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1"/>
                <a:tileRect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51041" y="2643182"/>
            <a:ext cx="5698996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0000" b="1" dirty="0" err="1" smtClean="0">
                <a:ln w="11430"/>
                <a:gradFill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Воскресе</a:t>
            </a:r>
            <a:r>
              <a:rPr lang="ru-RU" sz="10000" b="1" dirty="0" smtClean="0">
                <a:ln w="11430"/>
                <a:gradFill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!</a:t>
            </a:r>
            <a:endParaRPr lang="ru-RU" sz="10000" b="1" dirty="0">
              <a:ln w="11430"/>
              <a:gradFill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 flipH="1">
            <a:off x="7380312" y="6488668"/>
            <a:ext cx="17636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Котикова И.Н.</a:t>
            </a:r>
            <a:endParaRPr lang="ru-RU" dirty="0"/>
          </a:p>
        </p:txBody>
      </p:sp>
    </p:spTree>
  </p:cSld>
  <p:clrMapOvr>
    <a:masterClrMapping/>
  </p:clrMapOvr>
  <p:transition advTm="5000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3108" y="1500174"/>
            <a:ext cx="5362366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0000" b="1" dirty="0" smtClean="0">
                <a:ln w="11430"/>
                <a:gradFill flip="none"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Воистину</a:t>
            </a:r>
            <a:endParaRPr lang="ru-RU" sz="10000" b="1" dirty="0">
              <a:ln w="11430"/>
              <a:gradFill flip="none"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1"/>
                <a:tileRect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36727" y="2786058"/>
            <a:ext cx="5698996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0000" b="1" dirty="0" err="1" smtClean="0">
                <a:ln w="11430"/>
                <a:gradFill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Воскресе</a:t>
            </a:r>
            <a:r>
              <a:rPr lang="ru-RU" sz="10000" b="1" dirty="0" smtClean="0">
                <a:ln w="11430"/>
                <a:gradFill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!</a:t>
            </a:r>
            <a:endParaRPr lang="ru-RU" sz="10000" b="1" dirty="0">
              <a:ln w="11430"/>
              <a:gradFill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 flipH="1">
            <a:off x="7452320" y="6381328"/>
            <a:ext cx="20162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Котикова И.Н.</a:t>
            </a:r>
            <a:endParaRPr lang="ru-RU" dirty="0"/>
          </a:p>
        </p:txBody>
      </p:sp>
    </p:spTree>
  </p:cSld>
  <p:clrMapOvr>
    <a:masterClrMapping/>
  </p:clrMapOvr>
  <p:transition advTm="6000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3"/>
      <p:bldP spid="5" grpId="3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28662" y="785794"/>
            <a:ext cx="31290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</a:t>
            </a:r>
            <a:endParaRPr lang="ru-RU" sz="32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2000240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28662" y="2571744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28662" y="3071810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28662" y="3643314"/>
            <a:ext cx="18473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28662" y="4214818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28662" y="4786322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43608" y="1556792"/>
            <a:ext cx="6775435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800" b="1" dirty="0" smtClean="0">
                <a:solidFill>
                  <a:srgbClr val="000099"/>
                </a:solidFill>
                <a:latin typeface="Monotype Corsiva" pitchFamily="66" charset="0"/>
              </a:rPr>
              <a:t>Спасибо за внимание!</a:t>
            </a:r>
            <a:endParaRPr lang="ru-RU" sz="8800" dirty="0"/>
          </a:p>
        </p:txBody>
      </p:sp>
    </p:spTree>
  </p:cSld>
  <p:clrMapOvr>
    <a:masterClrMapping/>
  </p:clrMapOvr>
  <p:transition advClick="0" advTm="10000">
    <p:plus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28662" y="785794"/>
            <a:ext cx="31290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</a:t>
            </a:r>
            <a:endParaRPr lang="ru-RU" sz="32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2000240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28662" y="2571744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28662" y="3071810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28662" y="3643314"/>
            <a:ext cx="18473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28662" y="4214818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28662" y="4786322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43608" y="404664"/>
            <a:ext cx="6775435" cy="566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Список использованных источников: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Знакомство детей с русским народным творчеством: Конспекты занятий и сценарии календарно-обрядовых праздников. – Детство-Пресс, 1999.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 празднуют Пасху в России (история и традиции)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https://www.chitalnya.ru/work/3291609/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Пасха Христова: история и традиции праздника.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https://ruvera.ru/pasha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Сборник Пасхальных стихотворений.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https://azbyka.ru/fiction/sbornik-paskhalnykh-stikhotvorenij/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Стихи про Пасху для детей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https://mamamozhetvse.ru/stixi-pro-pasxu-dlya-detej.html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Картинки </a:t>
            </a:r>
            <a:r>
              <a:rPr lang="en-US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  <a:hlinkClick r:id="rId7"/>
              </a:rPr>
              <a:t>https://yandex.ru/images/</a:t>
            </a:r>
            <a:endParaRPr lang="ru-RU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ru-RU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Музыкальное сопровождение с сайта </a:t>
            </a:r>
            <a:r>
              <a:rPr lang="en-US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  <a:hlinkClick r:id="rId8"/>
              </a:rPr>
              <a:t>https://ipleer.fm/q/</a:t>
            </a:r>
            <a:endParaRPr lang="ru-RU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indent="-742950">
              <a:buAutoNum type="arabicPeriod"/>
            </a:pPr>
            <a:endParaRPr lang="ru-RU" sz="20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indent="-742950">
              <a:buAutoNum type="arabicPeriod"/>
            </a:pPr>
            <a:endParaRPr lang="ru-RU" sz="36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804248" y="6198990"/>
            <a:ext cx="21602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Котикова И.Н.</a:t>
            </a:r>
            <a:endParaRPr lang="ru-RU" dirty="0"/>
          </a:p>
        </p:txBody>
      </p:sp>
    </p:spTree>
  </p:cSld>
  <p:clrMapOvr>
    <a:masterClrMapping/>
  </p:clrMapOvr>
  <p:transition advClick="0" advTm="10000">
    <p:plu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28662" y="785794"/>
            <a:ext cx="31290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</a:t>
            </a:r>
            <a:endParaRPr lang="ru-RU" sz="32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2000240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28662" y="2571744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28662" y="3071810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1484784"/>
            <a:ext cx="2520280" cy="48013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r>
              <a:rPr lang="ru-RU" b="1" dirty="0" smtClean="0"/>
              <a:t>Третья весть была необычайна:</a:t>
            </a:r>
            <a:br>
              <a:rPr lang="ru-RU" b="1" dirty="0" smtClean="0"/>
            </a:br>
            <a:r>
              <a:rPr lang="ru-RU" b="1" dirty="0" smtClean="0"/>
              <a:t>Бог воскрес, и смерть побеждена!</a:t>
            </a:r>
            <a:br>
              <a:rPr lang="ru-RU" b="1" dirty="0" smtClean="0"/>
            </a:br>
            <a:r>
              <a:rPr lang="ru-RU" b="1" dirty="0" smtClean="0"/>
              <a:t>Эту весть победную примчала</a:t>
            </a:r>
            <a:br>
              <a:rPr lang="ru-RU" b="1" dirty="0" smtClean="0"/>
            </a:br>
            <a:r>
              <a:rPr lang="ru-RU" b="1" dirty="0" smtClean="0"/>
              <a:t>Богом воскрешенная весна…</a:t>
            </a:r>
            <a:br>
              <a:rPr lang="ru-RU" b="1" dirty="0" smtClean="0"/>
            </a:br>
            <a:r>
              <a:rPr lang="ru-RU" b="1" dirty="0" smtClean="0"/>
              <a:t>И кругом леса зазеленели,</a:t>
            </a:r>
            <a:br>
              <a:rPr lang="ru-RU" b="1" dirty="0" smtClean="0"/>
            </a:br>
            <a:r>
              <a:rPr lang="ru-RU" b="1" dirty="0" smtClean="0"/>
              <a:t>И теплом дохнула грудь земли,</a:t>
            </a:r>
            <a:br>
              <a:rPr lang="ru-RU" b="1" dirty="0" smtClean="0"/>
            </a:br>
            <a:r>
              <a:rPr lang="ru-RU" b="1" dirty="0" smtClean="0"/>
              <a:t>И, внимая трелям соловьиным,</a:t>
            </a:r>
            <a:br>
              <a:rPr lang="ru-RU" b="1" dirty="0" smtClean="0"/>
            </a:br>
            <a:r>
              <a:rPr lang="ru-RU" b="1" dirty="0" smtClean="0"/>
              <a:t>Ландыши и розы зацвели.</a:t>
            </a:r>
            <a:br>
              <a:rPr lang="ru-RU" b="1" dirty="0" smtClean="0"/>
            </a:br>
            <a:endParaRPr lang="ru-RU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28662" y="4214818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28662" y="4786322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2" name="Picture 2" descr="L:\ОСНОВЫ  ПРАВОСЛАВИЯ\20. ПАСХА\Икона Воскресения Господня\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0"/>
            <a:ext cx="4024307" cy="6685929"/>
          </a:xfrm>
          <a:prstGeom prst="rect">
            <a:avLst/>
          </a:prstGeom>
          <a:noFill/>
        </p:spPr>
      </p:pic>
      <p:pic>
        <p:nvPicPr>
          <p:cNvPr id="14" name="песн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929454" y="6072206"/>
            <a:ext cx="304800" cy="304800"/>
          </a:xfrm>
          <a:prstGeom prst="rect">
            <a:avLst/>
          </a:prstGeom>
        </p:spPr>
      </p:pic>
      <p:pic>
        <p:nvPicPr>
          <p:cNvPr id="1026" name="Picture 2" descr="K:\ВНЕУРОЧНАЯ ДЕЯТЕЛЬНОСТЬ\1. ДОБРО И КРАСОТА (духовно-нравственное)\ПАСХА\ПАСХА в нач. школе\5493238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1988840"/>
            <a:ext cx="2286000" cy="3048000"/>
          </a:xfrm>
          <a:prstGeom prst="rect">
            <a:avLst/>
          </a:prstGeom>
          <a:noFill/>
        </p:spPr>
      </p:pic>
      <p:pic>
        <p:nvPicPr>
          <p:cNvPr id="1028" name="Picture 4" descr="K:\ВНЕУРОЧНАЯ ДЕЯТЕЛЬНОСТЬ\1. ДОБРО И КРАСОТА (духовно-нравственное)\ПАСХА\ПАСХА в нач. школе\2ee49caa317e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93734" y="2214554"/>
            <a:ext cx="1964529" cy="2619372"/>
          </a:xfrm>
          <a:prstGeom prst="rect">
            <a:avLst/>
          </a:prstGeom>
          <a:noFill/>
        </p:spPr>
      </p:pic>
      <p:pic>
        <p:nvPicPr>
          <p:cNvPr id="16" name="Picture 10" descr="FIL357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0800000">
            <a:off x="0" y="785794"/>
            <a:ext cx="2895600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0" descr="FIL357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0800000">
            <a:off x="6072198" y="5143512"/>
            <a:ext cx="2895600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1115616" y="6165304"/>
            <a:ext cx="20162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Котикова И.Н.</a:t>
            </a:r>
            <a:endParaRPr lang="ru-RU" dirty="0"/>
          </a:p>
        </p:txBody>
      </p:sp>
    </p:spTree>
  </p:cSld>
  <p:clrMapOvr>
    <a:masterClrMapping/>
  </p:clrMapOvr>
  <p:transition advClick="0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3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28662" y="785794"/>
            <a:ext cx="31290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</a:t>
            </a:r>
            <a:endParaRPr lang="ru-RU" sz="32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2000240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28662" y="2571744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28662" y="3071810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28662" y="3643314"/>
            <a:ext cx="18473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28662" y="4214818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28662" y="4786322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027" name="Picture 3" descr="C:\Users\Inna\Desktop\24687174987047910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07156"/>
            <a:ext cx="9144000" cy="6858000"/>
          </a:xfrm>
          <a:prstGeom prst="rect">
            <a:avLst/>
          </a:prstGeom>
          <a:noFill/>
        </p:spPr>
      </p:pic>
      <p:pic>
        <p:nvPicPr>
          <p:cNvPr id="15" name="Picture 2" descr="C:\Users\Inna\Desktop\Hristos-Voskres-animaciya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4932" y="1"/>
            <a:ext cx="9178932" cy="6858000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 flipH="1">
            <a:off x="7020271" y="260648"/>
            <a:ext cx="21237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Котикова И.Н.</a:t>
            </a:r>
            <a:endParaRPr lang="ru-RU" dirty="0"/>
          </a:p>
        </p:txBody>
      </p:sp>
    </p:spTree>
  </p:cSld>
  <p:clrMapOvr>
    <a:masterClrMapping/>
  </p:clrMapOvr>
  <p:transition advClick="0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28662" y="785794"/>
            <a:ext cx="31290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</a:t>
            </a:r>
            <a:endParaRPr lang="ru-RU" sz="32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2000240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28662" y="2571744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28662" y="3071810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28662" y="3643314"/>
            <a:ext cx="18473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28662" y="4214818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28662" y="4786322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2050" name="Picture 2" descr="C:\Users\Inna\Desktop\0d22fd2ad8b208fbbb8859a3f9dbdcc5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3999" cy="6858001"/>
          </a:xfrm>
          <a:prstGeom prst="rect">
            <a:avLst/>
          </a:prstGeom>
          <a:noFill/>
        </p:spPr>
      </p:pic>
      <p:pic>
        <p:nvPicPr>
          <p:cNvPr id="2051" name="Picture 3" descr="C:\Users\Inna\Desktop\Fun-Rural-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5" y="0"/>
            <a:ext cx="9144025" cy="6858000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-142908" y="285728"/>
            <a:ext cx="821537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Христос Воскрес!</a:t>
            </a:r>
            <a:endParaRPr lang="ru-RU" sz="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1428736"/>
            <a:ext cx="785814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Христос Воскрес!</a:t>
            </a:r>
            <a:endParaRPr lang="ru-RU" sz="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 flipH="1">
            <a:off x="6948261" y="6237312"/>
            <a:ext cx="20162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Котикова И.Н.</a:t>
            </a:r>
            <a:endParaRPr lang="ru-RU" dirty="0"/>
          </a:p>
        </p:txBody>
      </p:sp>
    </p:spTree>
  </p:cSld>
  <p:clrMapOvr>
    <a:masterClrMapping/>
  </p:clrMapOvr>
  <p:transition advClick="0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28662" y="785794"/>
            <a:ext cx="31290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</a:t>
            </a:r>
            <a:endParaRPr lang="ru-RU" sz="32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2000240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28662" y="2571744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28662" y="3071810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28662" y="3643314"/>
            <a:ext cx="18473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28662" y="4214818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28662" y="4786322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3074" name="Picture 2" descr="C:\Users\Inna\Desktop\53939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5"/>
            <a:ext cx="9144000" cy="6858005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0" y="2000240"/>
            <a:ext cx="771527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Христос Воскрес!</a:t>
            </a:r>
            <a:endParaRPr lang="ru-RU" sz="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0" y="500042"/>
            <a:ext cx="81439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Христос Воскрес!</a:t>
            </a:r>
            <a:endParaRPr lang="ru-RU" sz="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 flipH="1">
            <a:off x="7236296" y="6309319"/>
            <a:ext cx="19077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Котикова И.Н.</a:t>
            </a:r>
            <a:endParaRPr lang="ru-RU" dirty="0"/>
          </a:p>
        </p:txBody>
      </p:sp>
    </p:spTree>
  </p:cSld>
  <p:clrMapOvr>
    <a:masterClrMapping/>
  </p:clrMapOvr>
  <p:transition advClick="0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28662" y="785794"/>
            <a:ext cx="31290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</a:t>
            </a:r>
            <a:endParaRPr lang="ru-RU" sz="32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2000240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28662" y="2571744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28662" y="3071810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28662" y="3643314"/>
            <a:ext cx="18473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28662" y="4214818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28662" y="4786322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4098" name="Picture 2" descr="C:\Users\Inna\Desktop\24687174987047910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0" y="6669360"/>
            <a:ext cx="50040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Христос </a:t>
            </a:r>
          </a:p>
          <a:p>
            <a:pPr algn="ctr">
              <a:defRPr/>
            </a:pP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Воскрес!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092280" y="6291319"/>
            <a:ext cx="1800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Котикова И.Н.</a:t>
            </a:r>
            <a:endParaRPr lang="ru-RU" dirty="0"/>
          </a:p>
        </p:txBody>
      </p:sp>
    </p:spTree>
  </p:cSld>
  <p:clrMapOvr>
    <a:masterClrMapping/>
  </p:clrMapOvr>
  <p:transition advClick="0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-0.5838 L 0.00087 -0.9171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28 -0.57778 L 0.01128 -0.9111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falko-iya\my documents\Презентации\Пасха\easter-valle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4488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000496" y="260648"/>
            <a:ext cx="4663254" cy="286232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Христос воистину воскрес!</a:t>
            </a:r>
            <a:endParaRPr lang="ru-RU" sz="6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 flipH="1">
            <a:off x="6948264" y="6309320"/>
            <a:ext cx="21957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Котикова И.Н.</a:t>
            </a:r>
            <a:endParaRPr lang="ru-RU" dirty="0"/>
          </a:p>
        </p:txBody>
      </p:sp>
    </p:spTree>
  </p:cSld>
  <p:clrMapOvr>
    <a:masterClrMapping/>
  </p:clrMapOvr>
  <p:transition advClick="0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Как православные встречают Пасху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Как православные встречают Пасху</Template>
  <TotalTime>675</TotalTime>
  <Words>448</Words>
  <Application>Microsoft Office PowerPoint</Application>
  <PresentationFormat>Экран (4:3)</PresentationFormat>
  <Paragraphs>115</Paragraphs>
  <Slides>34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Как православные встречают Пасху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Inna</cp:lastModifiedBy>
  <cp:revision>62</cp:revision>
  <dcterms:created xsi:type="dcterms:W3CDTF">2012-04-10T14:35:48Z</dcterms:created>
  <dcterms:modified xsi:type="dcterms:W3CDTF">2022-05-02T15:06:27Z</dcterms:modified>
  <cp:contentStatus>Окончательное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