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50204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95105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29765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64126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59960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65365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963020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982644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031306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78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54045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01D76-ED64-4838-90CA-C2D8CCC3BD0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155A9-9FA8-4541-8B82-5A01C34B45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5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свежий&#10;&#10;Автоматически созданное описание">
            <a:extLst>
              <a:ext uri="{FF2B5EF4-FFF2-40B4-BE49-F238E27FC236}">
                <a16:creationId xmlns:a16="http://schemas.microsoft.com/office/drawing/2014/main" id="{8425A834-149D-45A8-9EA9-2BE9E1CF9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8988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CCCD80-7297-468B-B260-AB705D2939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C0BB3AA-9688-4E2C-8E02-261128E4B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657912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Рабочий класс заявил о своих политических правах»: как появился праздник 1  Мая — РТ на русском">
            <a:extLst>
              <a:ext uri="{FF2B5EF4-FFF2-40B4-BE49-F238E27FC236}">
                <a16:creationId xmlns:a16="http://schemas.microsoft.com/office/drawing/2014/main" id="{57DC854F-FC03-4F07-A5BC-1B7355B92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10F95-85FE-4958-BCA6-7E8962808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endParaRPr lang="ru-RU" sz="36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FF96CD-EB0C-499B-B4F4-754CBCACE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 fontScale="92500" lnSpcReduction="20000"/>
          </a:bodyPr>
          <a:lstStyle/>
          <a:p>
            <a:pPr fontAlgn="base"/>
            <a:r>
              <a:rPr lang="ru-RU" sz="1800" b="0" i="0">
                <a:effectLst/>
                <a:latin typeface="Tahoma" panose="020B0604030504040204" pitchFamily="34" charset="0"/>
              </a:rPr>
              <a:t>Первого мая, в разгаре весны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Пляшут, сбываясь, мечтанья и сны!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Время для отдыха и для работы —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Хочется сразу всего отчего-то!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Празднуем яркость весны, славим труд!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Птицы — и те нынче гимны поют!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Время для грядок и для пикников,</a:t>
            </a:r>
            <a:br>
              <a:rPr lang="ru-RU" sz="1800" b="0" i="0">
                <a:effectLst/>
                <a:latin typeface="Tahoma" panose="020B0604030504040204" pitchFamily="34" charset="0"/>
              </a:rPr>
            </a:br>
            <a:r>
              <a:rPr lang="ru-RU" sz="1800" b="0" i="0">
                <a:effectLst/>
                <a:latin typeface="Tahoma" panose="020B0604030504040204" pitchFamily="34" charset="0"/>
              </a:rPr>
              <a:t>Свежего воздуха и шашлыков!</a:t>
            </a:r>
          </a:p>
        </p:txBody>
      </p:sp>
    </p:spTree>
    <p:extLst>
      <p:ext uri="{BB962C8B-B14F-4D97-AF65-F5344CB8AC3E}">
        <p14:creationId xmlns:p14="http://schemas.microsoft.com/office/powerpoint/2010/main" val="1073582485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Вальпургиева ночь 2020: история и суеверия, что нельзя делать 1 мая">
            <a:extLst>
              <a:ext uri="{FF2B5EF4-FFF2-40B4-BE49-F238E27FC236}">
                <a16:creationId xmlns:a16="http://schemas.microsoft.com/office/drawing/2014/main" id="{A21A2638-BA85-4D1A-B91B-E3BFD7D74C8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7" b="117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476973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8BA80-20D2-4664-AECB-A579865CE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8F4D3B-8C6B-4265-9E21-F4C8EF1E2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 fontScale="85000" lnSpcReduction="20000"/>
          </a:bodyPr>
          <a:lstStyle/>
          <a:p>
            <a:r>
              <a:rPr lang="ru-RU" sz="2200" b="1" i="0">
                <a:effectLst/>
                <a:latin typeface="Times New Roman" panose="02020603050405020304" pitchFamily="18" charset="0"/>
              </a:rPr>
              <a:t>– Первый день, месяц май!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Подымайся и вставай!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И не майся, просыпайся,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С песней солнышко встречай!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– Здравствуй, Май! Кукареку!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Умываться побегу.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А за праздничным столом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Я скажу гостям и маме: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«Люблю грозу в начале мая,</a:t>
            </a:r>
            <a:br>
              <a:rPr lang="ru-RU" sz="2200" b="1" i="0">
                <a:effectLst/>
                <a:latin typeface="Times New Roman" panose="02020603050405020304" pitchFamily="18" charset="0"/>
              </a:rPr>
            </a:br>
            <a:r>
              <a:rPr lang="ru-RU" sz="2200" b="1" i="0">
                <a:effectLst/>
                <a:latin typeface="Times New Roman" panose="02020603050405020304" pitchFamily="18" charset="0"/>
              </a:rPr>
              <a:t>Когда весенний первый гром!»</a:t>
            </a:r>
            <a:endParaRPr lang="ru-RU" sz="2200" b="0" i="0">
              <a:effectLst/>
              <a:latin typeface="Times New Roman" panose="02020603050405020304" pitchFamily="18" charset="0"/>
            </a:endParaRPr>
          </a:p>
          <a:p>
            <a:r>
              <a:rPr lang="ru-RU" sz="2200" b="1" i="1">
                <a:effectLst/>
                <a:latin typeface="Times New Roman" panose="02020603050405020304" pitchFamily="18" charset="0"/>
              </a:rPr>
              <a:t>(С. Козлов)</a:t>
            </a:r>
            <a:endParaRPr lang="ru-RU" sz="2200" b="0" i="0">
              <a:effectLst/>
              <a:latin typeface="Times New Roman" panose="02020603050405020304" pitchFamily="18" charset="0"/>
            </a:endParaRPr>
          </a:p>
          <a:p>
            <a:endParaRPr lang="ru-RU" sz="2200"/>
          </a:p>
        </p:txBody>
      </p:sp>
      <p:pic>
        <p:nvPicPr>
          <p:cNvPr id="10242" name="Picture 2" descr="1 мая: знак зодиака, праздники, православный календарь, народные приметы и  традиции, именинники, исторические события, родились и умерли в этот день">
            <a:extLst>
              <a:ext uri="{FF2B5EF4-FFF2-40B4-BE49-F238E27FC236}">
                <a16:creationId xmlns:a16="http://schemas.microsoft.com/office/drawing/2014/main" id="{06F57C08-4FE4-4EEC-B22A-D3097796F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89018" y="640080"/>
            <a:ext cx="5279027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05197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2E5A16-44DE-47DC-8171-81AE3FC6B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с 1 Мая скачать бесплатно">
            <a:extLst>
              <a:ext uri="{FF2B5EF4-FFF2-40B4-BE49-F238E27FC236}">
                <a16:creationId xmlns:a16="http://schemas.microsoft.com/office/drawing/2014/main" id="{B20C8F90-4B15-403E-8A4E-72EDA9870A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241" y="0"/>
            <a:ext cx="9756843" cy="68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503517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9D9EE-2325-40C8-A5BD-DF3802C1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8947AB-96E0-40B9-925A-78FDEF2FD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r>
              <a:rPr lang="ru-RU" sz="2200" b="0" i="0">
                <a:effectLst/>
                <a:latin typeface="Helvetica" panose="020B0604020202020204" pitchFamily="34" charset="0"/>
              </a:rPr>
              <a:t>Примите наши поздравленья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В прекрасный, яркий, майский день!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Пусть будет ваше настроение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Всегда цветущим, как сирень,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Пусть будет жизнь прекрасна ваша,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И дети счастливы всегда,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Пусть дом ваш будет полной чашей!</a:t>
            </a:r>
            <a:br>
              <a:rPr lang="ru-RU" sz="2200"/>
            </a:br>
            <a:r>
              <a:rPr lang="ru-RU" sz="2200" b="0" i="0">
                <a:effectLst/>
                <a:latin typeface="Helvetica" panose="020B0604020202020204" pitchFamily="34" charset="0"/>
              </a:rPr>
              <a:t>Удачи, счастья и добра!</a:t>
            </a:r>
            <a:endParaRPr lang="ru-RU" sz="2200"/>
          </a:p>
        </p:txBody>
      </p:sp>
      <p:pic>
        <p:nvPicPr>
          <p:cNvPr id="12290" name="Picture 2" descr="1 мая 1891 года впервые в России отмечался Первомай">
            <a:extLst>
              <a:ext uri="{FF2B5EF4-FFF2-40B4-BE49-F238E27FC236}">
                <a16:creationId xmlns:a16="http://schemas.microsoft.com/office/drawing/2014/main" id="{F8FDA9B3-3130-49BE-8C11-6FC4DB8C2F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" r="2634" b="2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928261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B8AFD-2BB3-40F6-ADDA-A4BBD1C8D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Викторина «Праздник Весны и Труда (1 Мая)» с ответами">
            <a:extLst>
              <a:ext uri="{FF2B5EF4-FFF2-40B4-BE49-F238E27FC236}">
                <a16:creationId xmlns:a16="http://schemas.microsoft.com/office/drawing/2014/main" id="{F1D4339F-224C-4D64-8778-0BF537D4111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01" y="0"/>
            <a:ext cx="10953345" cy="6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29675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37DFAA-39E1-47CB-A4D7-BE31906A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2B25CA-6677-4200-A5A8-B686BCB70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 fontScale="92500"/>
          </a:bodyPr>
          <a:lstStyle/>
          <a:p>
            <a:r>
              <a:rPr lang="ru-RU" sz="2200" b="0" i="0">
                <a:effectLst/>
                <a:latin typeface="verdana" panose="020B0604030504040204" pitchFamily="34" charset="0"/>
              </a:rPr>
              <a:t>Сегодня праздник — Первомай!</a:t>
            </a:r>
            <a:br>
              <a:rPr lang="ru-RU" sz="2200"/>
            </a:br>
            <a:r>
              <a:rPr lang="ru-RU" sz="2200" b="0" i="0">
                <a:effectLst/>
                <a:latin typeface="verdana" panose="020B0604030504040204" pitchFamily="34" charset="0"/>
              </a:rPr>
              <a:t>Всё хорошо будет пускай.</a:t>
            </a:r>
            <a:br>
              <a:rPr lang="ru-RU" sz="2200"/>
            </a:br>
            <a:r>
              <a:rPr lang="ru-RU" sz="2200" b="0" i="0">
                <a:effectLst/>
                <a:latin typeface="verdana" panose="020B0604030504040204" pitchFamily="34" charset="0"/>
              </a:rPr>
              <a:t>Отметим с вами день труда.</a:t>
            </a:r>
            <a:br>
              <a:rPr lang="ru-RU" sz="2200"/>
            </a:br>
            <a:r>
              <a:rPr lang="ru-RU" sz="2200" b="0" i="0">
                <a:effectLst/>
                <a:latin typeface="verdana" panose="020B0604030504040204" pitchFamily="34" charset="0"/>
              </a:rPr>
              <a:t>Из жизни пусть уйдёт пурга.</a:t>
            </a:r>
            <a:br>
              <a:rPr lang="ru-RU" sz="2200"/>
            </a:br>
            <a:r>
              <a:rPr lang="ru-RU" sz="2200" b="0" i="0">
                <a:effectLst/>
                <a:latin typeface="verdana" panose="020B0604030504040204" pitchFamily="34" charset="0"/>
              </a:rPr>
              <a:t>Желаю счастья всем, добра,</a:t>
            </a:r>
            <a:br>
              <a:rPr lang="ru-RU" sz="2200"/>
            </a:br>
            <a:r>
              <a:rPr lang="ru-RU" sz="2200" b="0" i="0">
                <a:effectLst/>
                <a:latin typeface="verdana" panose="020B0604030504040204" pitchFamily="34" charset="0"/>
              </a:rPr>
              <a:t>Удачи, радости всегда.</a:t>
            </a:r>
            <a:endParaRPr lang="ru-RU" sz="2200"/>
          </a:p>
        </p:txBody>
      </p:sp>
      <p:pic>
        <p:nvPicPr>
          <p:cNvPr id="1026" name="Picture 2" descr="1 Мая: история праздника - Статьи - Литература - РЕВИЗОР.РУ">
            <a:extLst>
              <a:ext uri="{FF2B5EF4-FFF2-40B4-BE49-F238E27FC236}">
                <a16:creationId xmlns:a16="http://schemas.microsoft.com/office/drawing/2014/main" id="{D06C7D41-9B5E-4AF1-947E-0CBD5F5A05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8" r="28528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45148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B2EF1-80C8-462A-AAB5-9DE6D7B7E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Открытка 1 мая открытка СССР - Скачать бесплатно на otkritkiok.ru">
            <a:extLst>
              <a:ext uri="{FF2B5EF4-FFF2-40B4-BE49-F238E27FC236}">
                <a16:creationId xmlns:a16="http://schemas.microsoft.com/office/drawing/2014/main" id="{AC9AD2C8-DBC1-4857-B2A0-8D7E65EED62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21" y="-6949"/>
            <a:ext cx="9620655" cy="687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206771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97C08-DCA7-4AFD-BEC9-6BE653831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endParaRPr lang="ru-RU" sz="40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2DA70-4857-4869-938E-13299CC52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r>
              <a:rPr lang="ru-RU" sz="2000" b="0" i="0">
                <a:effectLst/>
                <a:latin typeface="verdana" panose="020B0604030504040204" pitchFamily="34" charset="0"/>
              </a:rPr>
              <a:t>Первомай, Первомай,</a:t>
            </a:r>
            <a:br>
              <a:rPr lang="ru-RU" sz="2000" b="0" i="0">
                <a:effectLst/>
                <a:latin typeface="verdana" panose="020B0604030504040204" pitchFamily="34" charset="0"/>
              </a:rPr>
            </a:br>
            <a:r>
              <a:rPr lang="ru-RU" sz="2000" b="0" i="0">
                <a:effectLst/>
                <a:latin typeface="verdana" panose="020B0604030504040204" pitchFamily="34" charset="0"/>
              </a:rPr>
              <a:t>Солнце, дружба, мир, труд, май,</a:t>
            </a:r>
            <a:br>
              <a:rPr lang="ru-RU" sz="2000" b="0" i="0">
                <a:effectLst/>
                <a:latin typeface="verdana" panose="020B0604030504040204" pitchFamily="34" charset="0"/>
              </a:rPr>
            </a:br>
            <a:r>
              <a:rPr lang="ru-RU" sz="2000" b="0" i="0">
                <a:effectLst/>
                <a:latin typeface="verdana" panose="020B0604030504040204" pitchFamily="34" charset="0"/>
              </a:rPr>
              <a:t>Всех скорее поздравляй,</a:t>
            </a:r>
            <a:br>
              <a:rPr lang="ru-RU" sz="2000" b="0" i="0">
                <a:effectLst/>
                <a:latin typeface="verdana" panose="020B0604030504040204" pitchFamily="34" charset="0"/>
              </a:rPr>
            </a:br>
            <a:r>
              <a:rPr lang="ru-RU" sz="2000" b="0" i="0">
                <a:effectLst/>
                <a:latin typeface="verdana" panose="020B0604030504040204" pitchFamily="34" charset="0"/>
              </a:rPr>
              <a:t>И с друзьями отдыхай.</a:t>
            </a:r>
          </a:p>
        </p:txBody>
      </p:sp>
      <p:pic>
        <p:nvPicPr>
          <p:cNvPr id="2052" name="Picture 4" descr="1 мая. Мир.Труд. МАЙ. — DRIVE2">
            <a:extLst>
              <a:ext uri="{FF2B5EF4-FFF2-40B4-BE49-F238E27FC236}">
                <a16:creationId xmlns:a16="http://schemas.microsoft.com/office/drawing/2014/main" id="{28B709E1-16D3-4842-A6BD-B85FB5085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2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139423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9D3023-2BD5-449A-834A-C4CC2CF52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к праздновали 1 Мая в СССР ⋆ Тайшет24">
            <a:extLst>
              <a:ext uri="{FF2B5EF4-FFF2-40B4-BE49-F238E27FC236}">
                <a16:creationId xmlns:a16="http://schemas.microsoft.com/office/drawing/2014/main" id="{E6DBEC42-0995-4EAD-931A-77C23D4686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77" y="-15175"/>
            <a:ext cx="9961123" cy="687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736710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C6BD48-5CDC-49C4-A70A-C74711F14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6015897" cy="1492132"/>
          </a:xfrm>
        </p:spPr>
        <p:txBody>
          <a:bodyPr anchor="t">
            <a:normAutofit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D9D659-FA28-4832-8C0D-028890392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6015897" cy="3844800"/>
          </a:xfrm>
        </p:spPr>
        <p:txBody>
          <a:bodyPr>
            <a:normAutofit fontScale="92500" lnSpcReduction="20000"/>
          </a:bodyPr>
          <a:lstStyle/>
          <a:p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На деревьях к Маю распустились почки.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Мама красный бантик завязала дочке.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По Москве весенней улицей зелёной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Все несут на площадь красные знамёна.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Ребятишки в школу не пошли учиться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И поют сегодня, как весною птицы.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А Танюшка смотрит, как на праздник Мая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«Ястребки» несутся серебристой стаей.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В светлом небе быстро самолёты мчатся,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Но который папин — трудно догадаться.</a:t>
            </a:r>
          </a:p>
          <a:p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Таня помахала из окна платочком —</a:t>
            </a:r>
            <a:b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</a:br>
            <a:r>
              <a:rPr lang="ru-RU" sz="2000" b="0" i="0">
                <a:solidFill>
                  <a:schemeClr val="tx1">
                    <a:alpha val="60000"/>
                  </a:schemeClr>
                </a:solidFill>
                <a:effectLst/>
                <a:latin typeface="Roboto" panose="020B0604020202020204" pitchFamily="2" charset="0"/>
              </a:rPr>
              <a:t>Папа сам увидит маленькую дочку.</a:t>
            </a:r>
          </a:p>
          <a:p>
            <a:endParaRPr lang="ru-RU" sz="200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4098" name="Picture 2" descr="Плакат к 1 Мая (2016)">
            <a:extLst>
              <a:ext uri="{FF2B5EF4-FFF2-40B4-BE49-F238E27FC236}">
                <a16:creationId xmlns:a16="http://schemas.microsoft.com/office/drawing/2014/main" id="{74106D17-7612-45CB-BDE3-5B1ED41245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" r="-5" b="-5"/>
          <a:stretch/>
        </p:blipFill>
        <p:spPr bwMode="auto">
          <a:xfrm>
            <a:off x="7389812" y="10"/>
            <a:ext cx="4802188" cy="6857990"/>
          </a:xfrm>
          <a:custGeom>
            <a:avLst/>
            <a:gdLst/>
            <a:ahLst/>
            <a:cxnLst/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233340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7A8E6-5109-4D7A-BAB8-832E22ABB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Советские открытки к 1 Мая: день международной солидарности трудящихся">
            <a:extLst>
              <a:ext uri="{FF2B5EF4-FFF2-40B4-BE49-F238E27FC236}">
                <a16:creationId xmlns:a16="http://schemas.microsoft.com/office/drawing/2014/main" id="{1EBAE33C-E97E-43F5-B3E6-714704C341A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736" y="0"/>
            <a:ext cx="13062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72085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7408A-382C-46B1-AA89-067E07DEA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BCEB52-1D8F-4581-B54F-C748DEA07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 fontScale="92500" lnSpcReduction="20000"/>
          </a:bodyPr>
          <a:lstStyle/>
          <a:p>
            <a:r>
              <a:rPr lang="ru-RU" sz="1200" b="0" i="0">
                <a:effectLst/>
                <a:latin typeface="Roboto" panose="02000000000000000000" pitchFamily="2" charset="0"/>
              </a:rPr>
              <a:t>Асфальт сегодня золотистый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И улица цветёт, как сад.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Блестят молоденькие листья,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И флаги на ветру шумят.</a:t>
            </a:r>
          </a:p>
          <a:p>
            <a:r>
              <a:rPr lang="ru-RU" sz="1200" b="0" i="0">
                <a:effectLst/>
                <a:latin typeface="Roboto" panose="02000000000000000000" pitchFamily="2" charset="0"/>
              </a:rPr>
              <a:t>Коврами пестрыми украшен,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Куда ни глянешь, каждый дом.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На улице широкой нашей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Сегодня всё поёт кругом.</a:t>
            </a:r>
          </a:p>
          <a:p>
            <a:r>
              <a:rPr lang="ru-RU" sz="1200" b="0" i="0">
                <a:effectLst/>
                <a:latin typeface="Roboto" panose="02000000000000000000" pitchFamily="2" charset="0"/>
              </a:rPr>
              <a:t>С утра весь город наш зеленый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Ликует, песнями звеня.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Как волны, движутся колонны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В разливе праздничного дня.</a:t>
            </a:r>
          </a:p>
          <a:p>
            <a:r>
              <a:rPr lang="ru-RU" sz="1200" b="0" i="0">
                <a:effectLst/>
                <a:latin typeface="Roboto" panose="02000000000000000000" pitchFamily="2" charset="0"/>
              </a:rPr>
              <a:t>И вслед за шумным Первомаем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Со всей большой своей страной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Мы за колоннами шагаем</a:t>
            </a:r>
            <a:br>
              <a:rPr lang="ru-RU" sz="1200" b="0" i="0">
                <a:effectLst/>
                <a:latin typeface="Roboto" panose="02000000000000000000" pitchFamily="2" charset="0"/>
              </a:rPr>
            </a:br>
            <a:r>
              <a:rPr lang="ru-RU" sz="1200" b="0" i="0">
                <a:effectLst/>
                <a:latin typeface="Roboto" panose="02000000000000000000" pitchFamily="2" charset="0"/>
              </a:rPr>
              <a:t>По нашей улице родной.</a:t>
            </a:r>
          </a:p>
          <a:p>
            <a:endParaRPr lang="ru-RU" sz="1200"/>
          </a:p>
        </p:txBody>
      </p:sp>
      <p:pic>
        <p:nvPicPr>
          <p:cNvPr id="7170" name="Picture 2" descr="Об истоках и традициях празднования 1 мая во Франции - Франция в России">
            <a:extLst>
              <a:ext uri="{FF2B5EF4-FFF2-40B4-BE49-F238E27FC236}">
                <a16:creationId xmlns:a16="http://schemas.microsoft.com/office/drawing/2014/main" id="{77E0B006-E3DF-4BC7-89E0-703F70DB29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r="-1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961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EEDA5-19C1-4933-8883-49D4E1165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1 мая – какой сегодня день? - Владимирские новости">
            <a:extLst>
              <a:ext uri="{FF2B5EF4-FFF2-40B4-BE49-F238E27FC236}">
                <a16:creationId xmlns:a16="http://schemas.microsoft.com/office/drawing/2014/main" id="{268E4F84-0AA3-43B2-AA34-01F1449BAAD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587" y="22860"/>
            <a:ext cx="10515599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059423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Атлас">
  <a:themeElements>
    <a:clrScheme name="Атлас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TM16401371[[fn=Атлас]]</Template>
  <TotalTime>12</TotalTime>
  <Words>427</Words>
  <Application>Microsoft Office PowerPoint</Application>
  <PresentationFormat>Широкоэкранный</PresentationFormat>
  <Paragraphs>12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Calibri Light</vt:lpstr>
      <vt:lpstr>Helvetica</vt:lpstr>
      <vt:lpstr>Roboto</vt:lpstr>
      <vt:lpstr>Rockwell</vt:lpstr>
      <vt:lpstr>Tahoma</vt:lpstr>
      <vt:lpstr>Times New Roman</vt:lpstr>
      <vt:lpstr>verdana</vt:lpstr>
      <vt:lpstr>Wingdings</vt:lpstr>
      <vt:lpstr>Атлас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Макшанцев Даниил Дмитриевич</dc:creator>
  <cp:lastModifiedBy>Макшанцев Даниил Дмитриевич</cp:lastModifiedBy>
  <cp:revision>1</cp:revision>
  <dcterms:created xsi:type="dcterms:W3CDTF">2022-05-02T15:33:49Z</dcterms:created>
  <dcterms:modified xsi:type="dcterms:W3CDTF">2022-05-02T15:46:09Z</dcterms:modified>
</cp:coreProperties>
</file>