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7" r:id="rId3"/>
    <p:sldId id="258" r:id="rId4"/>
    <p:sldId id="273" r:id="rId5"/>
    <p:sldId id="259" r:id="rId6"/>
    <p:sldId id="274" r:id="rId7"/>
    <p:sldId id="260" r:id="rId8"/>
    <p:sldId id="275" r:id="rId9"/>
    <p:sldId id="261" r:id="rId10"/>
    <p:sldId id="276" r:id="rId11"/>
    <p:sldId id="262" r:id="rId12"/>
    <p:sldId id="277" r:id="rId13"/>
    <p:sldId id="263" r:id="rId14"/>
    <p:sldId id="278" r:id="rId15"/>
    <p:sldId id="264" r:id="rId16"/>
    <p:sldId id="279" r:id="rId17"/>
    <p:sldId id="265" r:id="rId18"/>
    <p:sldId id="280" r:id="rId19"/>
    <p:sldId id="266" r:id="rId20"/>
    <p:sldId id="281" r:id="rId21"/>
    <p:sldId id="267" r:id="rId22"/>
    <p:sldId id="282" r:id="rId23"/>
    <p:sldId id="268" r:id="rId24"/>
    <p:sldId id="283" r:id="rId25"/>
    <p:sldId id="269" r:id="rId26"/>
    <p:sldId id="284" r:id="rId27"/>
    <p:sldId id="270" r:id="rId28"/>
    <p:sldId id="285" r:id="rId29"/>
    <p:sldId id="271" r:id="rId30"/>
    <p:sldId id="286" r:id="rId31"/>
    <p:sldId id="272" r:id="rId32"/>
    <p:sldId id="28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91" autoAdjust="0"/>
    <p:restoredTop sz="94660"/>
  </p:normalViewPr>
  <p:slideViewPr>
    <p:cSldViewPr>
      <p:cViewPr varScale="1">
        <p:scale>
          <a:sx n="84" d="100"/>
          <a:sy n="84" d="100"/>
        </p:scale>
        <p:origin x="107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22FDB-89EA-488C-A111-DAA4B08C7CFE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C8D08-1D25-4D1D-8A57-509C65EC16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482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3361-050D-44DA-AF79-A3C82C96C718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A83F1-BCAA-4034-93B6-EB3584EBE1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5009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7E6AC-B0A2-4697-A687-6523314D40E7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BA784-2DCC-433B-B8E3-B6500F5572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2898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D3A16-4881-4AA5-9774-72B3378F6A60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AD469-01D6-4A7D-985E-320703B801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52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DC89-8AF2-438B-AB19-114518467B98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14484-28DC-4FB1-A986-8A2D7DDCF8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730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60E18-932F-41CA-9E4B-CF2ECF605AB0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7A959-C1B6-4D74-A78E-5CD3589533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711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58AC3-9400-45CD-9FDA-54CAD43E28BF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DA74A-EE8F-48E4-9D15-7924A9DC35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1606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11EC0-D65C-4A92-9C51-AA3E7C33E90C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F5BE3-781E-4D8D-8B14-C82FD296C2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7431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D2B2D-DD33-4D08-B9FE-89C0274E0CB2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C6A91-7DAB-41DD-AC5B-F09AF7F80C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8120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C6D75-4695-48C4-A3C3-286EB8788CE7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B5732-D7B2-4C24-84E4-261E805FD4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9675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01B3-4FBB-48AB-867E-CC49D52EB3D5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85811-5F37-49AF-B7DA-327B203FF4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987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ED6B6A-A170-408B-AFA7-9CD163855408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5D55CE3-0487-4E6C-AAB8-B47FA0F2694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5.xml"/><Relationship Id="rId3" Type="http://schemas.openxmlformats.org/officeDocument/2006/relationships/slide" Target="slide15.xml"/><Relationship Id="rId7" Type="http://schemas.openxmlformats.org/officeDocument/2006/relationships/slide" Target="slide23.xml"/><Relationship Id="rId12" Type="http://schemas.openxmlformats.org/officeDocument/2006/relationships/slide" Target="slide3.xml"/><Relationship Id="rId17" Type="http://schemas.openxmlformats.org/officeDocument/2006/relationships/image" Target="../media/image3.png"/><Relationship Id="rId2" Type="http://schemas.openxmlformats.org/officeDocument/2006/relationships/slide" Target="slide13.xml"/><Relationship Id="rId16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31.xml"/><Relationship Id="rId5" Type="http://schemas.openxmlformats.org/officeDocument/2006/relationships/slide" Target="slide19.xml"/><Relationship Id="rId15" Type="http://schemas.openxmlformats.org/officeDocument/2006/relationships/slide" Target="slide9.xml"/><Relationship Id="rId10" Type="http://schemas.openxmlformats.org/officeDocument/2006/relationships/slide" Target="slide29.xml"/><Relationship Id="rId4" Type="http://schemas.openxmlformats.org/officeDocument/2006/relationships/slide" Target="slide21.xml"/><Relationship Id="rId9" Type="http://schemas.openxmlformats.org/officeDocument/2006/relationships/slide" Target="slide27.xml"/><Relationship Id="rId1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844824"/>
            <a:ext cx="8424862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dirty="0">
                <a:ln w="28575">
                  <a:solidFill>
                    <a:srgbClr val="0070C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Нижнего Новгорода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dirty="0">
                <a:ln w="28575">
                  <a:solidFill>
                    <a:srgbClr val="0070C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- викторина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68" y="233722"/>
            <a:ext cx="1152128" cy="13048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48" y="273422"/>
            <a:ext cx="7561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корпус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ПФО им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16013" y="4724400"/>
            <a:ext cx="6985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11267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6050" y="428604"/>
            <a:ext cx="607223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1.4. Интересный факт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913" y="5445125"/>
            <a:ext cx="67691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«Эмка» (ГАЗ-М1).</a:t>
            </a:r>
          </a:p>
        </p:txBody>
      </p:sp>
      <p:pic>
        <p:nvPicPr>
          <p:cNvPr id="10" name="Рисунок 9" descr="Эм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275" y="1341438"/>
            <a:ext cx="5616575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079656" y="1026346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7624" y="1468643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1.5. Интересный факт</a:t>
            </a:r>
          </a:p>
        </p:txBody>
      </p:sp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467544" y="2469200"/>
            <a:ext cx="81375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На каком заводе строились самые глубоководные, самые скоростные, самые скрытные в мире атомные подводные лодки «Барракуда»?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931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6862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57313" y="5500688"/>
            <a:ext cx="6357937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На нижегородском заводе «Красное Сормово».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86116" y="428604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1.5. Интересный факт</a:t>
            </a:r>
          </a:p>
        </p:txBody>
      </p:sp>
      <p:pic>
        <p:nvPicPr>
          <p:cNvPr id="10" name="Рисунок 9" descr="Лод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150" y="1341438"/>
            <a:ext cx="5456238" cy="3887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346" y="3212976"/>
            <a:ext cx="8229600" cy="13652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 каким событием связано возникновение герба Нижнего Новгорода?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91186" y="1337019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1434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0" y="1706351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2.1. Историческое событие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85728"/>
            <a:ext cx="932769" cy="10546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93974" y="285728"/>
            <a:ext cx="7415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557338"/>
            <a:ext cx="7488238" cy="480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Иван Грозный со своим войском, во время похода на Казань, добывали дичь в нижегородских лесах. Охота была удачной, добыли много мяса лося . Царь завоевал Казань и повелел изобразить на гербе Нижнего Новгорода лося. Чиновники что-то напутали и изобразили рогатого оленя, бьющего в землю копытом.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1536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2.1. Историческое событие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30941" y="99193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pic>
        <p:nvPicPr>
          <p:cNvPr id="16387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5425" y="1445442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2.2. Историческое событие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755575" y="2236013"/>
            <a:ext cx="756126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Какому историческому  событию, связанному с Нижним Новгородом, было посвящено самое большое в России станковое полотно 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(698 </a:t>
            </a:r>
            <a:r>
              <a:rPr lang="en-US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x</a:t>
            </a:r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 594 см) художника 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К.Е. Маковского?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191" y="30315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6744" y="209320"/>
            <a:ext cx="7412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pic>
        <p:nvPicPr>
          <p:cNvPr id="17411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2.2. Историческое событие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188" y="5157788"/>
            <a:ext cx="74168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Картина «Воззвание Минина» посвящена всенародному ополчению 1612 года.</a:t>
            </a:r>
          </a:p>
        </p:txBody>
      </p:sp>
      <p:pic>
        <p:nvPicPr>
          <p:cNvPr id="10" name="Рисунок 9" descr="Минин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313" y="1125538"/>
            <a:ext cx="3305175" cy="3887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96336" y="985017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pic>
        <p:nvPicPr>
          <p:cNvPr id="18435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8571" y="1492849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2.3. Историческое событие</a:t>
            </a:r>
          </a:p>
        </p:txBody>
      </p: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366713" y="2204864"/>
            <a:ext cx="7777162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rgbClr val="002060"/>
                </a:solidFill>
                <a:latin typeface="Georgia" panose="02040502050405020303" pitchFamily="18" charset="0"/>
              </a:rPr>
              <a:t>А.С. Пушкин посетил Нижний Новгород 2 и 3 сентября 1833 года. Какое нижегородское событие, под впечатлением от поездки, описал поэт в романе «Евгений Онегин»?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281" y="29965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4184" y="265871"/>
            <a:ext cx="714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pic>
        <p:nvPicPr>
          <p:cNvPr id="19459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2.3. Историческое событие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0825" y="5300663"/>
            <a:ext cx="7850188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А.С.Пушкин описал Нижегородскую (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Макарьевскую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) ярмарку.</a:t>
            </a:r>
          </a:p>
        </p:txBody>
      </p:sp>
      <p:pic>
        <p:nvPicPr>
          <p:cNvPr id="9" name="Рисунок 8" descr="Ярмар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813" y="1341438"/>
            <a:ext cx="6210300" cy="395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258" y="1011820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pic>
        <p:nvPicPr>
          <p:cNvPr id="20483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1500734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2.4. Историческое событие</a:t>
            </a: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205138" y="2332452"/>
            <a:ext cx="80645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Какое событие, не только всероссийского, но и мирового масштаба, состоялось в 1896 году в Нижнем Новгороде? Его посетил император Николай </a:t>
            </a:r>
            <a:r>
              <a:rPr lang="en-US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II</a:t>
            </a:r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 с семьей, многие государственные лица. </a:t>
            </a:r>
          </a:p>
          <a:p>
            <a:pPr algn="ctr" eaLnBrk="1" hangingPunct="1"/>
            <a:endParaRPr lang="ru-RU" altLang="ru-RU" sz="3600" b="1" dirty="0"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67552"/>
            <a:ext cx="76574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313" y="1214438"/>
          <a:ext cx="8715375" cy="4929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15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715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6430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430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430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3286116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4429124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7786710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6715140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>
            <a:off x="5572132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>
            <a:off x="3286116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4500562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5572132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19" name="Прямоугольник 18">
            <a:hlinkClick r:id="rId10" action="ppaction://hlinksldjump"/>
          </p:cNvPr>
          <p:cNvSpPr/>
          <p:nvPr/>
        </p:nvSpPr>
        <p:spPr>
          <a:xfrm>
            <a:off x="6715140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20" name="Прямоугольник 19">
            <a:hlinkClick r:id="rId11" action="ppaction://hlinksldjump"/>
          </p:cNvPr>
          <p:cNvSpPr/>
          <p:nvPr/>
        </p:nvSpPr>
        <p:spPr>
          <a:xfrm>
            <a:off x="7786710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21" name="Прямоугольник 20">
            <a:hlinkClick r:id="rId12" action="ppaction://hlinksldjump"/>
          </p:cNvPr>
          <p:cNvSpPr/>
          <p:nvPr/>
        </p:nvSpPr>
        <p:spPr>
          <a:xfrm>
            <a:off x="3286116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22" name="Прямоугольник 21">
            <a:hlinkClick r:id="rId13" action="ppaction://hlinksldjump"/>
          </p:cNvPr>
          <p:cNvSpPr/>
          <p:nvPr/>
        </p:nvSpPr>
        <p:spPr>
          <a:xfrm>
            <a:off x="4429124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23" name="Прямоугольник 22">
            <a:hlinkClick r:id="rId14" action="ppaction://hlinksldjump"/>
          </p:cNvPr>
          <p:cNvSpPr/>
          <p:nvPr/>
        </p:nvSpPr>
        <p:spPr>
          <a:xfrm>
            <a:off x="5572132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24" name="Прямоугольник 23">
            <a:hlinkClick r:id="rId15" action="ppaction://hlinksldjump"/>
          </p:cNvPr>
          <p:cNvSpPr/>
          <p:nvPr/>
        </p:nvSpPr>
        <p:spPr>
          <a:xfrm>
            <a:off x="6715140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25" name="Прямоугольник 24">
            <a:hlinkClick r:id="rId16" action="ppaction://hlinksldjump"/>
          </p:cNvPr>
          <p:cNvSpPr/>
          <p:nvPr/>
        </p:nvSpPr>
        <p:spPr>
          <a:xfrm>
            <a:off x="7786710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3119" name="TextBox 27"/>
          <p:cNvSpPr txBox="1">
            <a:spLocks noChangeArrowheads="1"/>
          </p:cNvSpPr>
          <p:nvPr/>
        </p:nvSpPr>
        <p:spPr bwMode="auto">
          <a:xfrm>
            <a:off x="357188" y="3071813"/>
            <a:ext cx="2928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Georgia" panose="02040502050405020303" pitchFamily="18" charset="0"/>
              </a:rPr>
              <a:t>Историческое событие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7158" y="4714884"/>
            <a:ext cx="292895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Georgia" pitchFamily="18" charset="0"/>
                <a:cs typeface="+mn-cs"/>
              </a:rPr>
              <a:t>Личность в истории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Georgia" pitchFamily="18" charset="0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158" y="1643050"/>
            <a:ext cx="292895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Georgia" pitchFamily="18" charset="0"/>
                <a:cs typeface="+mn-cs"/>
              </a:rPr>
              <a:t>Интересный факт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Georgia" pitchFamily="18" charset="0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1380" y="173254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корпус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ПФО им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361" y="27566"/>
            <a:ext cx="933333" cy="105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pic>
        <p:nvPicPr>
          <p:cNvPr id="21507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2.4. Историческое событие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188" y="5157788"/>
            <a:ext cx="712946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XVI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 Всероссийская промышленная 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художественная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выставка.</a:t>
            </a:r>
          </a:p>
        </p:txBody>
      </p:sp>
      <p:pic>
        <p:nvPicPr>
          <p:cNvPr id="9" name="Рисунок 8" descr="Выстав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050" y="1125538"/>
            <a:ext cx="4311650" cy="381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24328" y="1087121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pic>
        <p:nvPicPr>
          <p:cNvPr id="22531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9396" y="1570976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2.5. Историческое событие</a:t>
            </a:r>
          </a:p>
        </p:txBody>
      </p:sp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871537" y="2780928"/>
            <a:ext cx="727233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rgbClr val="002060"/>
                </a:solidFill>
                <a:latin typeface="Georgia" panose="02040502050405020303" pitchFamily="18" charset="0"/>
              </a:rPr>
              <a:t>В ознаменование какого события была заложена Чкаловская лестница в Нижнем Новгороде?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319471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236538"/>
            <a:ext cx="73333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pic>
        <p:nvPicPr>
          <p:cNvPr id="23555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2.5. Историческое событие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850" y="2997200"/>
            <a:ext cx="7704138" cy="4483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u="sng" dirty="0">
              <a:solidFill>
                <a:srgbClr val="C00000"/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+mn-cs"/>
            </a:endParaRPr>
          </a:p>
          <a:p>
            <a:pPr marL="98266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Чкаловская лестница была заложена в 1943 году в честь победоносного завершения Сталинградской битвы. Строительство было завершено в 1949 году.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9" name="Рисунок 8" descr="Лестниц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413" y="981075"/>
            <a:ext cx="4530725" cy="287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24328" y="793115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24579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62447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3.1. Личность в истории</a:t>
            </a:r>
          </a:p>
        </p:txBody>
      </p:sp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941982" y="2339161"/>
            <a:ext cx="7281862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Чьим сыном, внуком и правнуком был основатель Нижнего Новгорода Георгий Всеволодович?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0846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277604"/>
            <a:ext cx="7405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850" y="3500438"/>
            <a:ext cx="7704138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Великий князь Юрий Всеволодович Владимирский (1189-1238) – сын Всеволода Большое Гнездо, внук основателя Москвы Юрия Долгорукого, правнук Владимира Мономаха.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3.1. Личность в истории</a:t>
            </a:r>
          </a:p>
        </p:txBody>
      </p:sp>
      <p:pic>
        <p:nvPicPr>
          <p:cNvPr id="25605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еорги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338" y="1052513"/>
            <a:ext cx="248761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24328" y="735686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5512" y="110501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3.2. Личность в истории</a:t>
            </a:r>
          </a:p>
        </p:txBody>
      </p:sp>
      <p:sp>
        <p:nvSpPr>
          <p:cNvPr id="26629" name="TextBox 8"/>
          <p:cNvSpPr txBox="1">
            <a:spLocks noChangeArrowheads="1"/>
          </p:cNvSpPr>
          <p:nvPr/>
        </p:nvSpPr>
        <p:spPr bwMode="auto">
          <a:xfrm>
            <a:off x="589154" y="2734790"/>
            <a:ext cx="80724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Где покоится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прах </a:t>
            </a: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Кузьмы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Минина?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21754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55650" y="5084763"/>
            <a:ext cx="7272338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В Михайло-Архангельском соборе Нижегородского кремля.</a:t>
            </a:r>
          </a:p>
        </p:txBody>
      </p:sp>
      <p:pic>
        <p:nvPicPr>
          <p:cNvPr id="27651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3.2. Личность в истории</a:t>
            </a:r>
          </a:p>
        </p:txBody>
      </p:sp>
      <p:pic>
        <p:nvPicPr>
          <p:cNvPr id="6" name="Рисунок 5" descr="Собор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713" y="1268413"/>
            <a:ext cx="5300662" cy="369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29495" y="759637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5095" y="1186232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3.3. Личность в истории</a:t>
            </a:r>
          </a:p>
        </p:txBody>
      </p:sp>
      <p:sp>
        <p:nvSpPr>
          <p:cNvPr id="28677" name="TextBox 8"/>
          <p:cNvSpPr txBox="1">
            <a:spLocks noChangeArrowheads="1"/>
          </p:cNvSpPr>
          <p:nvPr/>
        </p:nvSpPr>
        <p:spPr bwMode="auto">
          <a:xfrm>
            <a:off x="678308" y="2636912"/>
            <a:ext cx="80724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Какой выдающийся ученый и правозащитник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отбывал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ссылку в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Нижнем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Новгороде?</a:t>
            </a:r>
          </a:p>
        </p:txBody>
      </p:sp>
      <p:sp>
        <p:nvSpPr>
          <p:cNvPr id="28678" name="AutoShape 4" descr="https://citifox.ru/wp-content/uploads/2018/11/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8679" name="AutoShape 6" descr="https://citifox.ru/wp-content/uploads/2018/11/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8680" name="AutoShape 8" descr="https://citifox.ru/wp-content/uploads/2018/11/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75" y="332656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213674"/>
            <a:ext cx="7261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3.3. Личность в истории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7450" y="5516563"/>
            <a:ext cx="6715125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Андрей Дмитриевич Сахаров. </a:t>
            </a:r>
          </a:p>
        </p:txBody>
      </p:sp>
      <p:pic>
        <p:nvPicPr>
          <p:cNvPr id="6" name="Рисунок 5" descr="Сахаров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975" y="1412875"/>
            <a:ext cx="3887788" cy="3887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96336" y="758704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850" y="1128036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3.4. Личность в истории</a:t>
            </a:r>
          </a:p>
        </p:txBody>
      </p:sp>
      <p:sp>
        <p:nvSpPr>
          <p:cNvPr id="30725" name="TextBox 8"/>
          <p:cNvSpPr txBox="1">
            <a:spLocks noChangeArrowheads="1"/>
          </p:cNvSpPr>
          <p:nvPr/>
        </p:nvSpPr>
        <p:spPr bwMode="auto">
          <a:xfrm>
            <a:off x="673946" y="2536467"/>
            <a:ext cx="77819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Чем знаменита нижегородская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династия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Рукавишниковых?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146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260648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64288" y="1106560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4099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683568" y="2710524"/>
            <a:ext cx="771525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Нижегородский кремль не похож ни на один кремль в России. Чем он отличается?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8017" y="1201775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1.1.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96" y="21689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302100"/>
            <a:ext cx="7405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3.4. Личность в истории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750" y="1700213"/>
            <a:ext cx="7561263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Это была династия самых щедрых нижегородских меценатов. Они жертвовали деньги на приюты, больницы, учебные заведения, на строительство храмов, подарили городу богатейшую коллекцию живописи.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29495" y="781147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110074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3.5. Личность в истории</a:t>
            </a:r>
          </a:p>
        </p:txBody>
      </p:sp>
      <p:sp>
        <p:nvSpPr>
          <p:cNvPr id="32773" name="TextBox 8"/>
          <p:cNvSpPr txBox="1">
            <a:spLocks noChangeArrowheads="1"/>
          </p:cNvSpPr>
          <p:nvPr/>
        </p:nvSpPr>
        <p:spPr bwMode="auto">
          <a:xfrm>
            <a:off x="691608" y="2343678"/>
            <a:ext cx="771207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Какое совместное начинание Горького и Шаляпина сыграло важную роль в культурной жизни Нижнего Новгорода?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28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03424"/>
            <a:ext cx="7261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3.5. Личность </a:t>
            </a:r>
            <a:r>
              <a:rPr lang="ru-RU" sz="3600" b="1" u="sng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в истории</a:t>
            </a:r>
            <a:endParaRPr lang="ru-RU" sz="36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3644900"/>
            <a:ext cx="7777163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Максим Горький принял активное участие в сборе средств на строительство Народного дома (ныне Нижегородский государственный академический театр оперы и балета), благотворительные концерты в нем давал Федор Шаляпин.  </a:t>
            </a:r>
          </a:p>
        </p:txBody>
      </p:sp>
      <p:pic>
        <p:nvPicPr>
          <p:cNvPr id="6" name="Рисунок 5" descr="Театр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175" y="1125538"/>
            <a:ext cx="4721225" cy="245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5123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750" y="4365625"/>
            <a:ext cx="7532688" cy="2625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u="sng" dirty="0">
              <a:solidFill>
                <a:srgbClr val="C00000"/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Нижегородский кремль не имеет аналогов по перепаду высот (82 метра) и по системе обороны.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428604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1.1. Интересный факт</a:t>
            </a:r>
          </a:p>
        </p:txBody>
      </p:sp>
      <p:pic>
        <p:nvPicPr>
          <p:cNvPr id="10" name="Содержимое 9" descr="Кремль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692275" y="1341438"/>
            <a:ext cx="5327650" cy="35528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64288" y="895924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611560" y="2492896"/>
            <a:ext cx="771525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По глубокому оврагу Дятловых гор в Нижнем Новгороде протекала речка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Почайна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. Где она сейчас?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7904" y="1339569"/>
            <a:ext cx="600079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1.2.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8864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188640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корпус ПФО им.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850" y="5157788"/>
            <a:ext cx="7605713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В 1830-1840-е годы река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Почайна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 была убрана в подземный коллектор – глиняные трубы.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488" y="428604"/>
            <a:ext cx="600079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1.2. Интересный факт</a:t>
            </a:r>
          </a:p>
        </p:txBody>
      </p:sp>
      <p:pic>
        <p:nvPicPr>
          <p:cNvPr id="7" name="Рисунок 6" descr="Почайн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713" y="1341438"/>
            <a:ext cx="5018087" cy="3779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375654" y="1007713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794350" y="2564904"/>
            <a:ext cx="771525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Нижний Новгород (тогда Горький) с 1957 по 1990 год был закрыт для посещений иностранцами. Почему?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592" y="1377045"/>
            <a:ext cx="614366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1.3.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89" y="224419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93045"/>
            <a:ext cx="7405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813" y="1989138"/>
            <a:ext cx="7715250" cy="3354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u="sng" dirty="0">
              <a:solidFill>
                <a:srgbClr val="C00000"/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В Горьком было сосредоточено огромное количество предприятий и проектных институтов, работавших на военно-промышленный комплекс страны.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14612" y="428604"/>
            <a:ext cx="614366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1.3. Интересный факт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271672" y="108239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1510540"/>
            <a:ext cx="607223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1.4. Интересный факт</a:t>
            </a:r>
          </a:p>
        </p:txBody>
      </p:sp>
      <p:sp>
        <p:nvSpPr>
          <p:cNvPr id="10245" name="Прямоугольник 9"/>
          <p:cNvSpPr>
            <a:spLocks noChangeArrowheads="1"/>
          </p:cNvSpPr>
          <p:nvPr/>
        </p:nvSpPr>
        <p:spPr bwMode="auto">
          <a:xfrm>
            <a:off x="491469" y="2544777"/>
            <a:ext cx="820896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Первый легковой автомобиль отечественной конструкции был выпущен на Горьковском автозаводе в 1936 году. Как он назывался?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260648"/>
            <a:ext cx="7261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</TotalTime>
  <Words>818</Words>
  <Application>Microsoft Office PowerPoint</Application>
  <PresentationFormat>Экран (4:3)</PresentationFormat>
  <Paragraphs>139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 каким событием связано возникновение герба Нижнего Новгорода?</vt:lpstr>
      <vt:lpstr>Иван Грозный со своим войском, во время похода на Казань, добывали дичь в нижегородских лесах. Охота была удачной, добыли много мяса лося . Царь завоевал Казань и повелел изобразить на гербе Нижнего Новгорода лося. Чиновники что-то напутали и изобразили рогатого оленя, бьющего в землю копытом.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Библиотека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Оператор</dc:creator>
  <cp:lastModifiedBy>Asus</cp:lastModifiedBy>
  <cp:revision>150</cp:revision>
  <dcterms:created xsi:type="dcterms:W3CDTF">2018-03-14T10:32:49Z</dcterms:created>
  <dcterms:modified xsi:type="dcterms:W3CDTF">2021-04-19T14:58:13Z</dcterms:modified>
</cp:coreProperties>
</file>