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62" r:id="rId4"/>
    <p:sldId id="263" r:id="rId5"/>
    <p:sldId id="264" r:id="rId6"/>
    <p:sldId id="284" r:id="rId7"/>
    <p:sldId id="265" r:id="rId8"/>
    <p:sldId id="279" r:id="rId9"/>
    <p:sldId id="275" r:id="rId10"/>
    <p:sldId id="280" r:id="rId11"/>
    <p:sldId id="273" r:id="rId12"/>
    <p:sldId id="282" r:id="rId13"/>
    <p:sldId id="274" r:id="rId14"/>
    <p:sldId id="281" r:id="rId15"/>
    <p:sldId id="267" r:id="rId16"/>
    <p:sldId id="276" r:id="rId17"/>
    <p:sldId id="277" r:id="rId18"/>
    <p:sldId id="268" r:id="rId19"/>
    <p:sldId id="278" r:id="rId20"/>
    <p:sldId id="286" r:id="rId21"/>
    <p:sldId id="269" r:id="rId22"/>
    <p:sldId id="271" r:id="rId23"/>
    <p:sldId id="272" r:id="rId24"/>
    <p:sldId id="285" r:id="rId25"/>
    <p:sldId id="266" r:id="rId26"/>
    <p:sldId id="257" r:id="rId27"/>
    <p:sldId id="258" r:id="rId28"/>
    <p:sldId id="259" r:id="rId29"/>
    <p:sldId id="260" r:id="rId30"/>
    <p:sldId id="261" r:id="rId3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CFF99"/>
    <a:srgbClr val="FFFF99"/>
    <a:srgbClr val="ADE086"/>
    <a:srgbClr val="FF6699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ereskaz.com/author/tokareva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Обои 10 ВВ ФО HomeColor , фон бежевый HC31006-22 (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24936" cy="2088232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5300" b="1" dirty="0" smtClean="0"/>
              <a:t>Типология женских образов в </a:t>
            </a:r>
            <a:r>
              <a:rPr lang="ru-RU" sz="5300" b="1" dirty="0" smtClean="0"/>
              <a:t>литературе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(учебно-исследовательский проект)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07454" y="5733256"/>
            <a:ext cx="4824536" cy="923479"/>
          </a:xfrm>
          <a:solidFill>
            <a:srgbClr val="FFFF99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 проекта:</a:t>
            </a:r>
          </a:p>
          <a:p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Симакина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Анастасия, 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«А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» класс,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МБОУ </a:t>
            </a:r>
            <a:r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«Гимназия»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9474" name="Picture 18" descr="Купить репродукцию картины Клод Моне — Женщина читает в Моск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76872"/>
            <a:ext cx="4608512" cy="3456384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err="1" smtClean="0"/>
              <a:t>А.Белецкий</a:t>
            </a:r>
            <a:r>
              <a:rPr lang="ru-RU" dirty="0" smtClean="0"/>
              <a:t> (литература 30-60-х 19 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5987008" cy="39933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ДВА БАЗОВЫХ ЖЕНСКИХ ТИПА:</a:t>
            </a:r>
          </a:p>
          <a:p>
            <a:pPr marL="0" indent="0">
              <a:buNone/>
            </a:pPr>
            <a:endParaRPr lang="ru-RU" dirty="0"/>
          </a:p>
          <a:p>
            <a:pPr marL="514350" indent="-514350">
              <a:buAutoNum type="arabicParenR"/>
            </a:pPr>
            <a:r>
              <a:rPr lang="ru-RU" dirty="0" smtClean="0"/>
              <a:t>Идеальная героиня</a:t>
            </a:r>
          </a:p>
          <a:p>
            <a:pPr marL="514350" indent="-514350">
              <a:buAutoNum type="arabicParenR"/>
            </a:pPr>
            <a:r>
              <a:rPr lang="ru-RU" dirty="0" smtClean="0"/>
              <a:t>«Высшая» героиня «</a:t>
            </a:r>
            <a:r>
              <a:rPr lang="ru-RU" dirty="0" err="1" smtClean="0"/>
              <a:t>жоржсандовского</a:t>
            </a:r>
            <a:r>
              <a:rPr lang="ru-RU" dirty="0" smtClean="0"/>
              <a:t> склада» (!!! Этот тип часто изображался иронически)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679" y="2622880"/>
            <a:ext cx="2095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7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ru-RU" dirty="0" smtClean="0"/>
              <a:t>Ю. М. Лотман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2348880"/>
            <a:ext cx="4474840" cy="2736304"/>
          </a:xfrm>
          <a:solidFill>
            <a:srgbClr val="FFFF99"/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Лотман </a:t>
            </a:r>
            <a:r>
              <a:rPr lang="ru-RU" dirty="0"/>
              <a:t>создал теорию о трёх </a:t>
            </a:r>
            <a:r>
              <a:rPr lang="ru-RU" dirty="0" smtClean="0"/>
              <a:t>типах:  </a:t>
            </a:r>
            <a:r>
              <a:rPr lang="ru-RU" b="1" dirty="0"/>
              <a:t>женщина-героиня, девушка – ангел,       женщина – демон</a:t>
            </a:r>
            <a:r>
              <a:rPr lang="ru-RU" dirty="0"/>
              <a:t>.</a:t>
            </a:r>
          </a:p>
        </p:txBody>
      </p:sp>
      <p:pic>
        <p:nvPicPr>
          <p:cNvPr id="7170" name="Picture 2" descr="Лотман Ю.М.. Книги онла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600400" cy="4988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68153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325562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err="1" smtClean="0"/>
              <a:t>В.Н.Кардапольцева</a:t>
            </a:r>
            <a:r>
              <a:rPr lang="ru-RU" dirty="0" smtClean="0"/>
              <a:t> выделяет типы     ( на основе классификации Лотмана):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Традиционный</a:t>
            </a:r>
            <a:r>
              <a:rPr lang="ru-RU" dirty="0" smtClean="0"/>
              <a:t> (Татьяна Ларина, Соня Мармеладова)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Женщина-героин</a:t>
            </a:r>
            <a:r>
              <a:rPr lang="ru-RU" dirty="0" smtClean="0"/>
              <a:t>я, воительница, учёный (проявляют себя на поприщах, издавна считавшихся мужскими) (Катерина Кабанова, «Гроза», Лариса </a:t>
            </a:r>
            <a:r>
              <a:rPr lang="ru-RU" dirty="0" err="1" smtClean="0"/>
              <a:t>Огудалова</a:t>
            </a:r>
            <a:r>
              <a:rPr lang="ru-RU" dirty="0" smtClean="0"/>
              <a:t>, «Бесприданница» </a:t>
            </a:r>
            <a:r>
              <a:rPr lang="ru-RU" dirty="0" err="1" smtClean="0"/>
              <a:t>А.Н.Островского</a:t>
            </a:r>
            <a:r>
              <a:rPr lang="ru-RU" dirty="0" smtClean="0"/>
              <a:t>)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Демоническая женщина </a:t>
            </a:r>
            <a:r>
              <a:rPr lang="ru-RU" dirty="0" smtClean="0"/>
              <a:t>( женщина –вдохновительница и разрушительница мужских судеб) ( Ольга Ивановна, </a:t>
            </a:r>
            <a:r>
              <a:rPr lang="ru-RU" dirty="0" err="1" smtClean="0"/>
              <a:t>А.П.Чехов</a:t>
            </a:r>
            <a:r>
              <a:rPr lang="ru-RU" dirty="0" smtClean="0"/>
              <a:t> «Попрыгунья»)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06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Е. </a:t>
            </a:r>
            <a:r>
              <a:rPr lang="ru-RU" dirty="0" err="1" smtClean="0"/>
              <a:t>Весельницкая</a:t>
            </a:r>
            <a:r>
              <a:rPr lang="ru-RU" dirty="0" smtClean="0"/>
              <a:t> (Книга «Женщина в мужском мире»)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3960440" cy="4608512"/>
          </a:xfrm>
          <a:solidFill>
            <a:srgbClr val="FFFF99"/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Современная </a:t>
            </a:r>
            <a:r>
              <a:rPr lang="ru-RU" dirty="0"/>
              <a:t>исследовательница </a:t>
            </a:r>
            <a:r>
              <a:rPr lang="ru-RU" dirty="0" smtClean="0"/>
              <a:t>Е. </a:t>
            </a:r>
            <a:r>
              <a:rPr lang="ru-RU" dirty="0" err="1" smtClean="0"/>
              <a:t>Весельницкая</a:t>
            </a:r>
            <a:r>
              <a:rPr lang="ru-RU" dirty="0" smtClean="0"/>
              <a:t>  </a:t>
            </a:r>
            <a:r>
              <a:rPr lang="ru-RU" dirty="0"/>
              <a:t>выделяет 4 типа: </a:t>
            </a:r>
            <a:r>
              <a:rPr lang="ru-RU" b="1" i="1" dirty="0"/>
              <a:t>женщина-хозяйка, женщина – воин, женщина-приз, женщина-муза.</a:t>
            </a:r>
          </a:p>
          <a:p>
            <a:endParaRPr lang="ru-RU" b="1" i="1" dirty="0"/>
          </a:p>
        </p:txBody>
      </p:sp>
      <p:pic>
        <p:nvPicPr>
          <p:cNvPr id="6146" name="Picture 2" descr="Автор: Весельницкая Ева | новинки 2022 | книжный интернет-магазин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628800"/>
            <a:ext cx="4434675" cy="482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06194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Самые яркие литературные типы русских женщин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0216" y="1788379"/>
            <a:ext cx="2729609" cy="40011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ru-RU" sz="2000" b="1" dirty="0"/>
              <a:t>Пушкинская красотка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84" y="2479825"/>
            <a:ext cx="2889037" cy="38506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21067" y="2479825"/>
            <a:ext cx="2710798" cy="40011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ru-RU" sz="2000" b="1" dirty="0"/>
              <a:t>Тургеневская девушка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615" y="3246821"/>
            <a:ext cx="2609454" cy="30275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94061" y="1819157"/>
            <a:ext cx="2822955" cy="40011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ru-RU" sz="2000" b="1" dirty="0"/>
              <a:t>Некрасовская женщина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0663" y="2539913"/>
            <a:ext cx="2756353" cy="357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6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94122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менялись образы</a:t>
            </a:r>
            <a:r>
              <a:rPr lang="ru-RU" dirty="0"/>
              <a:t>? </a:t>
            </a:r>
            <a:r>
              <a:rPr lang="ru-RU" b="1" dirty="0"/>
              <a:t>Древнерусская литература(</a:t>
            </a:r>
            <a:r>
              <a:rPr lang="en-US" b="1" dirty="0"/>
              <a:t>XI </a:t>
            </a:r>
            <a:r>
              <a:rPr lang="ru-RU" b="1" dirty="0"/>
              <a:t>век)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99678"/>
            <a:ext cx="6084168" cy="545832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1200" dirty="0" smtClean="0">
                <a:solidFill>
                  <a:schemeClr val="tx2"/>
                </a:solidFill>
              </a:rPr>
              <a:t> </a:t>
            </a:r>
            <a:r>
              <a:rPr lang="ru-RU" sz="11200" b="1" dirty="0" smtClean="0"/>
              <a:t>В древнерусской литературе типология женских образов представляла «идеальную преданную жену» ( Ярославна, «Слово о полку Игореве»)  и «злую» жену ( «Моление Даниила Заточника»).  </a:t>
            </a:r>
          </a:p>
          <a:p>
            <a:pPr>
              <a:buNone/>
            </a:pPr>
            <a:r>
              <a:rPr lang="ru-RU" sz="11200" b="1" dirty="0" smtClean="0"/>
              <a:t>Появляется образ женщины-героини, с большим сердцем, пламенной душой и готовностью на великие незабываемые подвиги, самоотверженную.</a:t>
            </a:r>
          </a:p>
          <a:p>
            <a:pPr>
              <a:buNone/>
            </a:pPr>
            <a:r>
              <a:rPr lang="ru-RU" sz="11200" b="1" dirty="0" smtClean="0"/>
              <a:t>Это образ Ярославны из «Слова о полку Игореве» .</a:t>
            </a:r>
          </a:p>
          <a:p>
            <a:pPr>
              <a:buNone/>
            </a:pPr>
            <a:endParaRPr lang="ru-RU" sz="7200" dirty="0">
              <a:solidFill>
                <a:schemeClr val="tx2"/>
              </a:solidFill>
            </a:endParaRPr>
          </a:p>
          <a:p>
            <a:pPr>
              <a:buNone/>
            </a:pPr>
            <a:endParaRPr lang="ru-RU" sz="72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6400" dirty="0" smtClean="0"/>
              <a:t>       </a:t>
            </a:r>
          </a:p>
          <a:p>
            <a:pPr>
              <a:buNone/>
            </a:pP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5602" name="Picture 2" descr="Ефросинья Ярославна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916832"/>
            <a:ext cx="2987824" cy="379193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Как менялись образы?</a:t>
            </a:r>
            <a:br>
              <a:rPr lang="ru-RU" dirty="0" smtClean="0"/>
            </a:br>
            <a:r>
              <a:rPr lang="ru-RU" b="1" dirty="0" smtClean="0"/>
              <a:t>ЛИТЕРАТУРА 18 века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18 век представлен более сложными типами:</a:t>
            </a:r>
          </a:p>
          <a:p>
            <a:pPr marL="0" indent="0">
              <a:buNone/>
            </a:pPr>
            <a:r>
              <a:rPr lang="ru-RU" dirty="0" smtClean="0"/>
              <a:t>1) </a:t>
            </a:r>
            <a:r>
              <a:rPr lang="ru-RU" b="1" dirty="0" smtClean="0"/>
              <a:t>Авторский идеал и противопоставление ему </a:t>
            </a:r>
            <a:r>
              <a:rPr lang="ru-RU" dirty="0" smtClean="0"/>
              <a:t>(«Слово похвальное в день святой </a:t>
            </a:r>
            <a:r>
              <a:rPr lang="ru-RU" dirty="0" err="1" smtClean="0"/>
              <a:t>великомученницы</a:t>
            </a:r>
            <a:r>
              <a:rPr lang="ru-RU" dirty="0" smtClean="0"/>
              <a:t> Екатерины» </a:t>
            </a:r>
            <a:r>
              <a:rPr lang="ru-RU" dirty="0" err="1" smtClean="0"/>
              <a:t>Ф.Прокопович</a:t>
            </a:r>
            <a:r>
              <a:rPr lang="ru-RU" dirty="0" smtClean="0"/>
              <a:t>) </a:t>
            </a:r>
          </a:p>
          <a:p>
            <a:pPr marL="0" indent="0">
              <a:buNone/>
            </a:pPr>
            <a:r>
              <a:rPr lang="ru-RU" dirty="0" smtClean="0"/>
              <a:t>2) </a:t>
            </a:r>
            <a:r>
              <a:rPr lang="ru-RU" b="1" dirty="0" smtClean="0"/>
              <a:t>Библейские образы и античные образы </a:t>
            </a:r>
            <a:r>
              <a:rPr lang="ru-RU" dirty="0" smtClean="0"/>
              <a:t>(</a:t>
            </a:r>
            <a:r>
              <a:rPr lang="ru-RU" dirty="0" err="1" smtClean="0"/>
              <a:t>В.К.Тредиаковский</a:t>
            </a:r>
            <a:r>
              <a:rPr lang="ru-RU" dirty="0" smtClean="0"/>
              <a:t>, </a:t>
            </a:r>
            <a:r>
              <a:rPr lang="ru-RU" dirty="0" err="1" smtClean="0"/>
              <a:t>Д.Ростовский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 smtClean="0"/>
              <a:t>3) </a:t>
            </a:r>
            <a:r>
              <a:rPr lang="ru-RU" b="1" dirty="0" smtClean="0"/>
              <a:t>Образ величественной правительницы </a:t>
            </a:r>
            <a:r>
              <a:rPr lang="ru-RU" dirty="0" smtClean="0"/>
              <a:t>( Феофан Прокопович, </a:t>
            </a:r>
            <a:r>
              <a:rPr lang="ru-RU" dirty="0" err="1" smtClean="0"/>
              <a:t>М.В.Ломоносов</a:t>
            </a:r>
            <a:r>
              <a:rPr lang="ru-RU" dirty="0" smtClean="0"/>
              <a:t>, </a:t>
            </a:r>
            <a:r>
              <a:rPr lang="ru-RU" dirty="0" err="1" smtClean="0"/>
              <a:t>А.П.Сумароков</a:t>
            </a:r>
            <a:r>
              <a:rPr lang="ru-RU" dirty="0" smtClean="0"/>
              <a:t>) и </a:t>
            </a:r>
            <a:r>
              <a:rPr lang="ru-RU" b="1" dirty="0" smtClean="0"/>
              <a:t>простой женщины из народа </a:t>
            </a:r>
            <a:r>
              <a:rPr lang="ru-RU" dirty="0" smtClean="0"/>
              <a:t>( «Строфы похвальные </a:t>
            </a:r>
            <a:r>
              <a:rPr lang="ru-RU" dirty="0" err="1" smtClean="0"/>
              <a:t>поселянскому</a:t>
            </a:r>
            <a:r>
              <a:rPr lang="ru-RU" dirty="0" smtClean="0"/>
              <a:t> житию» </a:t>
            </a:r>
            <a:r>
              <a:rPr lang="ru-RU" dirty="0" err="1" smtClean="0"/>
              <a:t>В.К.Тредиаковского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17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Как менялись образы?</a:t>
            </a:r>
            <a:br>
              <a:rPr lang="ru-RU" dirty="0" smtClean="0"/>
            </a:br>
            <a:r>
              <a:rPr lang="ru-RU" b="1" dirty="0" smtClean="0"/>
              <a:t>ЛИТЕРАТУРА 19 века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Самые яркие типы в литературе: </a:t>
            </a:r>
            <a:r>
              <a:rPr lang="ru-RU" dirty="0" smtClean="0"/>
              <a:t>1) Пушкинская красотка; 2) Тургеневская девушка; 3) Некрасовская </a:t>
            </a:r>
            <a:r>
              <a:rPr lang="ru-RU" dirty="0" smtClean="0"/>
              <a:t>женщина (</a:t>
            </a:r>
            <a:r>
              <a:rPr lang="ru-RU" dirty="0" err="1" smtClean="0"/>
              <a:t>см.приложение</a:t>
            </a:r>
            <a:r>
              <a:rPr lang="ru-RU" dirty="0" smtClean="0"/>
              <a:t>)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/>
              <a:t> </a:t>
            </a:r>
            <a:r>
              <a:rPr lang="ru-RU" dirty="0" smtClean="0"/>
              <a:t>Женщина-мать 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Женщина-спасительница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 – идеал автора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Женщина-общественный деятель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Женщина-эгоист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 – барышня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Женщина- жертва обстоятельств</a:t>
            </a:r>
          </a:p>
          <a:p>
            <a:pPr marL="514350" indent="-514350">
              <a:buAutoNum type="arabicPeriod"/>
            </a:pPr>
            <a:r>
              <a:rPr lang="ru-RU" dirty="0" smtClean="0"/>
              <a:t>Женщина – хранительница домашнего очага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2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0880" cy="1008112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4000" dirty="0" smtClean="0"/>
              <a:t>Как менялись образы?</a:t>
            </a:r>
            <a:br>
              <a:rPr lang="ru-RU" sz="4000" dirty="0" smtClean="0"/>
            </a:br>
            <a:r>
              <a:rPr lang="ru-RU" sz="4000" b="1" dirty="0" smtClean="0"/>
              <a:t>Литература 20-21 </a:t>
            </a:r>
            <a:r>
              <a:rPr lang="ru-RU" sz="4000" b="1" dirty="0" err="1" smtClean="0"/>
              <a:t>вв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6156176" cy="594928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endParaRPr lang="ru-RU" sz="6000" dirty="0">
              <a:solidFill>
                <a:schemeClr val="tx2"/>
              </a:solidFill>
            </a:endParaRPr>
          </a:p>
          <a:p>
            <a:pPr>
              <a:buNone/>
            </a:pPr>
            <a:endParaRPr lang="ru-RU" sz="6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6000" dirty="0" smtClean="0"/>
              <a:t>ПОЯВЛЯЕТСЯ «ЖЕНСКАЯ ПРОЗА». Современная литература богата образами.</a:t>
            </a:r>
          </a:p>
          <a:p>
            <a:pPr>
              <a:buNone/>
            </a:pPr>
            <a:r>
              <a:rPr lang="ru-RU" sz="6000" dirty="0" smtClean="0"/>
              <a:t>1) Женщина – карьеристка, пытается быть равноправной с мужчиной</a:t>
            </a:r>
            <a:endParaRPr lang="ru-RU" sz="6000" dirty="0"/>
          </a:p>
          <a:p>
            <a:pPr>
              <a:buNone/>
            </a:pPr>
            <a:r>
              <a:rPr lang="ru-RU" sz="6000" dirty="0" smtClean="0"/>
              <a:t>1)  Образ женщины, не лишённой природных инстинктов</a:t>
            </a:r>
          </a:p>
          <a:p>
            <a:pPr>
              <a:buNone/>
            </a:pPr>
            <a:r>
              <a:rPr lang="ru-RU" sz="6000" dirty="0" smtClean="0"/>
              <a:t>3) Женщина – воин, герой</a:t>
            </a:r>
          </a:p>
          <a:p>
            <a:pPr>
              <a:buNone/>
            </a:pPr>
            <a:r>
              <a:rPr lang="ru-RU" sz="6000" dirty="0" smtClean="0"/>
              <a:t>4) Женщина - мать</a:t>
            </a:r>
          </a:p>
        </p:txBody>
      </p:sp>
      <p:pic>
        <p:nvPicPr>
          <p:cNvPr id="24578" name="Picture 2" descr="Образ идеальной женщины в русской литерату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048" y="2095750"/>
            <a:ext cx="2880320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Как менялись образы?</a:t>
            </a:r>
            <a:br>
              <a:rPr lang="ru-RU" dirty="0" smtClean="0"/>
            </a:br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97" y="1556792"/>
            <a:ext cx="9144397" cy="557644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200" dirty="0" smtClean="0"/>
              <a:t>1. Уже </a:t>
            </a:r>
            <a:r>
              <a:rPr lang="ru-RU" sz="4200" dirty="0"/>
              <a:t>в </a:t>
            </a:r>
            <a:r>
              <a:rPr lang="ru-RU" sz="4200" dirty="0" smtClean="0"/>
              <a:t>древнем </a:t>
            </a:r>
            <a:r>
              <a:rPr lang="ru-RU" sz="4200" dirty="0"/>
              <a:t>памятнике заложены те традиции, которые потом разовьются в нашей классической литературе: необыкновенная самоотверженность русской женщины, ее полное подчинение интересам мужа — воина, защитника родины, и безграничная вера в правоту его дела.</a:t>
            </a:r>
            <a:br>
              <a:rPr lang="ru-RU" sz="4200" dirty="0"/>
            </a:br>
            <a:r>
              <a:rPr lang="ru-RU" sz="4200" dirty="0"/>
              <a:t>    Образ Ярославны </a:t>
            </a:r>
            <a:r>
              <a:rPr lang="ru-RU" sz="4200" dirty="0" smtClean="0"/>
              <a:t>проявился </a:t>
            </a:r>
            <a:r>
              <a:rPr lang="ru-RU" sz="4200" dirty="0"/>
              <a:t>и </a:t>
            </a:r>
            <a:r>
              <a:rPr lang="ru-RU" sz="4200" dirty="0" smtClean="0"/>
              <a:t>дополнился </a:t>
            </a:r>
            <a:r>
              <a:rPr lang="ru-RU" sz="4200" dirty="0"/>
              <a:t>чертами и достоинствами, </a:t>
            </a:r>
            <a:r>
              <a:rPr lang="ru-RU" sz="4200" dirty="0" smtClean="0"/>
              <a:t>обрел новую </a:t>
            </a:r>
            <a:r>
              <a:rPr lang="ru-RU" sz="4200" dirty="0"/>
              <a:t>жизнь в героинях Пушкина и Некрасова, Тургенева и Толстого, но начало было положено в “Слове”, и это очень важно и ценно. </a:t>
            </a:r>
            <a:endParaRPr lang="ru-RU" sz="4200" dirty="0" smtClean="0"/>
          </a:p>
          <a:p>
            <a:pPr marL="0" indent="0">
              <a:buNone/>
            </a:pPr>
            <a:r>
              <a:rPr lang="ru-RU" sz="4200" dirty="0" smtClean="0"/>
              <a:t>2</a:t>
            </a:r>
            <a:r>
              <a:rPr lang="ru-RU" sz="4200" dirty="0"/>
              <a:t>. Писатели 19 и 20 </a:t>
            </a:r>
            <a:r>
              <a:rPr lang="ru-RU" sz="4200" dirty="0" err="1"/>
              <a:t>вв</a:t>
            </a:r>
            <a:r>
              <a:rPr lang="ru-RU" sz="4200" dirty="0"/>
              <a:t> преклоняются перед стойкостью, скромностью, верностью, трудолюбием и самопожертвованием. Писатели признают, что это лучшие качества людской души.</a:t>
            </a:r>
          </a:p>
          <a:p>
            <a:endParaRPr lang="ru-RU" sz="4200" dirty="0" smtClean="0"/>
          </a:p>
          <a:p>
            <a:pPr marL="0" indent="0">
              <a:buNone/>
            </a:pPr>
            <a:r>
              <a:rPr lang="ru-RU" sz="4200" dirty="0" smtClean="0"/>
              <a:t>3.</a:t>
            </a:r>
            <a:r>
              <a:rPr lang="ru-RU" sz="4200" dirty="0"/>
              <a:t> </a:t>
            </a:r>
            <a:r>
              <a:rPr lang="ru-RU" sz="4200" dirty="0" smtClean="0"/>
              <a:t>В русской литературе 19-20 вв. продолжается разработка традиционных, «вечных» женских образов, выполняющих различные социальные роли, а также возникают новые образы, появление которых обусловлено временем и сложившимися социальными условиями.</a:t>
            </a:r>
          </a:p>
          <a:p>
            <a:endParaRPr lang="ru-RU" sz="4200" dirty="0" smtClean="0"/>
          </a:p>
          <a:p>
            <a:pPr marL="0" indent="0">
              <a:buNone/>
            </a:pPr>
            <a:r>
              <a:rPr lang="ru-RU" sz="4200" dirty="0"/>
              <a:t>  4. В произведениях </a:t>
            </a:r>
            <a:r>
              <a:rPr lang="ru-RU" sz="4200" dirty="0" smtClean="0"/>
              <a:t>20-21 </a:t>
            </a:r>
            <a:r>
              <a:rPr lang="ru-RU" sz="4200" dirty="0" err="1" smtClean="0"/>
              <a:t>вв</a:t>
            </a:r>
            <a:r>
              <a:rPr lang="ru-RU" sz="4200" dirty="0" smtClean="0"/>
              <a:t>  </a:t>
            </a:r>
            <a:r>
              <a:rPr lang="ru-RU" sz="4200" dirty="0"/>
              <a:t>образ женщины претерпевает колоссальные изменения: она равна мужчине, её роль в жизни общества огромна. Им на долю выпали огромные испытания.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4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210146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/>
              <a:t>Проблемный вопрос: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Какие типологии женских образов существуют в литературоведении? </a:t>
            </a:r>
            <a:r>
              <a:rPr lang="ru-RU" dirty="0" smtClean="0"/>
              <a:t>Возможно ли создать типологию, которая поможет при подготовке к ЕГЭ и Итоговому сочинению?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99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3" y="0"/>
            <a:ext cx="9239675" cy="67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4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36904" cy="2304256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3600" dirty="0" smtClean="0"/>
              <a:t>БУКЛЕТ «Типология женских образов в произведениях литературы разных эпох»         </a:t>
            </a:r>
            <a:r>
              <a:rPr lang="ru-RU" sz="1800" dirty="0" smtClean="0"/>
              <a:t>( </a:t>
            </a:r>
            <a:r>
              <a:rPr lang="ru-RU" sz="2200" dirty="0" smtClean="0"/>
              <a:t>созданная для подготовки к ЕГЭ и итоговому сочинению)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 smtClean="0"/>
              <a:t>Критерий</a:t>
            </a:r>
            <a:r>
              <a:rPr lang="ru-RU" sz="2200" dirty="0" smtClean="0"/>
              <a:t>: сфера реализации героини (в семье или общественной деятельности)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780928"/>
            <a:ext cx="25922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Типология в нашем случае опирается  на выявление общих и отличных друг от друга компонентов, формирующих женские образы в литературных произведениях.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29200" y="2780928"/>
            <a:ext cx="4007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ПРАКТИЧЕСКАЯ ЗНАЧИМОСТЬ: можно использовать при подготовке к ЕГЭ или итоговому сочинению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94" y="2794736"/>
            <a:ext cx="2106737" cy="3748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707" y="4682348"/>
            <a:ext cx="3528392" cy="198196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925144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1. Гипотеза подтвердилась. </a:t>
            </a:r>
          </a:p>
          <a:p>
            <a:pPr marL="0" indent="0">
              <a:buNone/>
            </a:pPr>
            <a:r>
              <a:rPr lang="ru-RU" dirty="0" smtClean="0"/>
              <a:t>2. В </a:t>
            </a:r>
            <a:r>
              <a:rPr lang="ru-RU" dirty="0"/>
              <a:t>литературоведении  много типов классификации женских образов. Сложность проблемы типологии заключается в многогранности и неоднозначности женских образов. </a:t>
            </a:r>
            <a:r>
              <a:rPr lang="ru-RU" dirty="0" smtClean="0"/>
              <a:t> Литературоведы используют различные критерии для определения типологии женских образов в литературе.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3. Во все эпохи присутствует образ женщины, способной на подвиги и образ женщины-матери.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4. Созданный буклет содержит  типологию женских образов , которая  поможет выпускникам при подготовке к ЕГЭ по литературе и итоговому сочинению.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1. </a:t>
            </a:r>
            <a:r>
              <a:rPr lang="ru-RU" sz="2000" dirty="0" err="1" smtClean="0"/>
              <a:t>Анпшогова</a:t>
            </a:r>
            <a:r>
              <a:rPr lang="ru-RU" sz="2000" dirty="0" smtClean="0"/>
              <a:t> Е.С. Образ русской женщины по памятникам литературы конца 16-начала 18 веков// Исторические науки.2006. № 3. С.73-80</a:t>
            </a:r>
          </a:p>
          <a:p>
            <a:pPr marL="0" indent="0">
              <a:buNone/>
            </a:pPr>
            <a:r>
              <a:rPr lang="ru-RU" sz="2000" dirty="0" smtClean="0"/>
              <a:t>2. </a:t>
            </a:r>
            <a:r>
              <a:rPr lang="ru-RU" sz="2000" dirty="0" err="1" smtClean="0"/>
              <a:t>Весельницкая</a:t>
            </a:r>
            <a:r>
              <a:rPr lang="ru-RU" sz="2000" dirty="0" smtClean="0"/>
              <a:t> Е. Женщина в мужском мире// Вектор, 2008. – 176с.</a:t>
            </a:r>
          </a:p>
          <a:p>
            <a:pPr marL="0" indent="0">
              <a:buNone/>
            </a:pPr>
            <a:r>
              <a:rPr lang="ru-RU" sz="2000" dirty="0"/>
              <a:t>3</a:t>
            </a:r>
            <a:r>
              <a:rPr lang="ru-RU" sz="2000" dirty="0" smtClean="0"/>
              <a:t>. </a:t>
            </a:r>
            <a:r>
              <a:rPr lang="ru-RU" sz="2000" dirty="0" err="1"/>
              <a:t>Долинина</a:t>
            </a:r>
            <a:r>
              <a:rPr lang="ru-RU" sz="2000" dirty="0"/>
              <a:t> </a:t>
            </a:r>
            <a:r>
              <a:rPr lang="ru-RU" sz="2000" dirty="0" smtClean="0"/>
              <a:t>Н.Г. </a:t>
            </a:r>
            <a:r>
              <a:rPr lang="ru-RU" sz="2000" dirty="0"/>
              <a:t>«По страницам «Войны и мира» .-Л.,1973.</a:t>
            </a:r>
          </a:p>
          <a:p>
            <a:pPr marL="0" indent="0">
              <a:buNone/>
            </a:pPr>
            <a:r>
              <a:rPr lang="ru-RU" sz="2000" dirty="0"/>
              <a:t>4</a:t>
            </a:r>
            <a:r>
              <a:rPr lang="ru-RU" sz="2000" dirty="0" smtClean="0"/>
              <a:t>. Лихачев Д.С. </a:t>
            </a:r>
            <a:r>
              <a:rPr lang="ru-RU" sz="2000" dirty="0"/>
              <a:t>«Художественное наследие Древней Руси и современность».-1971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5</a:t>
            </a:r>
            <a:r>
              <a:rPr lang="ru-RU" sz="2000" dirty="0" smtClean="0"/>
              <a:t>.</a:t>
            </a:r>
            <a:r>
              <a:rPr lang="ru-RU" sz="2000" b="1" dirty="0"/>
              <a:t> </a:t>
            </a:r>
            <a:r>
              <a:rPr lang="ru-RU" sz="2000" dirty="0" err="1"/>
              <a:t>Меденцева</a:t>
            </a:r>
            <a:r>
              <a:rPr lang="ru-RU" sz="2000" dirty="0"/>
              <a:t> Н. П. Типические черты «</a:t>
            </a:r>
            <a:r>
              <a:rPr lang="ru-RU" sz="2000" dirty="0" err="1"/>
              <a:t>токаревской</a:t>
            </a:r>
            <a:r>
              <a:rPr lang="ru-RU" sz="2000" dirty="0"/>
              <a:t> героини» (на материале творчества Виктории Токаревой) / Н. П. </a:t>
            </a:r>
            <a:r>
              <a:rPr lang="ru-RU" sz="2000" dirty="0" err="1"/>
              <a:t>Меденцева</a:t>
            </a:r>
            <a:r>
              <a:rPr lang="ru-RU" sz="2000" dirty="0"/>
              <a:t> // Молодой ученый. — 2014. — №19. — С. 668-671.</a:t>
            </a:r>
          </a:p>
          <a:p>
            <a:pPr marL="0" indent="0">
              <a:buNone/>
            </a:pPr>
            <a:r>
              <a:rPr lang="ru-RU" sz="2000" dirty="0"/>
              <a:t>6</a:t>
            </a:r>
            <a:r>
              <a:rPr lang="ru-RU" sz="2000" dirty="0" smtClean="0"/>
              <a:t>. Турбин Е.С. </a:t>
            </a:r>
            <a:r>
              <a:rPr lang="ru-RU" sz="2000" dirty="0"/>
              <a:t>«Поэтика романа </a:t>
            </a:r>
            <a:r>
              <a:rPr lang="ru-RU" sz="2000" dirty="0" err="1"/>
              <a:t>А.С.Пушкина</a:t>
            </a:r>
            <a:r>
              <a:rPr lang="ru-RU" sz="2000" dirty="0"/>
              <a:t> «Евгений Онегин».- М.,</a:t>
            </a:r>
            <a:r>
              <a:rPr lang="ru-RU" sz="2000" dirty="0" smtClean="0"/>
              <a:t>1976</a:t>
            </a:r>
          </a:p>
          <a:p>
            <a:pPr marL="0" indent="0">
              <a:buNone/>
            </a:pPr>
            <a:r>
              <a:rPr lang="ru-RU" sz="2000" dirty="0"/>
              <a:t>7</a:t>
            </a:r>
            <a:r>
              <a:rPr lang="ru-RU" sz="2000" dirty="0" smtClean="0"/>
              <a:t>. </a:t>
            </a:r>
            <a:r>
              <a:rPr lang="ru-RU" sz="2000" dirty="0"/>
              <a:t>Фёдорова М.С. </a:t>
            </a:r>
            <a:r>
              <a:rPr lang="ru-RU" sz="2000" dirty="0" smtClean="0"/>
              <a:t>О </a:t>
            </a:r>
            <a:r>
              <a:rPr lang="ru-RU" sz="2000" dirty="0"/>
              <a:t>типологии женских образов в русской литературе первой половины 18 </a:t>
            </a:r>
            <a:r>
              <a:rPr lang="ru-RU" sz="2000" dirty="0" smtClean="0"/>
              <a:t>века// вестник славянских культур. – 2014.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8</a:t>
            </a:r>
            <a:r>
              <a:rPr lang="ru-RU" sz="2000" dirty="0" smtClean="0"/>
              <a:t>. </a:t>
            </a:r>
            <a:r>
              <a:rPr lang="ru-RU" sz="2000" dirty="0"/>
              <a:t>http://www.moluch.ru/conf/phil/archive/23/409/</a:t>
            </a:r>
          </a:p>
          <a:p>
            <a:pPr marL="0" indent="0">
              <a:buNone/>
            </a:pPr>
            <a:r>
              <a:rPr lang="ru-RU" sz="2000" dirty="0"/>
              <a:t>9</a:t>
            </a:r>
            <a:r>
              <a:rPr lang="ru-RU" sz="2000" dirty="0" smtClean="0"/>
              <a:t>. </a:t>
            </a:r>
            <a:r>
              <a:rPr lang="ru-RU" sz="2000" dirty="0">
                <a:hlinkClick r:id="rId3"/>
              </a:rPr>
              <a:t>http://</a:t>
            </a:r>
            <a:r>
              <a:rPr lang="ru-RU" sz="2000" dirty="0" smtClean="0">
                <a:hlinkClick r:id="rId3"/>
              </a:rPr>
              <a:t>pereskaz.com/author/tokareva</a:t>
            </a:r>
            <a:endParaRPr lang="ru-RU" sz="20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206599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44966"/>
            <a:ext cx="8229600" cy="1143000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2400" y="2060849"/>
            <a:ext cx="514400" cy="720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7755" y="1987966"/>
            <a:ext cx="8317209" cy="467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75240" cy="922114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Самые яркие литературные типы русских женщин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  <a:noFill/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 Пушкинская красотка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Возраст:</a:t>
            </a:r>
            <a:r>
              <a:rPr lang="ru-RU" dirty="0" smtClean="0"/>
              <a:t> 16-17 лет.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Интеллектуальное развитие:</a:t>
            </a:r>
            <a:r>
              <a:rPr lang="ru-RU" sz="2800" dirty="0" smtClean="0"/>
              <a:t> пытливая от природы, о жизни и любви судит по прочитанным романам. Поэтическая, высокая и одухотворенная натура.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Внешние данные:</a:t>
            </a:r>
            <a:r>
              <a:rPr lang="ru-RU" dirty="0" smtClean="0"/>
              <a:t> </a:t>
            </a:r>
            <a:r>
              <a:rPr lang="ru-RU" sz="2800" dirty="0" smtClean="0"/>
              <a:t>женственная, стройная, с лебединой шеей и изящными ножками, которых «в России можно встретить не более трех пар».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Манера поведения:</a:t>
            </a:r>
            <a:r>
              <a:rPr lang="ru-RU" sz="2800" dirty="0" smtClean="0"/>
              <a:t> готова променять «ветошь маскарада» на сельское уединение, не признает любви по расчету.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Характер:</a:t>
            </a:r>
            <a:r>
              <a:rPr lang="ru-RU" sz="2800" dirty="0" smtClean="0"/>
              <a:t> возвышенная натура, задумчивая, одинокая, любит природу. «Дика, печальна, молчалива, как лань лесная боязлива, она в семье своей родной казалась девочкой чужой».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Схема вышивки «пушкинская девушка» (№1762284) - Вышивка крест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4086454" cy="5448605"/>
          </a:xfrm>
          <a:prstGeom prst="rect">
            <a:avLst/>
          </a:prstGeom>
          <a:noFill/>
        </p:spPr>
      </p:pic>
      <p:sp>
        <p:nvSpPr>
          <p:cNvPr id="5124" name="AutoShape 4" descr="Женские типажи в мировой литературе | Пикаб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пушкинска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88640"/>
            <a:ext cx="3312368" cy="3462930"/>
          </a:xfrm>
          <a:prstGeom prst="rect">
            <a:avLst/>
          </a:prstGeom>
        </p:spPr>
      </p:pic>
      <p:sp>
        <p:nvSpPr>
          <p:cNvPr id="5126" name="AutoShape 6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4" name="AutoShape 14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6" name="AutoShape 16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8" name="AutoShape 18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деву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3861048"/>
            <a:ext cx="3096344" cy="283282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Самые яркие литературные типы русских женщин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5892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Тургеневская девушка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Возраст:</a:t>
            </a:r>
            <a:r>
              <a:rPr lang="ru-RU" dirty="0" smtClean="0"/>
              <a:t> 17-26 лет.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Интеллектуальное развитие:</a:t>
            </a:r>
            <a:r>
              <a:rPr lang="ru-RU" dirty="0" smtClean="0">
                <a:solidFill>
                  <a:schemeClr val="tx2"/>
                </a:solidFill>
              </a:rPr>
              <a:t> </a:t>
            </a:r>
            <a:r>
              <a:rPr lang="ru-RU" dirty="0" smtClean="0"/>
              <a:t>образованная, любит читать.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Внешние данные:</a:t>
            </a:r>
            <a:r>
              <a:rPr lang="ru-RU" dirty="0" smtClean="0"/>
              <a:t> худощава, сутуловата, не отличается яркой внешностью, но обладает скрытой красотой, которую может заметить только настоящий ценитель прекрасного.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Манера поведения:</a:t>
            </a:r>
            <a:r>
              <a:rPr lang="ru-RU" dirty="0" smtClean="0">
                <a:solidFill>
                  <a:schemeClr val="tx2"/>
                </a:solidFill>
              </a:rPr>
              <a:t> </a:t>
            </a:r>
            <a:r>
              <a:rPr lang="ru-RU" dirty="0" smtClean="0"/>
              <a:t>замкнута, далека от светской и городской жизни девушка. Плохо сходится с людьми, но достаточно влюбчивая, придает значение истинным, а не показным достоинствам своего избранника. Может пожертвовать собой ради какой-либо идеи.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Характер:</a:t>
            </a:r>
            <a:r>
              <a:rPr lang="ru-RU" dirty="0" smtClean="0">
                <a:solidFill>
                  <a:schemeClr val="tx2"/>
                </a:solidFill>
              </a:rPr>
              <a:t> </a:t>
            </a:r>
            <a:r>
              <a:rPr lang="ru-RU" dirty="0" smtClean="0"/>
              <a:t>интроверт с сильным характером, целеустремленная, мечтательная, готова преодолевать трудности.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74" name="AutoShape 2" descr="Тургеневская девушк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Тургеневская девушк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юю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284984"/>
            <a:ext cx="3024336" cy="3092452"/>
          </a:xfrm>
          <a:prstGeom prst="rect">
            <a:avLst/>
          </a:prstGeom>
        </p:spPr>
      </p:pic>
      <p:pic>
        <p:nvPicPr>
          <p:cNvPr id="3078" name="Picture 6" descr="Тургеневская девушка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933056"/>
            <a:ext cx="2358882" cy="2736304"/>
          </a:xfrm>
          <a:prstGeom prst="rect">
            <a:avLst/>
          </a:prstGeom>
          <a:noFill/>
        </p:spPr>
      </p:pic>
      <p:pic>
        <p:nvPicPr>
          <p:cNvPr id="3082" name="Picture 10" descr="Тургеневские девушки - Центральная Городская Библиотека Кисловодска  официальный сай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8640"/>
            <a:ext cx="4115557" cy="3096344"/>
          </a:xfrm>
          <a:prstGeom prst="rect">
            <a:avLst/>
          </a:prstGeom>
          <a:noFill/>
        </p:spPr>
      </p:pic>
      <p:pic>
        <p:nvPicPr>
          <p:cNvPr id="3084" name="Picture 12" descr="Тургеневские девушки - Центральная Городская Библиотека Кисловодска  официальный сай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01615"/>
            <a:ext cx="3168352" cy="3168353"/>
          </a:xfrm>
          <a:prstGeom prst="rect">
            <a:avLst/>
          </a:prstGeom>
          <a:noFill/>
        </p:spPr>
      </p:pic>
      <p:sp>
        <p:nvSpPr>
          <p:cNvPr id="3086" name="AutoShape 14" descr="О тургеневских девушках и их талантливом творце - Новости Белоречен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AutoShape 16" descr="О тургеневских девушках и их талантливом творце - Новости Белоречен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0" name="AutoShape 18" descr="О тургеневских девушках и их талантливом творце - Новости Белоречен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2" name="AutoShape 20" descr="О тургеневских девушках и их талантливом творце - Новости Белоречен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4" name="AutoShape 22" descr="Тургеневская девушка ℹ️ что значит литературное понятие, описание образов и  внешности героинь, характеристика женщин в произведениях автора, черты  характе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0000000000000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404664"/>
            <a:ext cx="3925813" cy="2612450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066130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dirty="0" smtClean="0"/>
              <a:t>Самые яркие литературные типы русских женщин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0405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Некрасовская женщина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Возраст:</a:t>
            </a:r>
            <a:r>
              <a:rPr lang="ru-RU" dirty="0" smtClean="0"/>
              <a:t> 35-38 лет.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Интеллектуальное развитие:</a:t>
            </a:r>
            <a:r>
              <a:rPr lang="ru-RU" dirty="0" smtClean="0">
                <a:solidFill>
                  <a:schemeClr val="tx2"/>
                </a:solidFill>
              </a:rPr>
              <a:t> </a:t>
            </a:r>
            <a:r>
              <a:rPr lang="ru-RU" dirty="0" smtClean="0"/>
              <a:t>умная, одаренная, талантливая.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Внешние данные:</a:t>
            </a:r>
            <a:r>
              <a:rPr lang="ru-RU" dirty="0" smtClean="0"/>
              <a:t> славянская внешность, спокойный взгляд, большие строгие глаза, румяные щёки. Стройная и высокая, «во всякой одежде красива, во всякой работе ловка».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Манера поведения:</a:t>
            </a:r>
            <a:r>
              <a:rPr lang="ru-RU" dirty="0" smtClean="0"/>
              <a:t> проявляет заботу о семье и детях. Готова пожертвовать всем ради семьи и женского счастья. Много работает, чтобы родные не знали нужды.</a:t>
            </a:r>
            <a:br>
              <a:rPr lang="ru-RU" dirty="0" smtClean="0"/>
            </a:br>
            <a:r>
              <a:rPr lang="ru-RU" i="1" dirty="0" smtClean="0">
                <a:solidFill>
                  <a:schemeClr val="tx2"/>
                </a:solidFill>
              </a:rPr>
              <a:t>Характер:</a:t>
            </a:r>
            <a:r>
              <a:rPr lang="ru-RU" dirty="0" smtClean="0"/>
              <a:t> героическая, самоотверженная, волевая, решительная и трудолюбивая женщина, которая «коня на скаку остановит и в горящую избу войдет»,  «И голод, и холод выносит, всегда терпелива, ровна…»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6" name="Picture 14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764704"/>
            <a:ext cx="3096344" cy="868958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ru-RU" b="1" dirty="0" smtClean="0"/>
              <a:t>Гипотеза: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08912" cy="316835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Думаю, что нет единой типологии,  литературоведы в разные времена выявляли  различные особенности типов женских образов в произведениях.  Есть типы женских образов, которые на протяжении разных эпох остаются неизменными.</a:t>
            </a:r>
          </a:p>
          <a:p>
            <a:pPr algn="just">
              <a:buNone/>
            </a:pPr>
            <a:r>
              <a:rPr lang="ru-RU" dirty="0" smtClean="0"/>
              <a:t>Эта работа поможет мне и моим одноклассникам подготовиться к итоговому сочинению и ЕГЭ по литературе</a:t>
            </a:r>
            <a:endParaRPr lang="ru-RU" dirty="0"/>
          </a:p>
        </p:txBody>
      </p:sp>
      <p:pic>
        <p:nvPicPr>
          <p:cNvPr id="18434" name="Picture 2" descr="Роман на производстве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509120"/>
            <a:ext cx="3096344" cy="19042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Некрасовская женщина —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2448272" cy="3182755"/>
          </a:xfrm>
          <a:prstGeom prst="rect">
            <a:avLst/>
          </a:prstGeom>
          <a:noFill/>
        </p:spPr>
      </p:pic>
      <p:pic>
        <p:nvPicPr>
          <p:cNvPr id="1028" name="Picture 4" descr="Некрасовская женщина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501008"/>
            <a:ext cx="2520280" cy="3150349"/>
          </a:xfrm>
          <a:prstGeom prst="rect">
            <a:avLst/>
          </a:prstGeom>
          <a:noFill/>
        </p:spPr>
      </p:pic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7" y="3501008"/>
            <a:ext cx="2772041" cy="3171403"/>
          </a:xfrm>
          <a:prstGeom prst="rect">
            <a:avLst/>
          </a:prstGeom>
        </p:spPr>
      </p:pic>
      <p:sp>
        <p:nvSpPr>
          <p:cNvPr id="1030" name="AutoShape 6" descr="Типы женщин в литературных произведениях | Lifestyle | Селдон Нов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некрсо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260648"/>
            <a:ext cx="4752528" cy="3055196"/>
          </a:xfrm>
          <a:prstGeom prst="rect">
            <a:avLst/>
          </a:prstGeom>
        </p:spPr>
      </p:pic>
      <p:pic>
        <p:nvPicPr>
          <p:cNvPr id="1032" name="Picture 8" descr="Социальные и гражданские мотивы в лирике Н.А.Некрасова («О погоде», «Поэт и  гражданин», «Рыцарь на час», «Пророк», «Элегия»)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04664"/>
            <a:ext cx="2448272" cy="289341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3816424" cy="864096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Цель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92896"/>
            <a:ext cx="8435280" cy="1584176"/>
          </a:xfrm>
          <a:noFill/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исследовать типологию женских образов в художественных </a:t>
            </a:r>
            <a:r>
              <a:rPr lang="ru-RU" dirty="0" smtClean="0"/>
              <a:t>произведениях </a:t>
            </a:r>
            <a:r>
              <a:rPr lang="ru-RU" dirty="0" smtClean="0"/>
              <a:t>русской литературы. </a:t>
            </a:r>
            <a:endParaRPr lang="ru-RU" dirty="0"/>
          </a:p>
        </p:txBody>
      </p:sp>
      <p:pic>
        <p:nvPicPr>
          <p:cNvPr id="7" name="Picture 4" descr="libro by EstrellaCristal, elfo , elf , libro , deco , fairy , barbie ,  wings , animated , picture , gif , hada , alas , animado , imagen , fond ,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077072"/>
            <a:ext cx="3810000" cy="21621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Акварельный фон бежевый - 5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3826768" cy="792088"/>
          </a:xfrm>
          <a:solidFill>
            <a:srgbClr val="FFFF66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2"/>
              </a:buClr>
              <a:buFont typeface="Courier New" pitchFamily="49" charset="0"/>
              <a:buChar char="o"/>
            </a:pPr>
            <a:r>
              <a:rPr lang="ru-RU" dirty="0"/>
              <a:t>и</a:t>
            </a:r>
            <a:r>
              <a:rPr lang="ru-RU" dirty="0" smtClean="0"/>
              <a:t>сследовать информацию из разных источников  по  данной теме;</a:t>
            </a:r>
          </a:p>
          <a:p>
            <a:pPr>
              <a:buClr>
                <a:schemeClr val="tx2"/>
              </a:buClr>
              <a:buFont typeface="Courier New" pitchFamily="49" charset="0"/>
              <a:buChar char="o"/>
            </a:pPr>
            <a:r>
              <a:rPr lang="ru-RU" dirty="0"/>
              <a:t>п</a:t>
            </a:r>
            <a:r>
              <a:rPr lang="ru-RU" dirty="0" smtClean="0"/>
              <a:t>роанализировать имеющиеся в литературоведении типологии женских образов, сопоставить;</a:t>
            </a:r>
          </a:p>
          <a:p>
            <a:pPr>
              <a:buClr>
                <a:schemeClr val="tx2"/>
              </a:buClr>
              <a:buFont typeface="Courier New" pitchFamily="49" charset="0"/>
              <a:buChar char="o"/>
            </a:pPr>
            <a:r>
              <a:rPr lang="ru-RU" dirty="0"/>
              <a:t>с</a:t>
            </a:r>
            <a:r>
              <a:rPr lang="ru-RU" dirty="0" smtClean="0"/>
              <a:t>оздать схему «Типология женских образов», которая поможет выпускникам школ при подготовке к ЕГЭ по литературе и Итоговому сочинению</a:t>
            </a:r>
            <a:r>
              <a:rPr lang="ru-RU" dirty="0" smtClean="0"/>
              <a:t>; оформить буклетом;</a:t>
            </a:r>
            <a:endParaRPr lang="ru-RU" dirty="0" smtClean="0"/>
          </a:p>
          <a:p>
            <a:pPr>
              <a:buClr>
                <a:schemeClr val="tx2"/>
              </a:buClr>
              <a:buFont typeface="Courier New" pitchFamily="49" charset="0"/>
              <a:buChar char="o"/>
            </a:pPr>
            <a:r>
              <a:rPr lang="ru-RU" dirty="0"/>
              <a:t>с</a:t>
            </a:r>
            <a:r>
              <a:rPr lang="ru-RU" dirty="0" smtClean="0"/>
              <a:t>делать выводы по теме исследования.</a:t>
            </a:r>
          </a:p>
          <a:p>
            <a:pPr>
              <a:buClr>
                <a:srgbClr val="FFC000"/>
              </a:buCl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МЕТОДЫ ИССЛЕДОВАНИЯ: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 smtClean="0"/>
              <a:t>нализ</a:t>
            </a:r>
            <a:r>
              <a:rPr lang="ru-RU" dirty="0" smtClean="0"/>
              <a:t>, классификация, </a:t>
            </a:r>
            <a:r>
              <a:rPr lang="ru-RU" dirty="0" smtClean="0"/>
              <a:t>сравнение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ОБЪЕКТ ИССЛЕДОВАНИЯ: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роизведения русской литературы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ПРЕДМЕТ ИССЛЕДОВАНИЯ:</a:t>
            </a:r>
          </a:p>
          <a:p>
            <a:pPr marL="0" indent="0">
              <a:buNone/>
            </a:pPr>
            <a:r>
              <a:rPr lang="ru-RU" dirty="0"/>
              <a:t>ж</a:t>
            </a:r>
            <a:r>
              <a:rPr lang="ru-RU" dirty="0" smtClean="0"/>
              <a:t>енские образы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98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922114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Понятия «образ» и «тип» в литературоведении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060848"/>
            <a:ext cx="8157592" cy="3528392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/>
              <a:t>Образ</a:t>
            </a:r>
            <a:r>
              <a:rPr lang="ru-RU" dirty="0" smtClean="0"/>
              <a:t> - это отображение жизни человека в   художественном произведении.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Тип </a:t>
            </a:r>
            <a:r>
              <a:rPr lang="ru-RU" dirty="0" smtClean="0"/>
              <a:t>- это художественный образ, наиболее возможный, характерный для определённой общественной среды. 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/>
          <a:lstStyle/>
          <a:p>
            <a:r>
              <a:rPr lang="ru-RU" dirty="0" smtClean="0"/>
              <a:t>Понятие «типология»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2304256"/>
          </a:xfrm>
          <a:solidFill>
            <a:srgbClr val="FFFF66"/>
          </a:solidFill>
          <a:ln>
            <a:solidFill>
              <a:schemeClr val="accent3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Типология -  классификация по существенным признакам. Основывается на понятии типа как единицы расчленения изучаемой реальности.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6259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  <a:ln>
            <a:solidFill>
              <a:schemeClr val="accent3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ТИПОЛОГИИ ЖЕНСКИХ ОБРАЗОВ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</a:t>
            </a:r>
            <a:r>
              <a:rPr lang="ru-RU" dirty="0" smtClean="0"/>
              <a:t>. Г. Белинский, </a:t>
            </a:r>
            <a:r>
              <a:rPr lang="ru-RU" dirty="0" err="1" smtClean="0"/>
              <a:t>И.А.Гончаров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72816"/>
            <a:ext cx="4248472" cy="4464496"/>
          </a:xfrm>
          <a:solidFill>
            <a:srgbClr val="FFFF99"/>
          </a:solidFill>
          <a:ln>
            <a:solidFill>
              <a:schemeClr val="accent3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Начало типологии женских образов положили критические статьи Белинского          (о творчестве Пушкина).  В. Г. Белинский разделил образы на </a:t>
            </a:r>
            <a:r>
              <a:rPr lang="ru-RU" b="1" dirty="0"/>
              <a:t>а</a:t>
            </a:r>
            <a:r>
              <a:rPr lang="ru-RU" b="1" dirty="0" smtClean="0"/>
              <a:t>ктивные и пассивные</a:t>
            </a:r>
          </a:p>
          <a:p>
            <a:endParaRPr lang="ru-RU" dirty="0"/>
          </a:p>
        </p:txBody>
      </p:sp>
      <p:pic>
        <p:nvPicPr>
          <p:cNvPr id="14338" name="Picture 2" descr="Белинский, Виссарион Григорьевич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4032448" cy="504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1551709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</TotalTime>
  <Words>931</Words>
  <Application>Microsoft Office PowerPoint</Application>
  <PresentationFormat>Экран (4:3)</PresentationFormat>
  <Paragraphs>126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Courier New</vt:lpstr>
      <vt:lpstr>Тема Office</vt:lpstr>
      <vt:lpstr>Типология женских образов в литературе (учебно-исследовательский проект)</vt:lpstr>
      <vt:lpstr>Проблемный вопрос:</vt:lpstr>
      <vt:lpstr>Гипотеза:</vt:lpstr>
      <vt:lpstr>Цель:</vt:lpstr>
      <vt:lpstr>Задачи:</vt:lpstr>
      <vt:lpstr>Презентация PowerPoint</vt:lpstr>
      <vt:lpstr>Понятия «образ» и «тип» в литературоведении</vt:lpstr>
      <vt:lpstr>Понятие «типология»</vt:lpstr>
      <vt:lpstr>ТИПОЛОГИИ ЖЕНСКИХ ОБРАЗОВ  В. Г. Белинский, И.А.Гончаров</vt:lpstr>
      <vt:lpstr>А.Белецкий (литература 30-60-х 19 в)</vt:lpstr>
      <vt:lpstr>Ю. М. Лотман</vt:lpstr>
      <vt:lpstr>В.Н.Кардапольцева выделяет типы     ( на основе классификации Лотмана):</vt:lpstr>
      <vt:lpstr>Е. Весельницкая (Книга «Женщина в мужском мире»)</vt:lpstr>
      <vt:lpstr>Самые яркие литературные типы русских женщин</vt:lpstr>
      <vt:lpstr> Как менялись образы? Древнерусская литература(XI век) </vt:lpstr>
      <vt:lpstr>Как менялись образы? ЛИТЕРАТУРА 18 века</vt:lpstr>
      <vt:lpstr>Как менялись образы? ЛИТЕРАТУРА 19 века</vt:lpstr>
      <vt:lpstr>Как менялись образы? Литература 20-21 вв</vt:lpstr>
      <vt:lpstr>Как менялись образы? Выводы:</vt:lpstr>
      <vt:lpstr>Презентация PowerPoint</vt:lpstr>
      <vt:lpstr>БУКЛЕТ «Типология женских образов в произведениях литературы разных эпох»         ( созданная для подготовки к ЕГЭ и итоговому сочинению)  Критерий: сфера реализации героини (в семье или общественной деятельности)</vt:lpstr>
      <vt:lpstr>Выводы</vt:lpstr>
      <vt:lpstr>Список литературы:</vt:lpstr>
      <vt:lpstr>ПРИЛОЖЕНИЕ</vt:lpstr>
      <vt:lpstr>Самые яркие литературные типы русских женщин</vt:lpstr>
      <vt:lpstr> </vt:lpstr>
      <vt:lpstr>Самые яркие литературные типы русских женщин</vt:lpstr>
      <vt:lpstr> </vt:lpstr>
      <vt:lpstr>Самые яркие литературные типы русских женщин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антон кроликов</cp:lastModifiedBy>
  <cp:revision>106</cp:revision>
  <cp:lastPrinted>2022-04-16T02:05:19Z</cp:lastPrinted>
  <dcterms:created xsi:type="dcterms:W3CDTF">2022-03-17T12:14:02Z</dcterms:created>
  <dcterms:modified xsi:type="dcterms:W3CDTF">2022-04-16T16:05:39Z</dcterms:modified>
</cp:coreProperties>
</file>