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260" r:id="rId2"/>
    <p:sldId id="261" r:id="rId3"/>
    <p:sldId id="280" r:id="rId4"/>
    <p:sldId id="259" r:id="rId5"/>
    <p:sldId id="258" r:id="rId6"/>
    <p:sldId id="277" r:id="rId7"/>
    <p:sldId id="264" r:id="rId8"/>
    <p:sldId id="278" r:id="rId9"/>
    <p:sldId id="263" r:id="rId10"/>
    <p:sldId id="262" r:id="rId11"/>
    <p:sldId id="265" r:id="rId12"/>
    <p:sldId id="267" r:id="rId13"/>
    <p:sldId id="271" r:id="rId14"/>
    <p:sldId id="275" r:id="rId15"/>
    <p:sldId id="276" r:id="rId16"/>
    <p:sldId id="279" r:id="rId17"/>
    <p:sldId id="269" r:id="rId18"/>
    <p:sldId id="272" r:id="rId19"/>
    <p:sldId id="266" r:id="rId20"/>
    <p:sldId id="268" r:id="rId21"/>
    <p:sldId id="27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08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6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9042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55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3698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5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251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75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57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03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90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93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457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451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4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57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1002-FF8D-4C6C-955F-D8EFA319C863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FA0E295-8AB0-44D6-B721-3DA22B2F9B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44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5716" y="1215979"/>
            <a:ext cx="8825658" cy="33295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EBEBEB"/>
                </a:solidFill>
              </a:rPr>
              <a:t/>
            </a:r>
            <a:br>
              <a:rPr lang="ru-RU" sz="4800" b="1" dirty="0" smtClean="0">
                <a:solidFill>
                  <a:srgbClr val="EBEBEB"/>
                </a:solidFill>
              </a:rPr>
            </a:br>
            <a:r>
              <a:rPr lang="ru-RU" sz="4800" b="1" dirty="0">
                <a:solidFill>
                  <a:srgbClr val="EBEBEB"/>
                </a:solidFill>
              </a:rPr>
              <a:t/>
            </a:r>
            <a:br>
              <a:rPr lang="ru-RU" sz="4800" b="1" dirty="0">
                <a:solidFill>
                  <a:srgbClr val="EBEBEB"/>
                </a:solidFill>
              </a:rPr>
            </a:br>
            <a:r>
              <a:rPr lang="ru-RU" sz="4800" b="1" dirty="0" smtClean="0">
                <a:solidFill>
                  <a:srgbClr val="EBEBEB"/>
                </a:solidFill>
              </a:rPr>
              <a:t/>
            </a:r>
            <a:br>
              <a:rPr lang="ru-RU" sz="4800" b="1" dirty="0" smtClean="0">
                <a:solidFill>
                  <a:srgbClr val="EBEBEB"/>
                </a:solidFill>
              </a:rPr>
            </a:br>
            <a:r>
              <a:rPr lang="ru-RU" sz="4800" b="1" dirty="0">
                <a:solidFill>
                  <a:srgbClr val="EBEBEB"/>
                </a:solidFill>
              </a:rPr>
              <a:t/>
            </a:r>
            <a:br>
              <a:rPr lang="ru-RU" sz="4800" b="1" dirty="0">
                <a:solidFill>
                  <a:srgbClr val="EBEBEB"/>
                </a:solidFill>
              </a:rPr>
            </a:br>
            <a:r>
              <a:rPr lang="ru-RU" sz="4800" b="1" dirty="0" smtClean="0">
                <a:solidFill>
                  <a:schemeClr val="tx1"/>
                </a:solidFill>
              </a:rPr>
              <a:t>Роль причастий </a:t>
            </a:r>
            <a:r>
              <a:rPr lang="ru-RU" sz="4800" b="1" dirty="0">
                <a:solidFill>
                  <a:schemeClr val="tx1"/>
                </a:solidFill>
              </a:rPr>
              <a:t>в произведениях художественной литературы</a:t>
            </a:r>
            <a:r>
              <a:rPr lang="ru-RU" sz="3600" dirty="0">
                <a:solidFill>
                  <a:schemeClr val="tx1"/>
                </a:solidFill>
              </a:rPr>
              <a:t/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(на примере </a:t>
            </a:r>
            <a:r>
              <a:rPr lang="ru-RU" sz="3600" dirty="0" smtClean="0">
                <a:solidFill>
                  <a:schemeClr val="tx1"/>
                </a:solidFill>
              </a:rPr>
              <a:t>рассказов </a:t>
            </a:r>
            <a:r>
              <a:rPr lang="ru-RU" sz="3600" dirty="0" err="1" smtClean="0">
                <a:solidFill>
                  <a:schemeClr val="tx1"/>
                </a:solidFill>
              </a:rPr>
              <a:t>А.Куприна</a:t>
            </a: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</a:rPr>
              <a:t>и </a:t>
            </a:r>
            <a:r>
              <a:rPr lang="ru-RU" sz="3600" dirty="0" err="1">
                <a:solidFill>
                  <a:schemeClr val="tx1"/>
                </a:solidFill>
              </a:rPr>
              <a:t>И.Бунина</a:t>
            </a:r>
            <a:r>
              <a:rPr lang="ru-RU" sz="3600" dirty="0" smtClean="0">
                <a:solidFill>
                  <a:schemeClr val="tx1"/>
                </a:solidFill>
              </a:rPr>
              <a:t>)</a:t>
            </a:r>
            <a:r>
              <a:rPr lang="ru-RU" sz="3600" dirty="0" smtClean="0">
                <a:solidFill>
                  <a:srgbClr val="EBEBEB"/>
                </a:solidFill>
              </a:rPr>
              <a:t/>
            </a:r>
            <a:br>
              <a:rPr lang="ru-RU" sz="3600" dirty="0" smtClean="0">
                <a:solidFill>
                  <a:srgbClr val="EBEBEB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/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Учебно-исследовательский проект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42468" y="4881093"/>
            <a:ext cx="5649533" cy="1976907"/>
          </a:xfrm>
        </p:spPr>
        <p:txBody>
          <a:bodyPr>
            <a:normAutofit/>
          </a:bodyPr>
          <a:lstStyle/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ru-RU" sz="1600" b="1" dirty="0" smtClean="0">
                <a:solidFill>
                  <a:schemeClr val="tx1"/>
                </a:solidFill>
              </a:rPr>
              <a:t>АВТОР: </a:t>
            </a:r>
            <a:r>
              <a:rPr lang="ru-RU" sz="1600" b="1" dirty="0">
                <a:solidFill>
                  <a:schemeClr val="tx1"/>
                </a:solidFill>
              </a:rPr>
              <a:t>Яна </a:t>
            </a:r>
            <a:r>
              <a:rPr lang="ru-RU" sz="1600" b="1" dirty="0" smtClean="0">
                <a:solidFill>
                  <a:schemeClr val="tx1"/>
                </a:solidFill>
              </a:rPr>
              <a:t>Голубева,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ru-RU" sz="1600" b="1" dirty="0" smtClean="0">
                <a:solidFill>
                  <a:schemeClr val="tx1"/>
                </a:solidFill>
              </a:rPr>
              <a:t> обучающаяся </a:t>
            </a:r>
            <a:r>
              <a:rPr lang="ru-RU" sz="1600" b="1" dirty="0">
                <a:solidFill>
                  <a:schemeClr val="tx1"/>
                </a:solidFill>
              </a:rPr>
              <a:t>7 «Б» класса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ru-RU" sz="1600" b="1" dirty="0">
                <a:solidFill>
                  <a:schemeClr val="tx1"/>
                </a:solidFill>
              </a:rPr>
              <a:t>РУКОВОДИТЕЛЬ: Яковлева Татьяна </a:t>
            </a:r>
            <a:r>
              <a:rPr lang="ru-RU" sz="1600" b="1" dirty="0" smtClean="0">
                <a:solidFill>
                  <a:schemeClr val="tx1"/>
                </a:solidFill>
              </a:rPr>
              <a:t>Борисовна,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ru-RU" sz="1600" b="1" dirty="0" smtClean="0">
                <a:solidFill>
                  <a:schemeClr val="tx1"/>
                </a:solidFill>
              </a:rPr>
              <a:t>МБОУ «Гимназия»</a:t>
            </a:r>
            <a:endParaRPr lang="ru-RU" sz="16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19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117867"/>
            <a:ext cx="9404723" cy="1400530"/>
          </a:xfrm>
        </p:spPr>
        <p:txBody>
          <a:bodyPr/>
          <a:lstStyle/>
          <a:p>
            <a:pPr algn="ctr"/>
            <a:r>
              <a:rPr lang="ru-RU" b="1" dirty="0" smtClean="0"/>
              <a:t>     Причастие как часть речи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5129" y="1043189"/>
            <a:ext cx="10958735" cy="5653446"/>
          </a:xfrm>
        </p:spPr>
        <p:txBody>
          <a:bodyPr>
            <a:normAutofit fontScale="85000" lnSpcReduction="10000"/>
          </a:bodyPr>
          <a:lstStyle/>
          <a:p>
            <a:r>
              <a:rPr lang="ru-RU" sz="2600" dirty="0" smtClean="0"/>
              <a:t>Причастие совмещает в себе признаки глагола и прилагательного.</a:t>
            </a:r>
          </a:p>
          <a:p>
            <a:r>
              <a:rPr lang="ru-RU" sz="2600" dirty="0" smtClean="0"/>
              <a:t>Причастия, как и прилагательные, изменяются по падежам, числам и родам и имеют такие же падежные окончания: синеющая(</a:t>
            </a:r>
            <a:r>
              <a:rPr lang="ru-RU" sz="2600" dirty="0" err="1" smtClean="0"/>
              <a:t>И.п</a:t>
            </a:r>
            <a:r>
              <a:rPr lang="ru-RU" sz="2600" dirty="0" smtClean="0"/>
              <a:t>), синеющей(</a:t>
            </a:r>
            <a:r>
              <a:rPr lang="ru-RU" sz="2600" dirty="0" err="1" smtClean="0"/>
              <a:t>Р.п</a:t>
            </a:r>
            <a:r>
              <a:rPr lang="ru-RU" sz="2600" dirty="0" smtClean="0"/>
              <a:t>), синеющую(</a:t>
            </a:r>
            <a:r>
              <a:rPr lang="ru-RU" sz="2600" dirty="0" err="1" smtClean="0"/>
              <a:t>В.п</a:t>
            </a:r>
            <a:r>
              <a:rPr lang="ru-RU" sz="2600" dirty="0" smtClean="0"/>
              <a:t>), о синеющей(</a:t>
            </a:r>
            <a:r>
              <a:rPr lang="ru-RU" sz="2600" dirty="0" err="1" smtClean="0"/>
              <a:t>П.п</a:t>
            </a:r>
            <a:r>
              <a:rPr lang="ru-RU" sz="2600" dirty="0" smtClean="0"/>
              <a:t>)</a:t>
            </a:r>
          </a:p>
          <a:p>
            <a:r>
              <a:rPr lang="ru-RU" sz="2600" dirty="0" smtClean="0"/>
              <a:t>В предложениях причастия обычно согласуются с именами существительными и выступают в роли определения:  Ребяческий крик, повторяемый эхом, с утра до ночи гремит по лесам</a:t>
            </a:r>
          </a:p>
          <a:p>
            <a:r>
              <a:rPr lang="ru-RU" sz="2600" b="1" dirty="0" smtClean="0"/>
              <a:t>Причастия, как и глаголы, сохраняют: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значение действия: Идущий по реке пароход- пароход, который идёт по реке;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возвратность/невозвратность: озарявшийся- озарявший;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вид: придуманный- придумавший;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время: называющий, сохраняемый- называвший.</a:t>
            </a:r>
          </a:p>
          <a:p>
            <a:pPr marL="0" indent="0">
              <a:buNone/>
            </a:pPr>
            <a:r>
              <a:rPr lang="ru-RU" sz="2200" dirty="0"/>
              <a:t> </a:t>
            </a:r>
            <a:r>
              <a:rPr lang="ru-RU" sz="2200" dirty="0" smtClean="0"/>
              <a:t>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805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143625"/>
            <a:ext cx="9404723" cy="1400530"/>
          </a:xfrm>
        </p:spPr>
        <p:txBody>
          <a:bodyPr/>
          <a:lstStyle/>
          <a:p>
            <a:pPr algn="ctr"/>
            <a:r>
              <a:rPr lang="ru-RU" sz="3600" b="1" dirty="0" smtClean="0"/>
              <a:t>Роль причастий в речи и художественных произведениях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66552"/>
            <a:ext cx="8963696" cy="48887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Причастия довольно редко употребляются в разговорной речи, изобилующей неполными предложениями, более простыми по сравнению с другими стилями речи синтаксическими конструкциями. Причастия </a:t>
            </a:r>
            <a:r>
              <a:rPr lang="ru-RU" dirty="0"/>
              <a:t>способствуют сжатости речи, заменяя собой более длинные придаточные предложения Это </a:t>
            </a:r>
            <a:r>
              <a:rPr lang="ru-RU" dirty="0" smtClean="0"/>
              <a:t>их свойство отмечал </a:t>
            </a:r>
            <a:r>
              <a:rPr lang="ru-RU" dirty="0" err="1" smtClean="0"/>
              <a:t>А.С.Пушкин</a:t>
            </a:r>
            <a:r>
              <a:rPr lang="ru-RU" dirty="0" smtClean="0"/>
              <a:t>: «Причастия… обыкновенно избегаются в разговоре. Мы не говорим: карета, скачущая по мосту; слуга, метущий комнату; мы говорим: которая скачет, который метёт и пр. заменяя выразительную краткость причастия вялым оборотом».</a:t>
            </a:r>
          </a:p>
          <a:p>
            <a:pPr marL="0" indent="0">
              <a:buNone/>
            </a:pPr>
            <a:r>
              <a:rPr lang="ru-RU" dirty="0" smtClean="0"/>
              <a:t>Ученые </a:t>
            </a:r>
            <a:r>
              <a:rPr lang="ru-RU" dirty="0"/>
              <a:t>отмечают, что причастия при умелом их употреблении дают возможность выразительно передать детали, живописно рисующие действие, содействуют динамике рассказа, а это усиливает образность художественного повествования.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 мнению </a:t>
            </a:r>
            <a:r>
              <a:rPr lang="ru-RU" dirty="0" err="1" smtClean="0"/>
              <a:t>Д.В.Григоровича</a:t>
            </a:r>
            <a:r>
              <a:rPr lang="ru-RU" dirty="0" smtClean="0"/>
              <a:t>, «… причастие дорисовывает движение», поэтому оно незаменимое средство не только для точной и краткой, но и для живописной передачи характера действия.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729" y="4110949"/>
            <a:ext cx="2226025" cy="27470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729" y="1236372"/>
            <a:ext cx="2226023" cy="287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7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Рассказ </a:t>
            </a:r>
            <a:r>
              <a:rPr lang="ru-RU" sz="3600" b="1" dirty="0" err="1" smtClean="0"/>
              <a:t>А.И.Куприна</a:t>
            </a:r>
            <a:r>
              <a:rPr lang="ru-RU" sz="3600" b="1" dirty="0" smtClean="0"/>
              <a:t> «Чудесный доктор»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5245973" cy="41957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dirty="0" smtClean="0"/>
              <a:t>Исследовано: 45 единиц причастий</a:t>
            </a:r>
          </a:p>
          <a:p>
            <a:pPr marL="0" indent="0" algn="ctr">
              <a:buNone/>
            </a:pPr>
            <a:r>
              <a:rPr lang="ru-RU" sz="2400" dirty="0" smtClean="0"/>
              <a:t>Виды</a:t>
            </a:r>
            <a:r>
              <a:rPr lang="ru-RU" sz="2800" dirty="0" smtClean="0"/>
              <a:t> </a:t>
            </a:r>
            <a:r>
              <a:rPr lang="ru-RU" sz="2400" dirty="0" smtClean="0"/>
              <a:t>причастий: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Страдательные</a:t>
            </a:r>
            <a:r>
              <a:rPr lang="ru-RU" sz="2000" b="1" dirty="0" smtClean="0">
                <a:solidFill>
                  <a:schemeClr val="tx1"/>
                </a:solidFill>
              </a:rPr>
              <a:t>: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latin typeface="Calibri" panose="020F0502020204030204" pitchFamily="34" charset="0"/>
              </a:rPr>
              <a:t>«</a:t>
            </a:r>
            <a:r>
              <a:rPr lang="ru-RU" sz="2000" dirty="0">
                <a:latin typeface="Calibri" panose="020F0502020204030204" pitchFamily="34" charset="0"/>
              </a:rPr>
              <a:t>о</a:t>
            </a:r>
            <a:r>
              <a:rPr lang="ru-RU" sz="2000" dirty="0" smtClean="0">
                <a:latin typeface="Calibri" panose="020F0502020204030204" pitchFamily="34" charset="0"/>
              </a:rPr>
              <a:t>свещённые горы», «</a:t>
            </a:r>
            <a:r>
              <a:rPr lang="ru-RU" sz="2000" dirty="0">
                <a:latin typeface="Calibri" panose="020F0502020204030204" pitchFamily="34" charset="0"/>
              </a:rPr>
              <a:t>о</a:t>
            </a:r>
            <a:r>
              <a:rPr lang="ru-RU" sz="2000" dirty="0" smtClean="0">
                <a:latin typeface="Calibri" panose="020F0502020204030204" pitchFamily="34" charset="0"/>
              </a:rPr>
              <a:t>кружённые окорока», «</a:t>
            </a:r>
            <a:r>
              <a:rPr lang="ru-RU" sz="2000" dirty="0">
                <a:latin typeface="Calibri" panose="020F0502020204030204" pitchFamily="34" charset="0"/>
              </a:rPr>
              <a:t>п</a:t>
            </a:r>
            <a:r>
              <a:rPr lang="ru-RU" sz="2000" dirty="0" smtClean="0">
                <a:latin typeface="Calibri" panose="020F0502020204030204" pitchFamily="34" charset="0"/>
              </a:rPr>
              <a:t>ривешенной люльке»</a:t>
            </a:r>
          </a:p>
          <a:p>
            <a:pPr marL="0" indent="0">
              <a:buNone/>
            </a:pPr>
            <a:r>
              <a:rPr lang="ru-RU" sz="2000" b="1" dirty="0" smtClean="0"/>
              <a:t>Действительные</a:t>
            </a:r>
            <a:r>
              <a:rPr lang="ru-RU" sz="2000" dirty="0" smtClean="0"/>
              <a:t>: </a:t>
            </a:r>
            <a:r>
              <a:rPr lang="ru-RU" sz="2000" dirty="0" smtClean="0">
                <a:latin typeface="Calibri" panose="020F0502020204030204" pitchFamily="34" charset="0"/>
              </a:rPr>
              <a:t>«</a:t>
            </a:r>
            <a:r>
              <a:rPr lang="ru-RU" sz="2000" dirty="0">
                <a:latin typeface="Calibri" panose="020F0502020204030204" pitchFamily="34" charset="0"/>
              </a:rPr>
              <a:t>к</a:t>
            </a:r>
            <a:r>
              <a:rPr lang="ru-RU" sz="2000" dirty="0" smtClean="0">
                <a:latin typeface="Calibri" panose="020F0502020204030204" pitchFamily="34" charset="0"/>
              </a:rPr>
              <a:t>ачающуюся </a:t>
            </a:r>
            <a:r>
              <a:rPr lang="ru-RU" sz="2000" dirty="0">
                <a:latin typeface="Calibri" panose="020F0502020204030204" pitchFamily="34" charset="0"/>
              </a:rPr>
              <a:t>колыбель</a:t>
            </a:r>
            <a:r>
              <a:rPr lang="ru-RU" sz="2000" dirty="0" smtClean="0">
                <a:latin typeface="Calibri" panose="020F0502020204030204" pitchFamily="34" charset="0"/>
              </a:rPr>
              <a:t>», «</a:t>
            </a:r>
            <a:r>
              <a:rPr lang="ru-RU" sz="2000" dirty="0">
                <a:latin typeface="Calibri" panose="020F0502020204030204" pitchFamily="34" charset="0"/>
              </a:rPr>
              <a:t>о</a:t>
            </a:r>
            <a:r>
              <a:rPr lang="ru-RU" sz="2000" dirty="0" smtClean="0">
                <a:latin typeface="Calibri" panose="020F0502020204030204" pitchFamily="34" charset="0"/>
              </a:rPr>
              <a:t>тыскивающей </a:t>
            </a:r>
            <a:r>
              <a:rPr lang="ru-RU" sz="2000" dirty="0">
                <a:latin typeface="Calibri" panose="020F0502020204030204" pitchFamily="34" charset="0"/>
              </a:rPr>
              <a:t>руки</a:t>
            </a:r>
            <a:r>
              <a:rPr lang="ru-RU" sz="2000" dirty="0" smtClean="0">
                <a:latin typeface="Calibri" panose="020F0502020204030204" pitchFamily="34" charset="0"/>
              </a:rPr>
              <a:t>», «</a:t>
            </a:r>
            <a:r>
              <a:rPr lang="ru-RU" sz="2000" dirty="0">
                <a:latin typeface="Calibri" panose="020F0502020204030204" pitchFamily="34" charset="0"/>
              </a:rPr>
              <a:t>в</a:t>
            </a:r>
            <a:r>
              <a:rPr lang="ru-RU" sz="2000" dirty="0" smtClean="0">
                <a:latin typeface="Calibri" panose="020F0502020204030204" pitchFamily="34" charset="0"/>
              </a:rPr>
              <a:t>зявшийся </a:t>
            </a:r>
            <a:r>
              <a:rPr lang="ru-RU" sz="2000" dirty="0">
                <a:latin typeface="Calibri" panose="020F0502020204030204" pitchFamily="34" charset="0"/>
              </a:rPr>
              <a:t>Мерцалов</a:t>
            </a:r>
            <a:r>
              <a:rPr lang="ru-RU" sz="2000" dirty="0" smtClean="0">
                <a:latin typeface="Calibri" panose="020F0502020204030204" pitchFamily="34" charset="0"/>
              </a:rPr>
              <a:t>»</a:t>
            </a:r>
            <a:endParaRPr lang="ru-RU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Calibri" panose="020F0502020204030204" pitchFamily="34" charset="0"/>
              </a:rPr>
              <a:t>ПРИЧАСТИЯ используются в виде ГЛАВНОГО СЛОВА и ЗАВИСИМОГО</a:t>
            </a:r>
          </a:p>
          <a:p>
            <a:pPr marL="0" indent="0">
              <a:buNone/>
            </a:pPr>
            <a:r>
              <a:rPr lang="ru-RU" sz="2000" dirty="0" smtClean="0">
                <a:latin typeface="Calibri" panose="020F0502020204030204" pitchFamily="34" charset="0"/>
              </a:rPr>
              <a:t>ЕСТЬ  и КРАТКИЕ ФОРМЫ ПРИЧАСТИЯ.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7" y="1849817"/>
            <a:ext cx="4963284" cy="356337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510" y="3968383"/>
            <a:ext cx="2177942" cy="288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8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Рассказ А.И.Бунина «Кукушка»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4675" y="1866127"/>
            <a:ext cx="4396339" cy="453056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 smtClean="0"/>
              <a:t> Исследовано: </a:t>
            </a:r>
            <a:r>
              <a:rPr lang="ru-RU" sz="2800" dirty="0" smtClean="0"/>
              <a:t>45 единиц причастий</a:t>
            </a:r>
          </a:p>
          <a:p>
            <a:pPr marL="0" indent="0" algn="ctr">
              <a:buNone/>
            </a:pPr>
            <a:endParaRPr lang="ru-RU" sz="2800" b="1" dirty="0" smtClean="0"/>
          </a:p>
          <a:p>
            <a:pPr marL="0" indent="0" algn="ctr">
              <a:buNone/>
            </a:pPr>
            <a:r>
              <a:rPr lang="ru-RU" sz="2400" b="1" dirty="0" smtClean="0"/>
              <a:t>Виды причастий:</a:t>
            </a:r>
          </a:p>
          <a:p>
            <a:pPr marL="0" indent="0">
              <a:buNone/>
            </a:pPr>
            <a:r>
              <a:rPr lang="ru-RU" sz="2000" b="1" dirty="0" smtClean="0"/>
              <a:t>Страдательные: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«окружённый пруд»,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«прикрытые ульи»,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«одетый кобелёк»</a:t>
            </a:r>
          </a:p>
          <a:p>
            <a:pPr marL="0" indent="0">
              <a:buNone/>
            </a:pP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Действительные</a:t>
            </a:r>
            <a:r>
              <a:rPr lang="ru-RU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«заросшие провалы», «бросившегося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Цыгана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«стоявшую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икону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ПРИЧАСТИЯ ОДИНОЧНЫЕ и ПРИЧАСТНЫЕ ОБОРОТЫ</a:t>
            </a:r>
            <a:endParaRPr lang="ru-RU" sz="2000" dirty="0" smtClean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36" y="1734630"/>
            <a:ext cx="3664699" cy="443033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487" y="2015867"/>
            <a:ext cx="2367319" cy="304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2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1. ИСПОЛЬЗОВАНИЕ АВТОРАМИ причастных оборотов придаёт тексту мелодичность и особый ритм, позволяет сжать сложные синтаксические конструкции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6111" y="2060574"/>
            <a:ext cx="4396339" cy="41957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/>
              <a:t>А.И. Куприн  «ЧУДЕСНЫЙ ДОКТОР» </a:t>
            </a:r>
          </a:p>
          <a:p>
            <a:pPr>
              <a:buAutoNum type="arabicParenR"/>
            </a:pPr>
            <a:r>
              <a:rPr lang="ru-RU" i="1" dirty="0" smtClean="0"/>
              <a:t>поручении</a:t>
            </a:r>
            <a:r>
              <a:rPr lang="ru-RU" i="1" dirty="0"/>
              <a:t>, </a:t>
            </a:r>
            <a:r>
              <a:rPr lang="ru-RU" b="1" i="1" dirty="0"/>
              <a:t>возложенном</a:t>
            </a:r>
            <a:r>
              <a:rPr lang="ru-RU" i="1" dirty="0"/>
              <a:t> на них </a:t>
            </a:r>
            <a:r>
              <a:rPr lang="ru-RU" i="1" dirty="0" smtClean="0"/>
              <a:t>матерью, </a:t>
            </a:r>
            <a:r>
              <a:rPr lang="ru-RU" i="1" dirty="0"/>
              <a:t>поручении, </a:t>
            </a:r>
            <a:endParaRPr lang="ru-RU" i="1" dirty="0" smtClean="0"/>
          </a:p>
          <a:p>
            <a:pPr>
              <a:buAutoNum type="arabicParenR"/>
            </a:pPr>
            <a:r>
              <a:rPr lang="ru-RU" i="1" dirty="0" smtClean="0"/>
              <a:t>2) </a:t>
            </a:r>
            <a:r>
              <a:rPr lang="ru-RU" b="1" i="1" dirty="0" smtClean="0"/>
              <a:t>окончившемся</a:t>
            </a:r>
            <a:r>
              <a:rPr lang="ru-RU" i="1" dirty="0" smtClean="0"/>
              <a:t> </a:t>
            </a:r>
            <a:r>
              <a:rPr lang="ru-RU" i="1" dirty="0"/>
              <a:t>так неожиданно и так </a:t>
            </a:r>
            <a:r>
              <a:rPr lang="ru-RU" i="1" dirty="0" smtClean="0"/>
              <a:t>плачевно.</a:t>
            </a:r>
          </a:p>
          <a:p>
            <a:pPr marL="0" indent="0">
              <a:buNone/>
            </a:pPr>
            <a:r>
              <a:rPr lang="ru-RU" i="1" dirty="0" smtClean="0"/>
              <a:t>3)  Мерцалов</a:t>
            </a:r>
            <a:r>
              <a:rPr lang="ru-RU" i="1" dirty="0"/>
              <a:t>, </a:t>
            </a:r>
            <a:r>
              <a:rPr lang="ru-RU" b="1" i="1" dirty="0"/>
              <a:t>взявшийся</a:t>
            </a:r>
            <a:r>
              <a:rPr lang="ru-RU" i="1" dirty="0"/>
              <a:t> уже за ручку </a:t>
            </a:r>
            <a:r>
              <a:rPr lang="ru-RU" i="1" dirty="0" smtClean="0"/>
              <a:t>двери</a:t>
            </a:r>
          </a:p>
          <a:p>
            <a:pPr marL="0" indent="0">
              <a:buNone/>
            </a:pPr>
            <a:r>
              <a:rPr lang="ru-RU" i="1" dirty="0" smtClean="0"/>
              <a:t>4) руки</a:t>
            </a:r>
            <a:r>
              <a:rPr lang="ru-RU" i="1" dirty="0"/>
              <a:t>, </a:t>
            </a:r>
            <a:r>
              <a:rPr lang="ru-RU" b="1" i="1" dirty="0"/>
              <a:t>отыскивающей</a:t>
            </a:r>
            <a:r>
              <a:rPr lang="ru-RU" i="1" dirty="0"/>
              <a:t> в темноте </a:t>
            </a:r>
            <a:r>
              <a:rPr lang="ru-RU" i="1" dirty="0" smtClean="0"/>
              <a:t>дверь</a:t>
            </a:r>
          </a:p>
          <a:p>
            <a:pPr marL="0" indent="0">
              <a:buNone/>
            </a:pPr>
            <a:r>
              <a:rPr lang="ru-RU" i="1" dirty="0" smtClean="0"/>
              <a:t>5)  выставкой</a:t>
            </a:r>
            <a:r>
              <a:rPr lang="ru-RU" i="1" dirty="0"/>
              <a:t>, </a:t>
            </a:r>
            <a:r>
              <a:rPr lang="ru-RU" b="1" i="1" dirty="0"/>
              <a:t>возбуждавшей</a:t>
            </a:r>
            <a:r>
              <a:rPr lang="ru-RU" i="1" dirty="0"/>
              <a:t> в одинаковой степени их умы и желудки</a:t>
            </a:r>
            <a:endParaRPr lang="ru-RU" i="1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err="1" smtClean="0"/>
              <a:t>И.А.Бунин</a:t>
            </a:r>
            <a:r>
              <a:rPr lang="ru-RU" sz="2800" b="1" dirty="0" smtClean="0"/>
              <a:t> «КУКУШКА»</a:t>
            </a:r>
            <a:endParaRPr lang="ru-RU" sz="2800" b="1" dirty="0"/>
          </a:p>
          <a:p>
            <a:pPr>
              <a:buAutoNum type="arabicParenR"/>
            </a:pPr>
            <a:r>
              <a:rPr lang="ru-RU" i="1" dirty="0" smtClean="0"/>
              <a:t>крике</a:t>
            </a:r>
            <a:r>
              <a:rPr lang="ru-RU" i="1" dirty="0"/>
              <a:t>, </a:t>
            </a:r>
            <a:r>
              <a:rPr lang="ru-RU" b="1" i="1" dirty="0"/>
              <a:t>нарушившем</a:t>
            </a:r>
            <a:r>
              <a:rPr lang="ru-RU" i="1" dirty="0"/>
              <a:t> тишину </a:t>
            </a:r>
            <a:endParaRPr lang="ru-RU" i="1" dirty="0" smtClean="0"/>
          </a:p>
          <a:p>
            <a:pPr>
              <a:buAutoNum type="arabicParenR"/>
            </a:pPr>
            <a:r>
              <a:rPr lang="ru-RU" i="1" dirty="0" err="1"/>
              <a:t>притуга</a:t>
            </a:r>
            <a:r>
              <a:rPr lang="ru-RU" i="1" dirty="0"/>
              <a:t>, </a:t>
            </a:r>
            <a:r>
              <a:rPr lang="ru-RU" b="1" i="1" dirty="0"/>
              <a:t>оборвавшаяся</a:t>
            </a:r>
            <a:r>
              <a:rPr lang="ru-RU" i="1" dirty="0"/>
              <a:t> на </a:t>
            </a:r>
            <a:r>
              <a:rPr lang="ru-RU" i="1" dirty="0" smtClean="0"/>
              <a:t>крыше</a:t>
            </a:r>
          </a:p>
          <a:p>
            <a:pPr>
              <a:buAutoNum type="arabicParenR"/>
            </a:pPr>
            <a:r>
              <a:rPr lang="ru-RU" i="1" dirty="0"/>
              <a:t>кошку, </a:t>
            </a:r>
            <a:r>
              <a:rPr lang="ru-RU" b="1" i="1" dirty="0"/>
              <a:t>вспрыгнувшую</a:t>
            </a:r>
            <a:r>
              <a:rPr lang="ru-RU" i="1" dirty="0"/>
              <a:t> на </a:t>
            </a:r>
            <a:r>
              <a:rPr lang="ru-RU" i="1" dirty="0" smtClean="0"/>
              <a:t>стол</a:t>
            </a:r>
          </a:p>
          <a:p>
            <a:pPr>
              <a:buAutoNum type="arabicParenR"/>
            </a:pPr>
            <a:r>
              <a:rPr lang="ru-RU" i="1" dirty="0"/>
              <a:t>Петух, </a:t>
            </a:r>
            <a:r>
              <a:rPr lang="ru-RU" b="1" i="1" dirty="0"/>
              <a:t>разбуженный </a:t>
            </a:r>
            <a:r>
              <a:rPr lang="ru-RU" i="1" dirty="0" smtClean="0"/>
              <a:t>огнем</a:t>
            </a:r>
          </a:p>
          <a:p>
            <a:pPr>
              <a:buAutoNum type="arabicParenR"/>
            </a:pPr>
            <a:r>
              <a:rPr lang="ru-RU" i="1" dirty="0"/>
              <a:t>по соломе, </a:t>
            </a:r>
            <a:r>
              <a:rPr lang="ru-RU" b="1" i="1" dirty="0"/>
              <a:t>накиданной</a:t>
            </a:r>
            <a:r>
              <a:rPr lang="ru-RU" i="1" dirty="0"/>
              <a:t> на </a:t>
            </a:r>
            <a:r>
              <a:rPr lang="ru-RU" i="1" dirty="0" smtClean="0"/>
              <a:t>полу</a:t>
            </a:r>
          </a:p>
          <a:p>
            <a:pPr>
              <a:buAutoNum type="arabicParenR"/>
            </a:pPr>
            <a:endParaRPr lang="ru-RU" i="1" dirty="0"/>
          </a:p>
          <a:p>
            <a:pPr marL="0" indent="0">
              <a:buNone/>
            </a:pPr>
            <a:r>
              <a:rPr lang="ru-RU" i="1" dirty="0" smtClean="0"/>
              <a:t>Бунин очень часто использует причастные обороты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103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777450" cy="140053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2</a:t>
            </a:r>
            <a:r>
              <a:rPr lang="ru-RU" sz="2000" dirty="0"/>
              <a:t>. </a:t>
            </a:r>
            <a:r>
              <a:rPr lang="ru-RU" sz="2200" b="1" dirty="0"/>
              <a:t>Метафоричность, образность </a:t>
            </a:r>
            <a:r>
              <a:rPr lang="ru-RU" sz="2200" b="1" dirty="0" smtClean="0"/>
              <a:t>причастий.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dirty="0"/>
              <a:t> </a:t>
            </a:r>
            <a:r>
              <a:rPr lang="ru-RU" sz="2200" dirty="0" smtClean="0"/>
              <a:t>Как </a:t>
            </a:r>
            <a:r>
              <a:rPr lang="ru-RU" sz="2200" dirty="0"/>
              <a:t>отмечалось в изученных </a:t>
            </a:r>
            <a:r>
              <a:rPr lang="ru-RU" sz="2200" dirty="0" smtClean="0"/>
              <a:t>источниках, способность </a:t>
            </a:r>
            <a:r>
              <a:rPr lang="ru-RU" sz="2200" dirty="0"/>
              <a:t>причастия передавать признак предмета как действия является выразительным средством в художественном тексте. Известный современный лингвист </a:t>
            </a:r>
            <a:r>
              <a:rPr lang="ru-RU" sz="2200" dirty="0" err="1"/>
              <a:t>С.И.Львова</a:t>
            </a:r>
            <a:r>
              <a:rPr lang="ru-RU" sz="2200" dirty="0"/>
              <a:t> об этом пишет так: «Причастие не только образно описывает предмет, явление, но и представляет его признак в динамике, в процессе его становления, развития, изменения.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1" y="2588654"/>
            <a:ext cx="4215663" cy="36676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РАССКАЗ «ЧУДЕСНЫЙ ДОКТОР»</a:t>
            </a:r>
          </a:p>
          <a:p>
            <a:endParaRPr lang="ru-RU" dirty="0"/>
          </a:p>
          <a:p>
            <a:r>
              <a:rPr lang="ru-RU" dirty="0" smtClean="0"/>
              <a:t>Например, </a:t>
            </a:r>
            <a:r>
              <a:rPr lang="ru-RU" b="1" dirty="0" smtClean="0"/>
              <a:t> </a:t>
            </a:r>
            <a:r>
              <a:rPr lang="ru-RU" b="1" i="1" dirty="0"/>
              <a:t>плачущим </a:t>
            </a:r>
            <a:r>
              <a:rPr lang="ru-RU" i="1" dirty="0"/>
              <a:t>от сырости </a:t>
            </a:r>
            <a:r>
              <a:rPr lang="ru-RU" i="1" dirty="0" smtClean="0"/>
              <a:t>стенам. </a:t>
            </a:r>
            <a:r>
              <a:rPr lang="ru-RU" i="1" dirty="0"/>
              <a:t>Деревья, </a:t>
            </a:r>
            <a:r>
              <a:rPr lang="ru-RU" b="1" i="1" dirty="0"/>
              <a:t>окутанные</a:t>
            </a:r>
            <a:r>
              <a:rPr lang="ru-RU" i="1" dirty="0"/>
              <a:t> в свои белые </a:t>
            </a:r>
            <a:r>
              <a:rPr lang="ru-RU" i="1" dirty="0" smtClean="0"/>
              <a:t>ризы</a:t>
            </a:r>
          </a:p>
          <a:p>
            <a:r>
              <a:rPr lang="ru-RU" dirty="0"/>
              <a:t>в </a:t>
            </a:r>
            <a:r>
              <a:rPr lang="ru-RU" b="1" i="1" dirty="0"/>
              <a:t>истерзанной</a:t>
            </a:r>
            <a:r>
              <a:rPr lang="ru-RU" dirty="0"/>
              <a:t> душе </a:t>
            </a:r>
            <a:r>
              <a:rPr lang="ru-RU" dirty="0" err="1" smtClean="0"/>
              <a:t>Мерцалова</a:t>
            </a:r>
            <a:endParaRPr lang="ru-RU" dirty="0" smtClean="0"/>
          </a:p>
          <a:p>
            <a:r>
              <a:rPr lang="ru-RU" i="1" dirty="0" smtClean="0"/>
              <a:t> </a:t>
            </a:r>
            <a:r>
              <a:rPr lang="ru-RU" dirty="0"/>
              <a:t>отчетливо раздавшийся в морозном воздухе</a:t>
            </a:r>
            <a:endParaRPr lang="ru-RU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4" y="2910625"/>
            <a:ext cx="4494058" cy="3345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«КУКУШКА»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i="1" dirty="0"/>
              <a:t>уголь, как </a:t>
            </a:r>
            <a:r>
              <a:rPr lang="ru-RU" b="1" i="1" dirty="0"/>
              <a:t>закрывающийся</a:t>
            </a:r>
            <a:r>
              <a:rPr lang="ru-RU" i="1" dirty="0"/>
              <a:t> </a:t>
            </a:r>
            <a:r>
              <a:rPr lang="ru-RU" i="1" dirty="0" smtClean="0"/>
              <a:t>глаз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b="1" i="1" dirty="0" smtClean="0"/>
              <a:t>осененный</a:t>
            </a:r>
            <a:r>
              <a:rPr lang="ru-RU" i="1" dirty="0" smtClean="0"/>
              <a:t> </a:t>
            </a:r>
            <a:r>
              <a:rPr lang="ru-RU" i="1" dirty="0"/>
              <a:t>счастливой </a:t>
            </a:r>
            <a:r>
              <a:rPr lang="ru-RU" i="1" dirty="0" smtClean="0"/>
              <a:t>мыслью</a:t>
            </a:r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i="1" dirty="0"/>
              <a:t>б</a:t>
            </a:r>
            <a:r>
              <a:rPr lang="ru-RU" i="1" dirty="0" smtClean="0"/>
              <a:t>ыл </a:t>
            </a:r>
            <a:r>
              <a:rPr lang="ru-RU" b="1" i="1" dirty="0"/>
              <a:t>о</a:t>
            </a:r>
            <a:r>
              <a:rPr lang="ru-RU" b="1" i="1" dirty="0" smtClean="0"/>
              <a:t>дет</a:t>
            </a:r>
            <a:r>
              <a:rPr lang="ru-RU" i="1" dirty="0" smtClean="0"/>
              <a:t> лес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2884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3. Причастия  </a:t>
            </a:r>
            <a:r>
              <a:rPr lang="ru-RU" sz="3200" dirty="0"/>
              <a:t>утрачивают глагольные свойства, переходят в прилагательные и существительные.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3" y="2601532"/>
            <a:ext cx="4228542" cy="365480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Рассказ «ЧУДЕСНЫЙ ДОКТОР»</a:t>
            </a:r>
          </a:p>
          <a:p>
            <a:r>
              <a:rPr lang="ru-RU" dirty="0" smtClean="0"/>
              <a:t>Например, </a:t>
            </a:r>
            <a:r>
              <a:rPr lang="ru-RU" i="1" dirty="0" smtClean="0"/>
              <a:t>свою </a:t>
            </a:r>
            <a:r>
              <a:rPr lang="ru-RU" i="1" dirty="0"/>
              <a:t>истрепанную шляпу.</a:t>
            </a:r>
          </a:p>
          <a:p>
            <a:r>
              <a:rPr lang="ru-RU" dirty="0"/>
              <a:t>измятый конверт, он положил его на </a:t>
            </a:r>
            <a:r>
              <a:rPr lang="ru-RU" dirty="0" smtClean="0"/>
              <a:t>стол</a:t>
            </a:r>
          </a:p>
          <a:p>
            <a:r>
              <a:rPr lang="ru-RU" dirty="0"/>
              <a:t>Все описанное </a:t>
            </a:r>
            <a:r>
              <a:rPr lang="ru-RU" dirty="0" smtClean="0"/>
              <a:t>мною</a:t>
            </a:r>
          </a:p>
          <a:p>
            <a:r>
              <a:rPr lang="ru-RU" dirty="0"/>
              <a:t>свое встревоженное лицо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3" y="2601532"/>
            <a:ext cx="4396341" cy="3654805"/>
          </a:xfrm>
        </p:spPr>
        <p:txBody>
          <a:bodyPr/>
          <a:lstStyle/>
          <a:p>
            <a:r>
              <a:rPr lang="ru-RU" b="1" i="1" dirty="0" smtClean="0"/>
              <a:t>Рассказ «КУКУШКА»</a:t>
            </a:r>
          </a:p>
          <a:p>
            <a:r>
              <a:rPr lang="ru-RU" i="1" dirty="0" smtClean="0"/>
              <a:t>с </a:t>
            </a:r>
            <a:r>
              <a:rPr lang="ru-RU" b="1" i="1" dirty="0"/>
              <a:t>посиневшим</a:t>
            </a:r>
            <a:r>
              <a:rPr lang="ru-RU" i="1" dirty="0"/>
              <a:t> лицом, со </a:t>
            </a:r>
            <a:r>
              <a:rPr lang="ru-RU" b="1" i="1" dirty="0"/>
              <a:t>взъерошенными</a:t>
            </a:r>
            <a:r>
              <a:rPr lang="ru-RU" i="1" dirty="0"/>
              <a:t> </a:t>
            </a:r>
            <a:r>
              <a:rPr lang="ru-RU" i="1" dirty="0" smtClean="0"/>
              <a:t>волосами</a:t>
            </a:r>
          </a:p>
          <a:p>
            <a:endParaRPr lang="ru-RU" i="1" dirty="0"/>
          </a:p>
          <a:p>
            <a:r>
              <a:rPr lang="ru-RU" b="1" i="1" dirty="0"/>
              <a:t>п</a:t>
            </a:r>
            <a:r>
              <a:rPr lang="ru-RU" b="1" i="1" dirty="0" smtClean="0"/>
              <a:t>ожелтевший</a:t>
            </a:r>
            <a:r>
              <a:rPr lang="ru-RU" i="1" dirty="0" smtClean="0"/>
              <a:t> кустарник</a:t>
            </a:r>
          </a:p>
          <a:p>
            <a:endParaRPr lang="ru-RU" i="1" dirty="0"/>
          </a:p>
          <a:p>
            <a:r>
              <a:rPr lang="ru-RU" b="1" i="1" dirty="0"/>
              <a:t>и</a:t>
            </a:r>
            <a:r>
              <a:rPr lang="ru-RU" b="1" i="1" dirty="0" smtClean="0"/>
              <a:t>стрепанной</a:t>
            </a:r>
            <a:r>
              <a:rPr lang="ru-RU" i="1" dirty="0" smtClean="0"/>
              <a:t> шапке</a:t>
            </a:r>
          </a:p>
          <a:p>
            <a:endParaRPr lang="ru-RU" i="1" dirty="0"/>
          </a:p>
          <a:p>
            <a:r>
              <a:rPr lang="ru-RU" b="1" i="1" dirty="0"/>
              <a:t>з</a:t>
            </a:r>
            <a:r>
              <a:rPr lang="ru-RU" b="1" i="1" dirty="0" smtClean="0"/>
              <a:t>аплатанной</a:t>
            </a:r>
            <a:r>
              <a:rPr lang="ru-RU" i="1" dirty="0" smtClean="0"/>
              <a:t> шинели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68205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Выделены группы причастий: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03312" y="1624084"/>
            <a:ext cx="10590705" cy="462431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1)</a:t>
            </a:r>
            <a:r>
              <a:rPr lang="ru-RU" dirty="0" smtClean="0"/>
              <a:t> </a:t>
            </a:r>
            <a:r>
              <a:rPr lang="ru-RU" sz="2400" b="1" dirty="0" smtClean="0"/>
              <a:t>Причастия, характеризующие природные явления: например, 1) в рассказе Бунина: </a:t>
            </a:r>
            <a:r>
              <a:rPr lang="ru-RU" dirty="0" smtClean="0"/>
              <a:t>«побелевшие вершины», «пожелтевший кустарник», «заросшие провалы», «догнивающих листьев», «чернеющий лес» ; 2</a:t>
            </a:r>
            <a:r>
              <a:rPr lang="ru-RU" b="1" dirty="0" smtClean="0"/>
              <a:t>) в рассказе Куприна</a:t>
            </a:r>
            <a:r>
              <a:rPr lang="ru-RU" dirty="0" smtClean="0"/>
              <a:t>: «скрип раздавшийся», «лип, занесённых снегом», «деревья</a:t>
            </a:r>
            <a:r>
              <a:rPr lang="ru-RU" dirty="0"/>
              <a:t>, окутанные в свои белые </a:t>
            </a:r>
            <a:r>
              <a:rPr lang="ru-RU" dirty="0" smtClean="0"/>
              <a:t>ризы», «неосвещенные косогоры»</a:t>
            </a:r>
          </a:p>
          <a:p>
            <a:endParaRPr lang="ru-RU" dirty="0"/>
          </a:p>
          <a:p>
            <a:r>
              <a:rPr lang="ru-RU" b="1" dirty="0" smtClean="0"/>
              <a:t>2) </a:t>
            </a:r>
            <a:r>
              <a:rPr lang="ru-RU" sz="2400" b="1" dirty="0" smtClean="0"/>
              <a:t>Причастия, характеризующие человека, его внешний вид, внутреннее состояние:</a:t>
            </a:r>
            <a:r>
              <a:rPr lang="ru-RU" b="1" dirty="0" smtClean="0"/>
              <a:t> </a:t>
            </a:r>
            <a:r>
              <a:rPr lang="ru-RU" dirty="0" smtClean="0"/>
              <a:t>например,  1) в рассказе Бунина: «трясущимися руками», «посиневшим лицом», «в обвязанной шапке», «дрогнувшим голосом»; </a:t>
            </a:r>
            <a:r>
              <a:rPr lang="ru-RU" b="1" dirty="0" smtClean="0"/>
              <a:t>в рассказе Куприна</a:t>
            </a:r>
            <a:r>
              <a:rPr lang="ru-RU" dirty="0" smtClean="0"/>
              <a:t>:</a:t>
            </a:r>
            <a:r>
              <a:rPr lang="ru-RU" dirty="0"/>
              <a:t> </a:t>
            </a:r>
            <a:r>
              <a:rPr lang="ru-RU" dirty="0" smtClean="0"/>
              <a:t>«наболевшей</a:t>
            </a:r>
            <a:r>
              <a:rPr lang="ru-RU" dirty="0"/>
              <a:t>, возмущенной </a:t>
            </a:r>
            <a:r>
              <a:rPr lang="ru-RU" dirty="0" smtClean="0"/>
              <a:t>души», «озлобленных криков», «истерзанной душе», «рука, отыскивающая дверь», «встревоженное лицо», «почерневшее лицо», «раскрытые широко глаза».</a:t>
            </a:r>
            <a:endParaRPr lang="ru-RU" sz="2400" dirty="0" smtClean="0"/>
          </a:p>
          <a:p>
            <a:endParaRPr lang="ru-RU" dirty="0" smtClean="0"/>
          </a:p>
          <a:p>
            <a:r>
              <a:rPr lang="ru-RU" sz="2400" b="1" dirty="0" smtClean="0"/>
              <a:t>3) Причастия, характеризующие предметы:</a:t>
            </a:r>
            <a:r>
              <a:rPr lang="ru-RU" dirty="0" smtClean="0"/>
              <a:t>  </a:t>
            </a:r>
            <a:r>
              <a:rPr lang="ru-RU" b="1" dirty="0" smtClean="0"/>
              <a:t>например</a:t>
            </a:r>
            <a:r>
              <a:rPr lang="ru-RU" dirty="0" smtClean="0"/>
              <a:t>, в рассказе Бунина: «накиданная солома», «закрывающийся уголь», «топившейся избы», «позабытый пчельник»; в рассказе Куприна: «истрепанную шляпу», «измятый конверт»,  «переделанное пальто», «люлька, привешенная к потолку», «плачущие стены».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30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6111" y="193410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ВЫВОДЫ: </a:t>
            </a:r>
            <a:br>
              <a:rPr lang="ru-RU" sz="4000" b="1" dirty="0" smtClean="0"/>
            </a:br>
            <a:r>
              <a:rPr lang="ru-RU" sz="4000" b="1" dirty="0"/>
              <a:t>Рассказ </a:t>
            </a:r>
            <a:r>
              <a:rPr lang="ru-RU" sz="4000" b="1" dirty="0" err="1"/>
              <a:t>А.И.Куприна</a:t>
            </a:r>
            <a:r>
              <a:rPr lang="ru-RU" sz="4000" b="1" dirty="0"/>
              <a:t> «Чудесный доктор</a:t>
            </a:r>
            <a:r>
              <a:rPr lang="ru-RU" sz="4400" b="1" dirty="0"/>
              <a:t>»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226142" y="2278939"/>
            <a:ext cx="5715571" cy="4195763"/>
          </a:xfrm>
        </p:spPr>
        <p:txBody>
          <a:bodyPr/>
          <a:lstStyle/>
          <a:p>
            <a:r>
              <a:rPr lang="ru-RU" dirty="0"/>
              <a:t>Употребляя причастия для описания обычного предмета, автор призывает нас додумать, дорисовать </a:t>
            </a:r>
            <a:r>
              <a:rPr lang="ru-RU" dirty="0" smtClean="0"/>
              <a:t>картины.</a:t>
            </a:r>
          </a:p>
          <a:p>
            <a:endParaRPr lang="ru-RU" dirty="0"/>
          </a:p>
          <a:p>
            <a:r>
              <a:rPr lang="ru-RU" dirty="0" smtClean="0"/>
              <a:t>Куприн использует причастия, чтобы подчеркнуть  внутреннее состояние человека.</a:t>
            </a:r>
          </a:p>
          <a:p>
            <a:endParaRPr lang="ru-RU" dirty="0"/>
          </a:p>
          <a:p>
            <a:r>
              <a:rPr lang="ru-RU" dirty="0" smtClean="0"/>
              <a:t>С помощью причастий подчеркнуто отношение автора к героям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41713" y="1411258"/>
            <a:ext cx="3927864" cy="521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9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ВЫВОДЫ: </a:t>
            </a:r>
            <a:br>
              <a:rPr lang="ru-RU" b="1" dirty="0" smtClean="0"/>
            </a:br>
            <a:r>
              <a:rPr lang="ru-RU" b="1" dirty="0" smtClean="0"/>
              <a:t>Рассказ </a:t>
            </a:r>
            <a:r>
              <a:rPr lang="ru-RU" b="1" dirty="0" err="1" smtClean="0"/>
              <a:t>И.А.Бунина</a:t>
            </a:r>
            <a:r>
              <a:rPr lang="ru-RU" b="1" dirty="0" smtClean="0"/>
              <a:t> «Кукушка»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135152" y="2044316"/>
            <a:ext cx="8321315" cy="4597647"/>
          </a:xfrm>
        </p:spPr>
        <p:txBody>
          <a:bodyPr>
            <a:noAutofit/>
          </a:bodyPr>
          <a:lstStyle/>
          <a:p>
            <a:r>
              <a:rPr lang="ru-RU" dirty="0" smtClean="0"/>
              <a:t>Причастия и причастные обороты, используемые в произведениях </a:t>
            </a:r>
            <a:r>
              <a:rPr lang="ru-RU" dirty="0" err="1" smtClean="0"/>
              <a:t>А.И.Бунина</a:t>
            </a:r>
            <a:r>
              <a:rPr lang="ru-RU" dirty="0" smtClean="0"/>
              <a:t> и </a:t>
            </a:r>
            <a:r>
              <a:rPr lang="ru-RU" dirty="0" err="1" smtClean="0"/>
              <a:t>А.И.Куприна</a:t>
            </a:r>
            <a:r>
              <a:rPr lang="ru-RU" dirty="0" smtClean="0"/>
              <a:t>  служат для того, чтобы по особому, ярко, динамично воздействовать на чувства читателей. Они не только образно описывают, характеризуют предмет, но и представляют его признак в динамике, в процессе его становления, развития, изменения.</a:t>
            </a:r>
          </a:p>
          <a:p>
            <a:r>
              <a:rPr lang="ru-RU" dirty="0"/>
              <a:t>Бунин был наблюдательным человеком, внимательным не только к природе, но и к окружающим людям. Через Бунинское описание внешности мы постигаем внутренний мир человека, его характер и настроение, находим главное и неповторимое в облике конкретного человека.</a:t>
            </a:r>
          </a:p>
          <a:p>
            <a:r>
              <a:rPr lang="ru-RU" b="1" dirty="0" smtClean="0"/>
              <a:t> Часто </a:t>
            </a:r>
            <a:r>
              <a:rPr lang="ru-RU" dirty="0" smtClean="0"/>
              <a:t>использует краткие формы причастий.</a:t>
            </a:r>
          </a:p>
          <a:p>
            <a:r>
              <a:rPr lang="ru-RU" dirty="0" smtClean="0"/>
              <a:t>Служат для  придания выразительности речи через употребления в </a:t>
            </a:r>
            <a:r>
              <a:rPr lang="ru-RU" b="1" dirty="0" smtClean="0"/>
              <a:t>сравнительных оборотах.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6467" y="2265477"/>
            <a:ext cx="2371550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4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Почему возник вопрос?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7" y="1455314"/>
            <a:ext cx="11281893" cy="479308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 </a:t>
            </a:r>
            <a:r>
              <a:rPr lang="ru-RU" sz="2400" dirty="0"/>
              <a:t> А.С. </a:t>
            </a:r>
            <a:r>
              <a:rPr lang="ru-RU" sz="2400" dirty="0" smtClean="0"/>
              <a:t>Пушкин сказал: </a:t>
            </a:r>
            <a:r>
              <a:rPr lang="ru-RU" sz="3600" dirty="0"/>
              <a:t> </a:t>
            </a:r>
            <a:endParaRPr lang="ru-RU" sz="3600" dirty="0" smtClean="0"/>
          </a:p>
          <a:p>
            <a:pPr marL="0" indent="0">
              <a:buNone/>
            </a:pPr>
            <a:r>
              <a:rPr lang="ru-RU" sz="2800" b="1" dirty="0" smtClean="0"/>
              <a:t>«</a:t>
            </a:r>
            <a:r>
              <a:rPr lang="ru-RU" sz="2800" b="1" dirty="0"/>
              <a:t>Поэзия не дружна с причастиями, но прозе без них не </a:t>
            </a:r>
            <a:r>
              <a:rPr lang="ru-RU" sz="2800" b="1" dirty="0" smtClean="0"/>
              <a:t> обойтись</a:t>
            </a:r>
            <a:r>
              <a:rPr lang="ru-RU" sz="2800" b="1" dirty="0"/>
              <a:t>,   потому   что   было   бы   столько   союзных   слов   «который»,   что   трудно   </a:t>
            </a:r>
            <a:r>
              <a:rPr lang="ru-RU" sz="2800" b="1" dirty="0" smtClean="0"/>
              <a:t>было  </a:t>
            </a:r>
            <a:r>
              <a:rPr lang="ru-RU" sz="2800" b="1" dirty="0"/>
              <a:t>  бы   </a:t>
            </a:r>
            <a:r>
              <a:rPr lang="ru-RU" sz="2800" b="1" dirty="0" smtClean="0"/>
              <a:t>читать»</a:t>
            </a:r>
          </a:p>
          <a:p>
            <a:pPr marL="0" indent="0">
              <a:buNone/>
            </a:pPr>
            <a:endParaRPr lang="ru-RU" sz="2800" b="1" dirty="0"/>
          </a:p>
          <a:p>
            <a:pPr marL="0" indent="0">
              <a:buNone/>
            </a:pPr>
            <a:endParaRPr lang="ru-RU" sz="2800" b="1" dirty="0" smtClean="0"/>
          </a:p>
          <a:p>
            <a:pPr marL="0" indent="0" algn="ctr">
              <a:buNone/>
            </a:pPr>
            <a:r>
              <a:rPr lang="ru-RU" sz="4400" b="1" dirty="0" smtClean="0"/>
              <a:t>Так ли это?</a:t>
            </a:r>
          </a:p>
          <a:p>
            <a:pPr marL="0" indent="0">
              <a:buNone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6687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54558" y="452718"/>
            <a:ext cx="8196276" cy="1400530"/>
          </a:xfrm>
        </p:spPr>
        <p:txBody>
          <a:bodyPr/>
          <a:lstStyle/>
          <a:p>
            <a:pPr algn="ctr"/>
            <a:r>
              <a:rPr lang="ru-RU" sz="5400" dirty="0" smtClean="0"/>
              <a:t>Вывод</a:t>
            </a:r>
            <a:endParaRPr lang="ru-RU" sz="5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6214" y="2872336"/>
            <a:ext cx="11513713" cy="3376064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Бунин и Куприн в своих рассказах используют причастия разных видов, чтобы подчеркнуть характер и состояние не только героев текста, но и природы и предметов, окружающих героев. </a:t>
            </a:r>
          </a:p>
          <a:p>
            <a:pPr marL="457200" indent="-457200">
              <a:buAutoNum type="arabicPeriod"/>
            </a:pPr>
            <a:r>
              <a:rPr lang="ru-RU" dirty="0" smtClean="0"/>
              <a:t>Причастия усиливают образность художественного повествования. Используются в составе метафоры, сравнения. </a:t>
            </a:r>
          </a:p>
          <a:p>
            <a:pPr marL="457200" indent="-457200">
              <a:buAutoNum type="arabicPeriod"/>
            </a:pPr>
            <a:r>
              <a:rPr lang="ru-RU" dirty="0"/>
              <a:t>Отмечено, что причастие в словосочетании может быть как в роли главного, так и в роли зависимого слова, как члены предложения причастия выступают прежде всего в роли определения. Также зафиксированы случаи утраты причастиями глагольных свойств и перехода в прилагательные и </a:t>
            </a:r>
            <a:r>
              <a:rPr lang="ru-RU" dirty="0" smtClean="0"/>
              <a:t>существительные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Через причастия авторы передают своё отношение к героям и событиям. Подчёркивают нищету, обездоленность.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3" y="310703"/>
            <a:ext cx="4619223" cy="2598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348" y="161524"/>
            <a:ext cx="1557333" cy="25687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7281" y="310703"/>
            <a:ext cx="2080206" cy="244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9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Список литературы: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Бунин И.А. Рассказ «Кукушка».</a:t>
            </a:r>
          </a:p>
          <a:p>
            <a:r>
              <a:rPr lang="ru-RU" dirty="0" smtClean="0"/>
              <a:t>2. Куприн А.И. Рассказ «Чудесный доктор».</a:t>
            </a:r>
          </a:p>
          <a:p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 err="1"/>
              <a:t>Прокопчук</a:t>
            </a:r>
            <a:r>
              <a:rPr lang="ru-RU" dirty="0"/>
              <a:t> Д.А. «Золотой фонд». Энциклопедия русский язык – 2003 г.</a:t>
            </a:r>
          </a:p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Розенталь Д. Э. Русский язык. Справочник-практикум: Управление в русском языке. Практическая стилистика / Д.Э. Розенталь – М.: ООО «Издательство Оникс»: ООО «Издательство «Мир и Образование», 2007. – 752 с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9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темы обусловлен: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 smtClean="0"/>
              <a:t>1) Изучением по русскому языку в 7 классе  темы « ПРИЧАСТИЕ».</a:t>
            </a:r>
          </a:p>
          <a:p>
            <a:pPr marL="0" indent="0">
              <a:buNone/>
            </a:pP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2) Изучение по литературе в 7 классе рассказов </a:t>
            </a:r>
            <a:r>
              <a:rPr lang="ru-RU" sz="4000" b="1" dirty="0" err="1" smtClean="0"/>
              <a:t>И.Бунина</a:t>
            </a:r>
            <a:r>
              <a:rPr lang="ru-RU" sz="4000" b="1" dirty="0" smtClean="0"/>
              <a:t> и </a:t>
            </a:r>
            <a:r>
              <a:rPr lang="ru-RU" sz="4000" b="1" dirty="0" err="1" smtClean="0"/>
              <a:t>А.Куприна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808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</a:t>
            </a:r>
            <a:r>
              <a:rPr lang="ru-RU" b="1" dirty="0" smtClean="0"/>
              <a:t>Актуальность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397" y="1249252"/>
            <a:ext cx="11256135" cy="49991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Актуальность данного исследования связана с необходимостью более глубокого проникновения в систему приемов известных  писателей. Установление особенностей употребления слова как единицы лексики и выявление роли слова на пути к пониманию текста позволяет осуществить анализ использования причастий в произведениях </a:t>
            </a:r>
            <a:r>
              <a:rPr lang="ru-RU" sz="2800" dirty="0" err="1" smtClean="0"/>
              <a:t>И.А.Бунина</a:t>
            </a:r>
            <a:r>
              <a:rPr lang="ru-RU" sz="2800" dirty="0"/>
              <a:t> </a:t>
            </a:r>
            <a:r>
              <a:rPr lang="ru-RU" sz="2800" dirty="0" smtClean="0"/>
              <a:t>и А. </a:t>
            </a:r>
            <a:r>
              <a:rPr lang="ru-RU" sz="2800" dirty="0" err="1" smtClean="0"/>
              <a:t>И.Куприна</a:t>
            </a:r>
            <a:r>
              <a:rPr lang="ru-RU" sz="2800" dirty="0" smtClean="0"/>
              <a:t> ( тематика произведений объединяет писателей). Расширения знаний о причастии и причастном обороте для подготовки к выпускной аттестации.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171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481235" cy="140053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Цель: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исследовать роль причастий в текстах художественной литературы ( на примере рассказа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А.И.Куприна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«Чудесный доктор» и  рассказа 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И.Бунина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« Кукушка»)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/>
              <a:t>Задачи: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обрать информацию о причастии в системе частей речи;</a:t>
            </a:r>
          </a:p>
          <a:p>
            <a:r>
              <a:rPr lang="ru-RU" sz="2400" dirty="0" smtClean="0"/>
              <a:t>проанализировать употребление данной части речи в произведениях </a:t>
            </a:r>
            <a:r>
              <a:rPr lang="ru-RU" sz="2400" dirty="0" err="1" smtClean="0"/>
              <a:t>И.А.Бунина</a:t>
            </a:r>
            <a:r>
              <a:rPr lang="ru-RU" sz="2400" dirty="0" smtClean="0"/>
              <a:t> и </a:t>
            </a:r>
            <a:r>
              <a:rPr lang="ru-RU" sz="2400" dirty="0" err="1" smtClean="0"/>
              <a:t>А.И.Куприна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о</a:t>
            </a:r>
            <a:r>
              <a:rPr lang="ru-RU" sz="2400" dirty="0" smtClean="0"/>
              <a:t>пределить роль причастий в художественном тексте;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о результатам исследования создать буклет «Причастия в художественном произведении» ;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делать выводы.</a:t>
            </a:r>
          </a:p>
        </p:txBody>
      </p:sp>
    </p:spTree>
    <p:extLst>
      <p:ext uri="{BB962C8B-B14F-4D97-AF65-F5344CB8AC3E}">
        <p14:creationId xmlns:p14="http://schemas.microsoft.com/office/powerpoint/2010/main" val="20104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456" y="708338"/>
            <a:ext cx="11642502" cy="5540061"/>
          </a:xfrm>
        </p:spPr>
        <p:txBody>
          <a:bodyPr>
            <a:noAutofit/>
          </a:bodyPr>
          <a:lstStyle/>
          <a:p>
            <a:r>
              <a:rPr lang="ru-RU" sz="4400" b="1" dirty="0"/>
              <a:t>Объект </a:t>
            </a:r>
            <a:r>
              <a:rPr lang="ru-RU" sz="4400" dirty="0"/>
              <a:t>исследования – произведения </a:t>
            </a:r>
            <a:r>
              <a:rPr lang="ru-RU" sz="4400" dirty="0" smtClean="0"/>
              <a:t>художественной литературы </a:t>
            </a:r>
            <a:endParaRPr lang="ru-RU" sz="4400" dirty="0"/>
          </a:p>
          <a:p>
            <a:r>
              <a:rPr lang="ru-RU" sz="4400" b="1" dirty="0"/>
              <a:t>Предметом </a:t>
            </a:r>
            <a:r>
              <a:rPr lang="ru-RU" sz="4400" dirty="0"/>
              <a:t>изучения являются причастия и причастные обороты.</a:t>
            </a:r>
          </a:p>
          <a:p>
            <a:r>
              <a:rPr lang="ru-RU" sz="4000" dirty="0"/>
              <a:t>Для достижения поставленных задачей были использованы </a:t>
            </a:r>
            <a:r>
              <a:rPr lang="ru-RU" sz="4000" dirty="0" smtClean="0"/>
              <a:t> следующие</a:t>
            </a:r>
            <a:r>
              <a:rPr lang="ru-RU" sz="4000" dirty="0"/>
              <a:t> </a:t>
            </a:r>
            <a:r>
              <a:rPr lang="ru-RU" sz="4000" b="1" dirty="0"/>
              <a:t>методы: </a:t>
            </a:r>
            <a:r>
              <a:rPr lang="ru-RU" sz="4000" dirty="0"/>
              <a:t>поисковый, наблюдение, лингвистический (языковой) </a:t>
            </a:r>
            <a:r>
              <a:rPr lang="ru-RU" sz="4000" dirty="0" smtClean="0"/>
              <a:t>анализ.</a:t>
            </a:r>
          </a:p>
          <a:p>
            <a:endParaRPr lang="ru-RU" sz="4400" dirty="0"/>
          </a:p>
          <a:p>
            <a:r>
              <a:rPr lang="ru-RU" sz="4400" dirty="0" smtClean="0"/>
              <a:t>Материалом </a:t>
            </a:r>
            <a:r>
              <a:rPr lang="ru-RU" sz="4400" dirty="0"/>
              <a:t>для исследования послужили </a:t>
            </a:r>
            <a:r>
              <a:rPr lang="ru-RU" sz="4400" dirty="0" smtClean="0"/>
              <a:t>произведения </a:t>
            </a:r>
            <a:r>
              <a:rPr lang="ru-RU" sz="4400" dirty="0" err="1" smtClean="0"/>
              <a:t>А.Н.Куприна</a:t>
            </a:r>
            <a:r>
              <a:rPr lang="ru-RU" sz="4400" dirty="0" smtClean="0"/>
              <a:t> «Чудесный доктор», </a:t>
            </a:r>
            <a:r>
              <a:rPr lang="ru-RU" sz="4400" dirty="0" err="1" smtClean="0"/>
              <a:t>И.А.Бунина</a:t>
            </a:r>
            <a:r>
              <a:rPr lang="ru-RU" sz="4400" dirty="0" smtClean="0"/>
              <a:t> «Кукушка» 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8666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Из истории причастий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2980" y="1428245"/>
            <a:ext cx="8241037" cy="4195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Open Sans"/>
              </a:rPr>
              <a:t>Термин “причастие” был введен в III веке до нашей эры древнегреческими </a:t>
            </a:r>
            <a:r>
              <a:rPr lang="ru-RU" sz="3200" dirty="0" smtClean="0">
                <a:latin typeface="Open Sans"/>
              </a:rPr>
              <a:t>философами, </a:t>
            </a:r>
            <a:r>
              <a:rPr lang="ru-RU" sz="3200" dirty="0">
                <a:latin typeface="Open Sans"/>
              </a:rPr>
              <a:t>которые создали собственное учение о языке. Как особая часть речи причастие выделено в грамматике Дионисия Фракийского (170 – 190 гг. до н.э.) Существует почти во всех </a:t>
            </a:r>
            <a:r>
              <a:rPr lang="ru-RU" sz="4000" dirty="0">
                <a:latin typeface="Open Sans"/>
              </a:rPr>
              <a:t>языках.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3" y="1249251"/>
            <a:ext cx="2806869" cy="533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0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Вопросы вокруг причастия: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214" y="2052918"/>
            <a:ext cx="11243256" cy="4195481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В учебнике русского языка под ред. Разумовской М.  </a:t>
            </a:r>
            <a:r>
              <a:rPr lang="ru-RU" sz="2800" dirty="0" smtClean="0"/>
              <a:t>М.: ПРИЧАСТИЕ </a:t>
            </a:r>
            <a:r>
              <a:rPr lang="ru-RU" sz="2800" dirty="0"/>
              <a:t>– особая форма глагола. </a:t>
            </a:r>
            <a:r>
              <a:rPr lang="ru-RU" sz="2800" i="1" dirty="0"/>
              <a:t>Однако практически школьная грамматика считает глаголом только личные, спрягаемые формы, а причастие склоняется, как имя прилагательное</a:t>
            </a:r>
            <a:r>
              <a:rPr lang="ru-RU" sz="2800" i="1" dirty="0" smtClean="0"/>
              <a:t>.</a:t>
            </a:r>
          </a:p>
          <a:p>
            <a:r>
              <a:rPr lang="ru-RU" sz="2800" dirty="0"/>
              <a:t>А. А. </a:t>
            </a:r>
            <a:r>
              <a:rPr lang="ru-RU" sz="2800" dirty="0" err="1"/>
              <a:t>Потебня</a:t>
            </a:r>
            <a:r>
              <a:rPr lang="ru-RU" sz="2800" dirty="0"/>
              <a:t>, известный языковед ХIХ века, считает причастие промежуточной частью речи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В. В. Виноградов определяет причастия как категорию гибридных глагольно-прилагательных форм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В учебнике </a:t>
            </a:r>
            <a:r>
              <a:rPr lang="ru-RU" sz="2800" dirty="0" err="1" smtClean="0"/>
              <a:t>В.В.Бабайцевой</a:t>
            </a:r>
            <a:r>
              <a:rPr lang="ru-RU" sz="2800" dirty="0" smtClean="0"/>
              <a:t>: ПРИЧАСТИЕ – это самостоятельная часть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00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526" y="171728"/>
            <a:ext cx="9404723" cy="1400530"/>
          </a:xfrm>
        </p:spPr>
        <p:txBody>
          <a:bodyPr/>
          <a:lstStyle/>
          <a:p>
            <a:pPr algn="ctr"/>
            <a:r>
              <a:rPr lang="ru-RU" b="1" dirty="0" smtClean="0"/>
              <a:t>Причастия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4871" y="1738668"/>
            <a:ext cx="6658378" cy="1282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>
                <a:latin typeface="Circe"/>
              </a:rPr>
              <a:t>«Часть речи, причастная к глаголу, в образе прилагательного»</a:t>
            </a:r>
            <a:r>
              <a:rPr lang="ru-RU" dirty="0">
                <a:latin typeface="Circe"/>
              </a:rPr>
              <a:t> (В. И. Даль)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30" y="1152983"/>
            <a:ext cx="2125122" cy="2454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84871" y="4706573"/>
            <a:ext cx="6280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Circe"/>
              </a:rPr>
              <a:t>«Сии глагольные имена служат к сокращению человеческого слова, заключая в себе имени и глагола силу</a:t>
            </a:r>
            <a:r>
              <a:rPr lang="ru-RU" sz="2000" i="1" dirty="0" smtClean="0">
                <a:latin typeface="Circe"/>
              </a:rPr>
              <a:t>»</a:t>
            </a:r>
            <a:r>
              <a:rPr lang="ru-RU" sz="2000" dirty="0">
                <a:solidFill>
                  <a:srgbClr val="000000"/>
                </a:solidFill>
                <a:latin typeface="Circe"/>
              </a:rPr>
              <a:t> </a:t>
            </a:r>
            <a:r>
              <a:rPr lang="ru-RU" sz="2000" dirty="0">
                <a:latin typeface="Circe"/>
              </a:rPr>
              <a:t>(М. В. Ломоносов)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30" y="3939884"/>
            <a:ext cx="2125122" cy="254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2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561</TotalTime>
  <Words>1363</Words>
  <Application>Microsoft Office PowerPoint</Application>
  <PresentationFormat>Широкоэкранный</PresentationFormat>
  <Paragraphs>139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Century Gothic</vt:lpstr>
      <vt:lpstr>Circe</vt:lpstr>
      <vt:lpstr>Open Sans</vt:lpstr>
      <vt:lpstr>Times New Roman</vt:lpstr>
      <vt:lpstr>Wingdings 3</vt:lpstr>
      <vt:lpstr>Легкий дым</vt:lpstr>
      <vt:lpstr>    Роль причастий в произведениях художественной литературы (на примере рассказов А.Куприна и И.Бунина)  Учебно-исследовательский проект</vt:lpstr>
      <vt:lpstr>Почему возник вопрос?</vt:lpstr>
      <vt:lpstr>Выбор темы обусловлен:</vt:lpstr>
      <vt:lpstr>         Актуальность проекта</vt:lpstr>
      <vt:lpstr>Цель:   исследовать роль причастий в текстах художественной литературы ( на примере рассказа А.И.Куприна «Чудесный доктор» и  рассказа И.Бунина « Кукушка»)</vt:lpstr>
      <vt:lpstr>Презентация PowerPoint</vt:lpstr>
      <vt:lpstr>Из истории причастий</vt:lpstr>
      <vt:lpstr>Вопросы вокруг причастия:</vt:lpstr>
      <vt:lpstr>Причастия </vt:lpstr>
      <vt:lpstr>     Причастие как часть речи</vt:lpstr>
      <vt:lpstr>Роль причастий в речи и художественных произведениях</vt:lpstr>
      <vt:lpstr>Рассказ А.И.Куприна «Чудесный доктор»</vt:lpstr>
      <vt:lpstr>Рассказ А.И.Бунина «Кукушка»</vt:lpstr>
      <vt:lpstr>1. ИСПОЛЬЗОВАНИЕ АВТОРАМИ причастных оборотов придаёт тексту мелодичность и особый ритм, позволяет сжать сложные синтаксические конструкции</vt:lpstr>
      <vt:lpstr>2. Метафоричность, образность причастий.  Как отмечалось в изученных источниках, способность причастия передавать признак предмета как действия является выразительным средством в художественном тексте. Известный современный лингвист С.И.Львова об этом пишет так: «Причастие не только образно описывает предмет, явление, но и представляет его признак в динамике, в процессе его становления, развития, изменения. </vt:lpstr>
      <vt:lpstr>3. Причастия  утрачивают глагольные свойства, переходят в прилагательные и существительные.</vt:lpstr>
      <vt:lpstr>Выделены группы причастий:</vt:lpstr>
      <vt:lpstr>ВЫВОДЫ:  Рассказ А.И.Куприна «Чудесный доктор»</vt:lpstr>
      <vt:lpstr>ВЫВОДЫ:  Рассказ И.А.Бунина «Кукушка»</vt:lpstr>
      <vt:lpstr>Вывод</vt:lpstr>
      <vt:lpstr>Список литературы: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301</cp:lastModifiedBy>
  <cp:revision>52</cp:revision>
  <dcterms:created xsi:type="dcterms:W3CDTF">2022-03-17T13:29:25Z</dcterms:created>
  <dcterms:modified xsi:type="dcterms:W3CDTF">2022-04-25T09:01:31Z</dcterms:modified>
</cp:coreProperties>
</file>