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8" r:id="rId2"/>
    <p:sldId id="257" r:id="rId3"/>
    <p:sldId id="258" r:id="rId4"/>
    <p:sldId id="273" r:id="rId5"/>
    <p:sldId id="259" r:id="rId6"/>
    <p:sldId id="274" r:id="rId7"/>
    <p:sldId id="260" r:id="rId8"/>
    <p:sldId id="275" r:id="rId9"/>
    <p:sldId id="261" r:id="rId10"/>
    <p:sldId id="276" r:id="rId11"/>
    <p:sldId id="262" r:id="rId12"/>
    <p:sldId id="277" r:id="rId13"/>
    <p:sldId id="263" r:id="rId14"/>
    <p:sldId id="278" r:id="rId15"/>
    <p:sldId id="264" r:id="rId16"/>
    <p:sldId id="279" r:id="rId17"/>
    <p:sldId id="265" r:id="rId18"/>
    <p:sldId id="280" r:id="rId19"/>
    <p:sldId id="266" r:id="rId20"/>
    <p:sldId id="281" r:id="rId21"/>
    <p:sldId id="267" r:id="rId22"/>
    <p:sldId id="282" r:id="rId23"/>
    <p:sldId id="268" r:id="rId24"/>
    <p:sldId id="283" r:id="rId25"/>
    <p:sldId id="269" r:id="rId26"/>
    <p:sldId id="284" r:id="rId27"/>
    <p:sldId id="270" r:id="rId28"/>
    <p:sldId id="285" r:id="rId29"/>
    <p:sldId id="271" r:id="rId30"/>
    <p:sldId id="286" r:id="rId31"/>
    <p:sldId id="272" r:id="rId32"/>
    <p:sldId id="287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291" autoAdjust="0"/>
    <p:restoredTop sz="94660"/>
  </p:normalViewPr>
  <p:slideViewPr>
    <p:cSldViewPr>
      <p:cViewPr varScale="1">
        <p:scale>
          <a:sx n="84" d="100"/>
          <a:sy n="84" d="100"/>
        </p:scale>
        <p:origin x="259" y="1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22FDB-89EA-488C-A111-DAA4B08C7CFE}" type="datetimeFigureOut">
              <a:rPr lang="ru-RU"/>
              <a:pPr>
                <a:defRPr/>
              </a:pPr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CC8D08-1D25-4D1D-8A57-509C65EC160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43482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13361-050D-44DA-AF79-A3C82C96C718}" type="datetimeFigureOut">
              <a:rPr lang="ru-RU"/>
              <a:pPr>
                <a:defRPr/>
              </a:pPr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9A83F1-BCAA-4034-93B6-EB3584EBE18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050095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7E6AC-B0A2-4697-A687-6523314D40E7}" type="datetimeFigureOut">
              <a:rPr lang="ru-RU"/>
              <a:pPr>
                <a:defRPr/>
              </a:pPr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7BA784-2DCC-433B-B8E3-B6500F55724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92898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D3A16-4881-4AA5-9774-72B3378F6A60}" type="datetimeFigureOut">
              <a:rPr lang="ru-RU"/>
              <a:pPr>
                <a:defRPr/>
              </a:pPr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9AD469-01D6-4A7D-985E-320703B8014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18529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CDC89-8AF2-438B-AB19-114518467B98}" type="datetimeFigureOut">
              <a:rPr lang="ru-RU"/>
              <a:pPr>
                <a:defRPr/>
              </a:pPr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14484-28DC-4FB1-A986-8A2D7DDCF81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37309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60E18-932F-41CA-9E4B-CF2ECF605AB0}" type="datetimeFigureOut">
              <a:rPr lang="ru-RU"/>
              <a:pPr>
                <a:defRPr/>
              </a:pPr>
              <a:t>07.04.2022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77A959-C1B6-4D74-A78E-5CD3589533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17119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258AC3-9400-45CD-9FDA-54CAD43E28BF}" type="datetimeFigureOut">
              <a:rPr lang="ru-RU"/>
              <a:pPr>
                <a:defRPr/>
              </a:pPr>
              <a:t>07.04.2022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9DA74A-EE8F-48E4-9D15-7924A9DC35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71606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11EC0-D65C-4A92-9C51-AA3E7C33E90C}" type="datetimeFigureOut">
              <a:rPr lang="ru-RU"/>
              <a:pPr>
                <a:defRPr/>
              </a:pPr>
              <a:t>07.04.2022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5F5BE3-781E-4D8D-8B14-C82FD296C2B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674310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4D2B2D-DD33-4D08-B9FE-89C0274E0CB2}" type="datetimeFigureOut">
              <a:rPr lang="ru-RU"/>
              <a:pPr>
                <a:defRPr/>
              </a:pPr>
              <a:t>07.04.2022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FC6A91-7DAB-41DD-AC5B-F09AF7F80C9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28120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C6D75-4695-48C4-A3C3-286EB8788CE7}" type="datetimeFigureOut">
              <a:rPr lang="ru-RU"/>
              <a:pPr>
                <a:defRPr/>
              </a:pPr>
              <a:t>07.04.2022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EB5732-D7B2-4C24-84E4-261E805FD42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49675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501B3-4FBB-48AB-867E-CC49D52EB3D5}" type="datetimeFigureOut">
              <a:rPr lang="ru-RU"/>
              <a:pPr>
                <a:defRPr/>
              </a:pPr>
              <a:t>07.04.2022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E85811-5F37-49AF-B7DA-327B203FF45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4987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DED6B6A-A170-408B-AFA7-9CD163855408}" type="datetimeFigureOut">
              <a:rPr lang="ru-RU"/>
              <a:pPr>
                <a:defRPr/>
              </a:pPr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C5D55CE3-0487-4E6C-AAB8-B47FA0F26946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13" Type="http://schemas.openxmlformats.org/officeDocument/2006/relationships/slide" Target="slide5.xml"/><Relationship Id="rId3" Type="http://schemas.openxmlformats.org/officeDocument/2006/relationships/slide" Target="slide15.xml"/><Relationship Id="rId7" Type="http://schemas.openxmlformats.org/officeDocument/2006/relationships/slide" Target="slide23.xml"/><Relationship Id="rId12" Type="http://schemas.openxmlformats.org/officeDocument/2006/relationships/slide" Target="slide3.xml"/><Relationship Id="rId17" Type="http://schemas.openxmlformats.org/officeDocument/2006/relationships/image" Target="../media/image3.png"/><Relationship Id="rId2" Type="http://schemas.openxmlformats.org/officeDocument/2006/relationships/slide" Target="slide13.xml"/><Relationship Id="rId16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11" Type="http://schemas.openxmlformats.org/officeDocument/2006/relationships/slide" Target="slide31.xml"/><Relationship Id="rId5" Type="http://schemas.openxmlformats.org/officeDocument/2006/relationships/slide" Target="slide19.xml"/><Relationship Id="rId15" Type="http://schemas.openxmlformats.org/officeDocument/2006/relationships/slide" Target="slide9.xml"/><Relationship Id="rId10" Type="http://schemas.openxmlformats.org/officeDocument/2006/relationships/slide" Target="slide29.xml"/><Relationship Id="rId4" Type="http://schemas.openxmlformats.org/officeDocument/2006/relationships/slide" Target="slide21.xml"/><Relationship Id="rId9" Type="http://schemas.openxmlformats.org/officeDocument/2006/relationships/slide" Target="slide27.xml"/><Relationship Id="rId14" Type="http://schemas.openxmlformats.org/officeDocument/2006/relationships/slide" Target="slide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72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1772816"/>
            <a:ext cx="8424862" cy="30469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dirty="0" smtClean="0">
                <a:ln w="28575">
                  <a:solidFill>
                    <a:srgbClr val="0070C0"/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Блиц-турнир «Мир космоса»</a:t>
            </a:r>
            <a:endParaRPr lang="ru-RU" sz="9600" dirty="0">
              <a:ln w="28575">
                <a:solidFill>
                  <a:srgbClr val="0070C0"/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68" y="233723"/>
            <a:ext cx="880048" cy="99670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15616" y="273422"/>
            <a:ext cx="80283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 Нижегородский кадетский корпус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ПФО им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В.Ф.Маргелова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116013" y="4724400"/>
            <a:ext cx="6985000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chemeClr val="accent6">
                  <a:lumMod val="50000"/>
                </a:schemeClr>
              </a:solidFill>
              <a:latin typeface="Georgia" pitchFamily="18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chemeClr val="accent6">
                  <a:lumMod val="50000"/>
                </a:schemeClr>
              </a:solidFill>
              <a:latin typeface="Georgia" pitchFamily="18" charset="0"/>
              <a:cs typeface="+mn-cs"/>
            </a:endParaRPr>
          </a:p>
        </p:txBody>
      </p:sp>
      <p:pic>
        <p:nvPicPr>
          <p:cNvPr id="11267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14282" y="285729"/>
            <a:ext cx="1428760" cy="1015663"/>
          </a:xfrm>
          <a:prstGeom prst="rect">
            <a:avLst/>
          </a:prstGeom>
          <a:solidFill>
            <a:srgbClr val="0070C0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400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786050" y="428604"/>
            <a:ext cx="607223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1.4. Интересный факт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89701" y="5477986"/>
            <a:ext cx="626610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Позывной Кедр</a:t>
            </a:r>
            <a:endParaRPr lang="ru-RU" sz="5400" b="1" dirty="0">
              <a:solidFill>
                <a:schemeClr val="accent6">
                  <a:lumMod val="50000"/>
                </a:schemeClr>
              </a:solidFill>
              <a:latin typeface="Georgia" pitchFamily="18" charset="0"/>
              <a:cs typeface="+mn-c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373" y="1484784"/>
            <a:ext cx="6330280" cy="35845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5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079656" y="1026346"/>
            <a:ext cx="1428760" cy="1015663"/>
          </a:xfrm>
          <a:prstGeom prst="rect">
            <a:avLst/>
          </a:prstGeom>
          <a:solidFill>
            <a:srgbClr val="0070C0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500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87624" y="1468643"/>
            <a:ext cx="557216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1.5. Интересный факт</a:t>
            </a:r>
          </a:p>
        </p:txBody>
      </p:sp>
      <p:sp>
        <p:nvSpPr>
          <p:cNvPr id="12293" name="Прямоугольник 6"/>
          <p:cNvSpPr>
            <a:spLocks noChangeArrowheads="1"/>
          </p:cNvSpPr>
          <p:nvPr/>
        </p:nvSpPr>
        <p:spPr bwMode="auto">
          <a:xfrm>
            <a:off x="467544" y="2469200"/>
            <a:ext cx="813752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  <a:cs typeface="Arial" charset="0"/>
              </a:rPr>
              <a:t>Как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  <a:cs typeface="Arial" charset="0"/>
              </a:rPr>
              <a:t>назывался первый полигон для запуска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  <a:cs typeface="Arial" charset="0"/>
              </a:rPr>
              <a:t>космических ракет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  <a:cs typeface="Arial" charset="0"/>
              </a:rPr>
              <a:t>?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931" y="260648"/>
            <a:ext cx="932769" cy="10546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03648" y="268624"/>
            <a:ext cx="73448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ГБОУ Нижегородский кадетский корпус ПФО им. </a:t>
            </a:r>
            <a:r>
              <a:rPr lang="ru-RU" dirty="0" err="1"/>
              <a:t>В.Ф.Маргелова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14282" y="285729"/>
            <a:ext cx="1428760" cy="1015663"/>
          </a:xfrm>
          <a:prstGeom prst="rect">
            <a:avLst/>
          </a:prstGeom>
          <a:solidFill>
            <a:srgbClr val="0070C0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500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3529" y="1301392"/>
            <a:ext cx="5472608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Капустин 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Яр.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Ракетный 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полигон в северо-западной части Астраханской области России. Официальное название: 4-й государственный центральный межвидовой полигон Российской Федерации.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86116" y="428604"/>
            <a:ext cx="557216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1.5. Интересный факт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50" r="28738"/>
          <a:stretch/>
        </p:blipFill>
        <p:spPr>
          <a:xfrm>
            <a:off x="6072198" y="1412776"/>
            <a:ext cx="2552997" cy="38799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854" y="2924944"/>
            <a:ext cx="8229600" cy="136525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/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Самая большая из всех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планет солнечной системы,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полностью состоящая из газа.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24328" y="813077"/>
            <a:ext cx="1428760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100</a:t>
            </a:r>
          </a:p>
        </p:txBody>
      </p:sp>
      <p:pic>
        <p:nvPicPr>
          <p:cNvPr id="14340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27584" y="737760"/>
            <a:ext cx="7000924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2.1. </a:t>
            </a:r>
            <a:r>
              <a:rPr lang="ru-RU" sz="3600" b="1" u="sng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География космоса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u="sng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  <a:cs typeface="+mn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285728"/>
            <a:ext cx="932769" cy="105469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393974" y="285728"/>
            <a:ext cx="74150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ГБОУ Нижегородский кадетский корпус ПФО им. </a:t>
            </a:r>
            <a:r>
              <a:rPr lang="ru-RU" dirty="0" err="1"/>
              <a:t>В.Ф.Маргелова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5637" y="1002378"/>
            <a:ext cx="7488238" cy="4800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accent6">
                    <a:lumMod val="50000"/>
                  </a:schemeClr>
                </a:solidFill>
                <a:latin typeface="Georgia" pitchFamily="18" charset="0"/>
              </a:rPr>
              <a:t>Юпитер</a:t>
            </a:r>
            <a:endParaRPr lang="ru-RU" sz="9600" b="1" dirty="0">
              <a:solidFill>
                <a:schemeClr val="accent6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285728"/>
            <a:ext cx="1428760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100</a:t>
            </a:r>
          </a:p>
        </p:txBody>
      </p:sp>
      <p:pic>
        <p:nvPicPr>
          <p:cNvPr id="15364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928794" y="285728"/>
            <a:ext cx="7000924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2.1. </a:t>
            </a: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География космоса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u="sng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24328" y="761109"/>
            <a:ext cx="1428760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200</a:t>
            </a:r>
          </a:p>
        </p:txBody>
      </p:sp>
      <p:pic>
        <p:nvPicPr>
          <p:cNvPr id="16387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25989" y="668777"/>
            <a:ext cx="7000924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2.2. </a:t>
            </a:r>
            <a:r>
              <a:rPr lang="ru-RU" sz="3600" b="1" u="sng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География космоса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u="sng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  <a:cs typeface="+mn-cs"/>
            </a:endParaRPr>
          </a:p>
        </p:txBody>
      </p:sp>
      <p:sp>
        <p:nvSpPr>
          <p:cNvPr id="16389" name="TextBox 7"/>
          <p:cNvSpPr txBox="1">
            <a:spLocks noChangeArrowheads="1"/>
          </p:cNvSpPr>
          <p:nvPr/>
        </p:nvSpPr>
        <p:spPr bwMode="auto">
          <a:xfrm>
            <a:off x="755575" y="2518864"/>
            <a:ext cx="756126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600" b="1" dirty="0">
                <a:solidFill>
                  <a:srgbClr val="002060"/>
                </a:solidFill>
                <a:latin typeface="Georgia" panose="02040502050405020303" pitchFamily="18" charset="0"/>
              </a:rPr>
              <a:t>Как называется обломок комет, астероидов </a:t>
            </a:r>
            <a:r>
              <a:rPr lang="ru-RU" altLang="ru-RU" sz="36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упавших </a:t>
            </a:r>
            <a:r>
              <a:rPr lang="ru-RU" altLang="ru-RU" sz="3600" b="1" dirty="0">
                <a:solidFill>
                  <a:srgbClr val="002060"/>
                </a:solidFill>
                <a:latin typeface="Georgia" panose="02040502050405020303" pitchFamily="18" charset="0"/>
              </a:rPr>
              <a:t>на Землю? </a:t>
            </a:r>
            <a:endParaRPr lang="ru-RU" altLang="ru-RU" sz="36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191" y="303158"/>
            <a:ext cx="932769" cy="10546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96744" y="209320"/>
            <a:ext cx="74122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ГБОУ Нижегородский кадетский корпус ПФО им. </a:t>
            </a:r>
            <a:r>
              <a:rPr lang="ru-RU" dirty="0" err="1"/>
              <a:t>В.Ф.Маргелова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285728"/>
            <a:ext cx="1428760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200</a:t>
            </a:r>
          </a:p>
        </p:txBody>
      </p:sp>
      <p:pic>
        <p:nvPicPr>
          <p:cNvPr id="17411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928794" y="285728"/>
            <a:ext cx="7000924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2.2. </a:t>
            </a: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География космоса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u="sng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7075" y="2420888"/>
            <a:ext cx="7416800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Метеорит.</a:t>
            </a:r>
            <a:endParaRPr lang="ru-RU" sz="9600" b="1" dirty="0">
              <a:solidFill>
                <a:schemeClr val="accent6">
                  <a:lumMod val="50000"/>
                </a:schemeClr>
              </a:solidFill>
              <a:latin typeface="Georgi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24328" y="754184"/>
            <a:ext cx="1428760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300</a:t>
            </a:r>
          </a:p>
        </p:txBody>
      </p:sp>
      <p:pic>
        <p:nvPicPr>
          <p:cNvPr id="18435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44619" y="754184"/>
            <a:ext cx="7000924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2.3. </a:t>
            </a:r>
            <a:r>
              <a:rPr lang="ru-RU" sz="3600" b="1" u="sng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География космоса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u="sng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  <a:cs typeface="+mn-cs"/>
            </a:endParaRPr>
          </a:p>
        </p:txBody>
      </p:sp>
      <p:sp>
        <p:nvSpPr>
          <p:cNvPr id="18437" name="TextBox 7"/>
          <p:cNvSpPr txBox="1">
            <a:spLocks noChangeArrowheads="1"/>
          </p:cNvSpPr>
          <p:nvPr/>
        </p:nvSpPr>
        <p:spPr bwMode="auto">
          <a:xfrm>
            <a:off x="366713" y="2204864"/>
            <a:ext cx="7777162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4000" b="1" dirty="0">
                <a:solidFill>
                  <a:srgbClr val="002060"/>
                </a:solidFill>
                <a:latin typeface="Georgia" panose="02040502050405020303" pitchFamily="18" charset="0"/>
              </a:rPr>
              <a:t>Можно ли с поверхности Венеры увидеть </a:t>
            </a:r>
            <a:endParaRPr lang="ru-RU" altLang="ru-RU" sz="4000" b="1" dirty="0" smtClean="0">
              <a:solidFill>
                <a:srgbClr val="002060"/>
              </a:solidFill>
              <a:latin typeface="Georgia" panose="02040502050405020303" pitchFamily="18" charset="0"/>
            </a:endParaRPr>
          </a:p>
          <a:p>
            <a:pPr algn="ctr" eaLnBrk="1" hangingPunct="1"/>
            <a:r>
              <a:rPr lang="ru-RU" altLang="ru-RU" sz="40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Малую </a:t>
            </a:r>
            <a:r>
              <a:rPr lang="ru-RU" altLang="ru-RU" sz="4000" b="1" dirty="0">
                <a:solidFill>
                  <a:srgbClr val="002060"/>
                </a:solidFill>
                <a:latin typeface="Georgia" panose="02040502050405020303" pitchFamily="18" charset="0"/>
              </a:rPr>
              <a:t>Медведицу? </a:t>
            </a:r>
            <a:r>
              <a:rPr lang="ru-RU" altLang="ru-RU" sz="40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Почему?</a:t>
            </a:r>
            <a:endParaRPr lang="ru-RU" altLang="ru-RU" sz="40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7281" y="299650"/>
            <a:ext cx="932769" cy="10546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64184" y="265871"/>
            <a:ext cx="7140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ГБОУ Нижегородский кадетский корпус ПФО им. </a:t>
            </a:r>
            <a:r>
              <a:rPr lang="ru-RU" dirty="0" err="1"/>
              <a:t>В.Ф.Маргелова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285728"/>
            <a:ext cx="1428760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300</a:t>
            </a:r>
          </a:p>
        </p:txBody>
      </p:sp>
      <p:pic>
        <p:nvPicPr>
          <p:cNvPr id="19459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928794" y="285728"/>
            <a:ext cx="7000924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2.3. </a:t>
            </a: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География космоса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u="sng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0276" y="1961425"/>
            <a:ext cx="7850188" cy="30469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556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Нет, небо на этой планете всегда затянуто плотными </a:t>
            </a: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облаками.</a:t>
            </a:r>
            <a:endParaRPr lang="ru-RU" sz="4800" b="1" dirty="0">
              <a:solidFill>
                <a:schemeClr val="accent6">
                  <a:lumMod val="50000"/>
                </a:schemeClr>
              </a:solidFill>
              <a:latin typeface="Georgi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429495" y="787997"/>
            <a:ext cx="1428760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400</a:t>
            </a:r>
          </a:p>
        </p:txBody>
      </p:sp>
      <p:pic>
        <p:nvPicPr>
          <p:cNvPr id="20483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80666" y="787997"/>
            <a:ext cx="7000924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2.4. </a:t>
            </a:r>
            <a:r>
              <a:rPr lang="ru-RU" sz="3600" b="1" u="sng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География космоса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u="sng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  <a:cs typeface="+mn-cs"/>
            </a:endParaRPr>
          </a:p>
        </p:txBody>
      </p:sp>
      <p:sp>
        <p:nvSpPr>
          <p:cNvPr id="20485" name="TextBox 7"/>
          <p:cNvSpPr txBox="1">
            <a:spLocks noChangeArrowheads="1"/>
          </p:cNvSpPr>
          <p:nvPr/>
        </p:nvSpPr>
        <p:spPr bwMode="auto">
          <a:xfrm>
            <a:off x="411956" y="2564904"/>
            <a:ext cx="806450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600" b="1" dirty="0">
                <a:solidFill>
                  <a:srgbClr val="002060"/>
                </a:solidFill>
                <a:latin typeface="Georgia" panose="02040502050405020303" pitchFamily="18" charset="0"/>
              </a:rPr>
              <a:t>Какая комета </a:t>
            </a:r>
            <a:r>
              <a:rPr lang="ru-RU" altLang="ru-RU" sz="36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«</a:t>
            </a:r>
            <a:r>
              <a:rPr lang="ru-RU" altLang="ru-RU" sz="3600" b="1" dirty="0">
                <a:solidFill>
                  <a:srgbClr val="002060"/>
                </a:solidFill>
                <a:latin typeface="Georgia" panose="02040502050405020303" pitchFamily="18" charset="0"/>
              </a:rPr>
              <a:t>посещает» Солнечную систему </a:t>
            </a:r>
            <a:endParaRPr lang="ru-RU" altLang="ru-RU" sz="3600" b="1" dirty="0" smtClean="0">
              <a:solidFill>
                <a:srgbClr val="002060"/>
              </a:solidFill>
              <a:latin typeface="Georgia" panose="02040502050405020303" pitchFamily="18" charset="0"/>
            </a:endParaRPr>
          </a:p>
          <a:p>
            <a:pPr algn="ctr" eaLnBrk="1" hangingPunct="1"/>
            <a:r>
              <a:rPr lang="ru-RU" altLang="ru-RU" sz="36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один </a:t>
            </a:r>
            <a:r>
              <a:rPr lang="ru-RU" altLang="ru-RU" sz="3600" b="1" dirty="0">
                <a:solidFill>
                  <a:srgbClr val="002060"/>
                </a:solidFill>
                <a:latin typeface="Georgia" panose="02040502050405020303" pitchFamily="18" charset="0"/>
              </a:rPr>
              <a:t>раз в 76 лет, последний раз она появлялась в 1986 году?</a:t>
            </a:r>
          </a:p>
          <a:p>
            <a:pPr algn="ctr" eaLnBrk="1" hangingPunct="1"/>
            <a:endParaRPr lang="ru-RU" altLang="ru-RU" sz="3600" b="1" dirty="0">
              <a:latin typeface="Georgia" panose="02040502050405020303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282" y="260648"/>
            <a:ext cx="932769" cy="10546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03648" y="267552"/>
            <a:ext cx="76574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ГБОУ Нижегородский кадетский корпус ПФО им. </a:t>
            </a:r>
            <a:r>
              <a:rPr lang="ru-RU" dirty="0" err="1"/>
              <a:t>В.Ф.Маргелова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14313" y="1214438"/>
          <a:ext cx="8715375" cy="49291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432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715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7156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643062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43062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43062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1" name="Прямоугольник 10">
            <a:hlinkClick r:id="rId2" action="ppaction://hlinksldjump"/>
          </p:cNvPr>
          <p:cNvSpPr/>
          <p:nvPr/>
        </p:nvSpPr>
        <p:spPr>
          <a:xfrm>
            <a:off x="3286116" y="3286124"/>
            <a:ext cx="114300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100</a:t>
            </a:r>
          </a:p>
        </p:txBody>
      </p:sp>
      <p:sp>
        <p:nvSpPr>
          <p:cNvPr id="12" name="Прямоугольник 11">
            <a:hlinkClick r:id="rId3" action="ppaction://hlinksldjump"/>
          </p:cNvPr>
          <p:cNvSpPr/>
          <p:nvPr/>
        </p:nvSpPr>
        <p:spPr>
          <a:xfrm>
            <a:off x="4429124" y="3286124"/>
            <a:ext cx="114300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200</a:t>
            </a:r>
          </a:p>
        </p:txBody>
      </p:sp>
      <p:sp>
        <p:nvSpPr>
          <p:cNvPr id="13" name="Прямоугольник 12">
            <a:hlinkClick r:id="rId4" action="ppaction://hlinksldjump"/>
          </p:cNvPr>
          <p:cNvSpPr/>
          <p:nvPr/>
        </p:nvSpPr>
        <p:spPr>
          <a:xfrm>
            <a:off x="7786710" y="3286124"/>
            <a:ext cx="114300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500</a:t>
            </a:r>
          </a:p>
        </p:txBody>
      </p:sp>
      <p:sp>
        <p:nvSpPr>
          <p:cNvPr id="14" name="Прямоугольник 13">
            <a:hlinkClick r:id="rId5" action="ppaction://hlinksldjump"/>
          </p:cNvPr>
          <p:cNvSpPr/>
          <p:nvPr/>
        </p:nvSpPr>
        <p:spPr>
          <a:xfrm>
            <a:off x="6715140" y="3286124"/>
            <a:ext cx="114300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400</a:t>
            </a:r>
          </a:p>
        </p:txBody>
      </p:sp>
      <p:sp>
        <p:nvSpPr>
          <p:cNvPr id="15" name="Прямоугольник 14">
            <a:hlinkClick r:id="rId6" action="ppaction://hlinksldjump"/>
          </p:cNvPr>
          <p:cNvSpPr/>
          <p:nvPr/>
        </p:nvSpPr>
        <p:spPr>
          <a:xfrm>
            <a:off x="5572132" y="3286124"/>
            <a:ext cx="114300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300</a:t>
            </a:r>
          </a:p>
        </p:txBody>
      </p:sp>
      <p:sp>
        <p:nvSpPr>
          <p:cNvPr id="16" name="Прямоугольник 15">
            <a:hlinkClick r:id="rId7" action="ppaction://hlinksldjump"/>
          </p:cNvPr>
          <p:cNvSpPr/>
          <p:nvPr/>
        </p:nvSpPr>
        <p:spPr>
          <a:xfrm>
            <a:off x="3286116" y="4857760"/>
            <a:ext cx="114300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100</a:t>
            </a:r>
          </a:p>
        </p:txBody>
      </p:sp>
      <p:sp>
        <p:nvSpPr>
          <p:cNvPr id="17" name="Прямоугольник 16">
            <a:hlinkClick r:id="rId8" action="ppaction://hlinksldjump"/>
          </p:cNvPr>
          <p:cNvSpPr/>
          <p:nvPr/>
        </p:nvSpPr>
        <p:spPr>
          <a:xfrm>
            <a:off x="4500562" y="4857760"/>
            <a:ext cx="114300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200</a:t>
            </a:r>
          </a:p>
        </p:txBody>
      </p:sp>
      <p:sp>
        <p:nvSpPr>
          <p:cNvPr id="18" name="Прямоугольник 17">
            <a:hlinkClick r:id="rId9" action="ppaction://hlinksldjump"/>
          </p:cNvPr>
          <p:cNvSpPr/>
          <p:nvPr/>
        </p:nvSpPr>
        <p:spPr>
          <a:xfrm>
            <a:off x="5572132" y="4857760"/>
            <a:ext cx="114300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300</a:t>
            </a:r>
          </a:p>
        </p:txBody>
      </p:sp>
      <p:sp>
        <p:nvSpPr>
          <p:cNvPr id="19" name="Прямоугольник 18">
            <a:hlinkClick r:id="rId10" action="ppaction://hlinksldjump"/>
          </p:cNvPr>
          <p:cNvSpPr/>
          <p:nvPr/>
        </p:nvSpPr>
        <p:spPr>
          <a:xfrm>
            <a:off x="6715140" y="4857760"/>
            <a:ext cx="114300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400</a:t>
            </a:r>
          </a:p>
        </p:txBody>
      </p:sp>
      <p:sp>
        <p:nvSpPr>
          <p:cNvPr id="20" name="Прямоугольник 19">
            <a:hlinkClick r:id="rId11" action="ppaction://hlinksldjump"/>
          </p:cNvPr>
          <p:cNvSpPr/>
          <p:nvPr/>
        </p:nvSpPr>
        <p:spPr>
          <a:xfrm>
            <a:off x="7786710" y="4857760"/>
            <a:ext cx="114300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500</a:t>
            </a:r>
          </a:p>
        </p:txBody>
      </p:sp>
      <p:sp>
        <p:nvSpPr>
          <p:cNvPr id="21" name="Прямоугольник 20">
            <a:hlinkClick r:id="rId12" action="ppaction://hlinksldjump"/>
          </p:cNvPr>
          <p:cNvSpPr/>
          <p:nvPr/>
        </p:nvSpPr>
        <p:spPr>
          <a:xfrm>
            <a:off x="3286116" y="1643050"/>
            <a:ext cx="114300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100</a:t>
            </a:r>
          </a:p>
        </p:txBody>
      </p:sp>
      <p:sp>
        <p:nvSpPr>
          <p:cNvPr id="22" name="Прямоугольник 21">
            <a:hlinkClick r:id="rId13" action="ppaction://hlinksldjump"/>
          </p:cNvPr>
          <p:cNvSpPr/>
          <p:nvPr/>
        </p:nvSpPr>
        <p:spPr>
          <a:xfrm>
            <a:off x="4429124" y="1643050"/>
            <a:ext cx="114300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200</a:t>
            </a:r>
          </a:p>
        </p:txBody>
      </p:sp>
      <p:sp>
        <p:nvSpPr>
          <p:cNvPr id="23" name="Прямоугольник 22">
            <a:hlinkClick r:id="rId14" action="ppaction://hlinksldjump"/>
          </p:cNvPr>
          <p:cNvSpPr/>
          <p:nvPr/>
        </p:nvSpPr>
        <p:spPr>
          <a:xfrm>
            <a:off x="5572132" y="1643050"/>
            <a:ext cx="114300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300</a:t>
            </a:r>
          </a:p>
        </p:txBody>
      </p:sp>
      <p:sp>
        <p:nvSpPr>
          <p:cNvPr id="24" name="Прямоугольник 23">
            <a:hlinkClick r:id="rId15" action="ppaction://hlinksldjump"/>
          </p:cNvPr>
          <p:cNvSpPr/>
          <p:nvPr/>
        </p:nvSpPr>
        <p:spPr>
          <a:xfrm>
            <a:off x="6715140" y="1643050"/>
            <a:ext cx="114300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400</a:t>
            </a:r>
          </a:p>
        </p:txBody>
      </p:sp>
      <p:sp>
        <p:nvSpPr>
          <p:cNvPr id="25" name="Прямоугольник 24">
            <a:hlinkClick r:id="rId16" action="ppaction://hlinksldjump"/>
          </p:cNvPr>
          <p:cNvSpPr/>
          <p:nvPr/>
        </p:nvSpPr>
        <p:spPr>
          <a:xfrm>
            <a:off x="7786710" y="1643050"/>
            <a:ext cx="114300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500</a:t>
            </a:r>
          </a:p>
        </p:txBody>
      </p:sp>
      <p:sp>
        <p:nvSpPr>
          <p:cNvPr id="3119" name="TextBox 27"/>
          <p:cNvSpPr txBox="1">
            <a:spLocks noChangeArrowheads="1"/>
          </p:cNvSpPr>
          <p:nvPr/>
        </p:nvSpPr>
        <p:spPr bwMode="auto">
          <a:xfrm>
            <a:off x="298370" y="3224568"/>
            <a:ext cx="292893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 smtClean="0">
                <a:latin typeface="Georgia" panose="02040502050405020303" pitchFamily="18" charset="0"/>
              </a:rPr>
              <a:t>География космоса</a:t>
            </a:r>
            <a:endParaRPr lang="ru-RU" altLang="ru-RU" sz="2400" b="1" dirty="0">
              <a:latin typeface="Georgia" panose="02040502050405020303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57158" y="4208321"/>
            <a:ext cx="2928958" cy="19389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latin typeface="Georgia" pitchFamily="18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Georgia" pitchFamily="18" charset="0"/>
                <a:cs typeface="+mn-cs"/>
              </a:rPr>
              <a:t>Личность в истории освоения космоса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latin typeface="Georgia" pitchFamily="18" charset="0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57158" y="1643050"/>
            <a:ext cx="2928958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Georgia" pitchFamily="18" charset="0"/>
                <a:cs typeface="+mn-cs"/>
              </a:rPr>
              <a:t>Интересный факт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latin typeface="Georgia" pitchFamily="18" charset="0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21380" y="173254"/>
            <a:ext cx="79208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 Нижегородский кадетский корпус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ПФО им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В.Ф.Маргелова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98361" y="27566"/>
            <a:ext cx="933333" cy="1056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 nodeType="clickPar">
                      <p:stCondLst>
                        <p:cond delay="0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 nodeType="clickPar">
                      <p:stCondLst>
                        <p:cond delay="0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 nodeType="clickPar">
                      <p:stCondLst>
                        <p:cond delay="0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 nodeType="clickPar">
                      <p:stCondLst>
                        <p:cond delay="0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285728"/>
            <a:ext cx="1428760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400</a:t>
            </a:r>
          </a:p>
        </p:txBody>
      </p:sp>
      <p:pic>
        <p:nvPicPr>
          <p:cNvPr id="21507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143076" y="285728"/>
            <a:ext cx="7000924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2.4. </a:t>
            </a: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География космоса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u="sng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3568" y="2708920"/>
            <a:ext cx="792959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комета Галлея </a:t>
            </a:r>
            <a:endParaRPr lang="ru-RU" sz="7200" b="1" dirty="0">
              <a:solidFill>
                <a:schemeClr val="accent6">
                  <a:lumMod val="50000"/>
                </a:schemeClr>
              </a:solidFill>
              <a:latin typeface="Georgi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380278" y="748082"/>
            <a:ext cx="1428760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500</a:t>
            </a:r>
          </a:p>
        </p:txBody>
      </p:sp>
      <p:pic>
        <p:nvPicPr>
          <p:cNvPr id="22531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89851" y="812299"/>
            <a:ext cx="7000924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2.5. </a:t>
            </a:r>
            <a:r>
              <a:rPr lang="ru-RU" sz="3600" b="1" u="sng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География космоса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u="sng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  <a:cs typeface="+mn-cs"/>
            </a:endParaRPr>
          </a:p>
        </p:txBody>
      </p:sp>
      <p:sp>
        <p:nvSpPr>
          <p:cNvPr id="22533" name="TextBox 7"/>
          <p:cNvSpPr txBox="1">
            <a:spLocks noChangeArrowheads="1"/>
          </p:cNvSpPr>
          <p:nvPr/>
        </p:nvSpPr>
        <p:spPr bwMode="auto">
          <a:xfrm>
            <a:off x="871537" y="2780928"/>
            <a:ext cx="727233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4000" b="1" dirty="0">
                <a:solidFill>
                  <a:srgbClr val="002060"/>
                </a:solidFill>
                <a:latin typeface="Georgia" panose="02040502050405020303" pitchFamily="18" charset="0"/>
              </a:rPr>
              <a:t>Сколько </a:t>
            </a:r>
            <a:r>
              <a:rPr lang="ru-RU" altLang="ru-RU" sz="40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времени длятся </a:t>
            </a:r>
            <a:r>
              <a:rPr lang="ru-RU" altLang="ru-RU" sz="4000" b="1" dirty="0">
                <a:solidFill>
                  <a:srgbClr val="002060"/>
                </a:solidFill>
                <a:latin typeface="Georgia" panose="02040502050405020303" pitchFamily="18" charset="0"/>
              </a:rPr>
              <a:t>лунные сутки? </a:t>
            </a:r>
            <a:endParaRPr lang="ru-RU" altLang="ru-RU" sz="40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528" y="319471"/>
            <a:ext cx="932769" cy="10546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75656" y="236538"/>
            <a:ext cx="73333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ГБОУ Нижегородский кадетский корпус ПФО им. </a:t>
            </a:r>
            <a:r>
              <a:rPr lang="ru-RU" dirty="0" err="1"/>
              <a:t>В.Ф.Маргелова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285728"/>
            <a:ext cx="1428760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500</a:t>
            </a:r>
          </a:p>
        </p:txBody>
      </p:sp>
      <p:pic>
        <p:nvPicPr>
          <p:cNvPr id="23555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928794" y="285728"/>
            <a:ext cx="7000924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2.5. </a:t>
            </a: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География космоса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u="sng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422313" y="1412776"/>
            <a:ext cx="8594756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u="sng" dirty="0">
              <a:solidFill>
                <a:srgbClr val="C00000"/>
              </a:solidFill>
              <a:latin typeface="Georgia" pitchFamily="18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  <a:cs typeface="+mn-cs"/>
            </a:endParaRPr>
          </a:p>
          <a:p>
            <a:pPr marL="982663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28 </a:t>
            </a:r>
            <a:r>
              <a:rPr lang="ru-RU" sz="6000" b="1" dirty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дней, день равен 2 недели и 2 недели ночь</a:t>
            </a:r>
            <a:endParaRPr lang="ru-RU" sz="60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24328" y="793115"/>
            <a:ext cx="1428760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100</a:t>
            </a:r>
          </a:p>
        </p:txBody>
      </p:sp>
      <p:pic>
        <p:nvPicPr>
          <p:cNvPr id="24579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23528" y="1162447"/>
            <a:ext cx="7000924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3.1. Личность в </a:t>
            </a:r>
            <a:r>
              <a:rPr lang="ru-RU" sz="3600" b="1" u="sng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истории освоения космоса</a:t>
            </a:r>
            <a:endParaRPr lang="ru-RU" sz="3600" b="1" u="sng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  <a:cs typeface="+mn-cs"/>
            </a:endParaRPr>
          </a:p>
        </p:txBody>
      </p:sp>
      <p:sp>
        <p:nvSpPr>
          <p:cNvPr id="24581" name="TextBox 7"/>
          <p:cNvSpPr txBox="1">
            <a:spLocks noChangeArrowheads="1"/>
          </p:cNvSpPr>
          <p:nvPr/>
        </p:nvSpPr>
        <p:spPr bwMode="auto">
          <a:xfrm>
            <a:off x="888876" y="3068960"/>
            <a:ext cx="5870227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Arial" charset="0"/>
              </a:rPr>
              <a:t>Назовите первого космонавта женщину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308460"/>
            <a:ext cx="932769" cy="10546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31640" y="277604"/>
            <a:ext cx="74054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ГБОУ Нижегородский кадетский корпус ПФО им. </a:t>
            </a:r>
            <a:r>
              <a:rPr lang="ru-RU" dirty="0" err="1"/>
              <a:t>В.Ф.Маргелова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67544" y="1821240"/>
            <a:ext cx="4544951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Валентина Терешкова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Лётчик-космонавт СССР, первая в мире женщина-космонавт, Герой Советского Союза, генерал-майор авиации. Полный кавалер ордена «За заслуги перед Отечеством».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285728"/>
            <a:ext cx="1428760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100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28794" y="285728"/>
            <a:ext cx="7000924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3.1. Личность в истории освоения космоса</a:t>
            </a:r>
          </a:p>
        </p:txBody>
      </p:sp>
      <p:pic>
        <p:nvPicPr>
          <p:cNvPr id="25605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2443" y="1618620"/>
            <a:ext cx="2964619" cy="44371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524328" y="735686"/>
            <a:ext cx="1428760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200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5512" y="1105018"/>
            <a:ext cx="7000924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3.2. Личность в истории освоения космоса</a:t>
            </a:r>
          </a:p>
        </p:txBody>
      </p:sp>
      <p:sp>
        <p:nvSpPr>
          <p:cNvPr id="26629" name="TextBox 8"/>
          <p:cNvSpPr txBox="1">
            <a:spLocks noChangeArrowheads="1"/>
          </p:cNvSpPr>
          <p:nvPr/>
        </p:nvSpPr>
        <p:spPr bwMode="auto">
          <a:xfrm>
            <a:off x="417722" y="3149717"/>
            <a:ext cx="807243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Arial" charset="0"/>
              </a:rPr>
              <a:t>Кто был дублером </a:t>
            </a:r>
            <a:endParaRPr lang="ru-RU" sz="4000" b="1" dirty="0" smtClean="0">
              <a:solidFill>
                <a:schemeClr val="tx2">
                  <a:lumMod val="50000"/>
                </a:schemeClr>
              </a:solidFill>
              <a:latin typeface="Georgia" pitchFamily="18" charset="0"/>
              <a:cs typeface="Arial" charset="0"/>
            </a:endParaRPr>
          </a:p>
          <a:p>
            <a:pPr algn="ctr">
              <a:defRPr/>
            </a:pP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Arial" charset="0"/>
              </a:rPr>
              <a:t>Ю.А. Гагарина</a:t>
            </a: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Arial" charset="0"/>
              </a:rPr>
              <a:t>?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528" y="260648"/>
            <a:ext cx="932769" cy="10546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75656" y="217542"/>
            <a:ext cx="7200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ГБОУ Нижегородский кадетский корпус ПФО им. </a:t>
            </a:r>
            <a:r>
              <a:rPr lang="ru-RU" dirty="0" err="1"/>
              <a:t>В.Ф.Маргелова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67544" y="1622871"/>
            <a:ext cx="4464496" cy="4647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Герман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Титов.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Советский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космонавт, первый человек, совершивший длительный космический полёт, второй советский космонавт, второй человек в мире, совершивший орбитальный космический полёт. Самый молодой человек в истории, совершивший орбитальный космический полёт. Герой Советского Союза. Дублёр Юрия Гагарина; </a:t>
            </a:r>
          </a:p>
        </p:txBody>
      </p:sp>
      <p:pic>
        <p:nvPicPr>
          <p:cNvPr id="27651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14282" y="285728"/>
            <a:ext cx="1428760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200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28794" y="285728"/>
            <a:ext cx="7000924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3.2. Личность в истории освоения космоса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1158" y="1816209"/>
            <a:ext cx="3645024" cy="36450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429495" y="759637"/>
            <a:ext cx="1428760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300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5095" y="1186232"/>
            <a:ext cx="7000924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3.3. Личность в истории освоения космоса</a:t>
            </a:r>
          </a:p>
        </p:txBody>
      </p:sp>
      <p:sp>
        <p:nvSpPr>
          <p:cNvPr id="28677" name="TextBox 8"/>
          <p:cNvSpPr txBox="1">
            <a:spLocks noChangeArrowheads="1"/>
          </p:cNvSpPr>
          <p:nvPr/>
        </p:nvSpPr>
        <p:spPr bwMode="auto">
          <a:xfrm>
            <a:off x="678309" y="2636912"/>
            <a:ext cx="590991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Arial" charset="0"/>
              </a:rPr>
              <a:t>Космонавт, </a:t>
            </a:r>
            <a:endParaRPr lang="ru-RU" sz="4000" b="1" dirty="0" smtClean="0">
              <a:solidFill>
                <a:schemeClr val="tx2">
                  <a:lumMod val="50000"/>
                </a:schemeClr>
              </a:solidFill>
              <a:latin typeface="Georgia" pitchFamily="18" charset="0"/>
              <a:cs typeface="Arial" charset="0"/>
            </a:endParaRPr>
          </a:p>
          <a:p>
            <a:pPr algn="ctr">
              <a:defRPr/>
            </a:pP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Arial" charset="0"/>
              </a:rPr>
              <a:t>который </a:t>
            </a: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Arial" charset="0"/>
              </a:rPr>
              <a:t>первым вышел в </a:t>
            </a: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Arial" charset="0"/>
              </a:rPr>
              <a:t>открытый космос</a:t>
            </a:r>
            <a:endParaRPr lang="ru-RU" sz="4000" b="1" dirty="0">
              <a:solidFill>
                <a:schemeClr val="tx2">
                  <a:lumMod val="50000"/>
                </a:schemeClr>
              </a:solidFill>
              <a:latin typeface="Georgia" pitchFamily="18" charset="0"/>
              <a:cs typeface="Arial" charset="0"/>
            </a:endParaRPr>
          </a:p>
        </p:txBody>
      </p:sp>
      <p:sp>
        <p:nvSpPr>
          <p:cNvPr id="28678" name="AutoShape 4" descr="https://citifox.ru/wp-content/uploads/2018/11/0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28679" name="AutoShape 6" descr="https://citifox.ru/wp-content/uploads/2018/11/0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28680" name="AutoShape 8" descr="https://citifox.ru/wp-content/uploads/2018/11/0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975" y="332656"/>
            <a:ext cx="932769" cy="10546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47664" y="213674"/>
            <a:ext cx="72613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ГБОУ Нижегородский кадетский корпус ПФО им. </a:t>
            </a:r>
            <a:r>
              <a:rPr lang="ru-RU" dirty="0" err="1"/>
              <a:t>В.Ф.Маргелова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14282" y="285728"/>
            <a:ext cx="1428760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300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28794" y="285728"/>
            <a:ext cx="7000924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3.3. Личность в истории освоения космоса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3528" y="1878102"/>
            <a:ext cx="4176464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Алексей 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Леонов.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Лётчик-космонавт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СССР № 11, первый человек в мире, вышедший в открытый космос. Дважды Герой Советского Союза, генерал-майор авиации, лауреат Государственной премии СССР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750" y="1988840"/>
            <a:ext cx="4283968" cy="28546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596336" y="758704"/>
            <a:ext cx="1428760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400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7850" y="1128036"/>
            <a:ext cx="7000924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3.4. Личность в истории освоения космоса</a:t>
            </a:r>
          </a:p>
        </p:txBody>
      </p:sp>
      <p:sp>
        <p:nvSpPr>
          <p:cNvPr id="30725" name="TextBox 8"/>
          <p:cNvSpPr txBox="1">
            <a:spLocks noChangeArrowheads="1"/>
          </p:cNvSpPr>
          <p:nvPr/>
        </p:nvSpPr>
        <p:spPr bwMode="auto">
          <a:xfrm>
            <a:off x="528791" y="2826421"/>
            <a:ext cx="7781925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Arial" charset="0"/>
              </a:rPr>
              <a:t>Российский и советский учёный самоучка. </a:t>
            </a:r>
          </a:p>
          <a:p>
            <a:pPr algn="ctr">
              <a:defRPr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Arial" charset="0"/>
              </a:rPr>
              <a:t>Один из родоначальников космонавтики.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146" y="260648"/>
            <a:ext cx="932769" cy="10546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31640" y="260648"/>
            <a:ext cx="7200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ГБОУ Нижегородский кадетский корпус ПФО им. </a:t>
            </a:r>
            <a:r>
              <a:rPr lang="ru-RU" dirty="0" err="1"/>
              <a:t>В.Ф.Маргелова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4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64288" y="1106560"/>
            <a:ext cx="1428760" cy="1015663"/>
          </a:xfrm>
          <a:prstGeom prst="rect">
            <a:avLst/>
          </a:prstGeom>
          <a:solidFill>
            <a:srgbClr val="0070C0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100</a:t>
            </a:r>
          </a:p>
        </p:txBody>
      </p:sp>
      <p:pic>
        <p:nvPicPr>
          <p:cNvPr id="4099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Box 5"/>
          <p:cNvSpPr txBox="1">
            <a:spLocks noChangeArrowheads="1"/>
          </p:cNvSpPr>
          <p:nvPr/>
        </p:nvSpPr>
        <p:spPr bwMode="auto">
          <a:xfrm>
            <a:off x="683568" y="2710524"/>
            <a:ext cx="771525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  <a:cs typeface="Arial" charset="0"/>
              </a:rPr>
              <a:t>Как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  <a:cs typeface="Arial" charset="0"/>
              </a:rPr>
              <a:t>называлась первая научно-исследовательская орбитальная станция?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Georgia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98017" y="1201775"/>
            <a:ext cx="557216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1.1. Интересный факт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0096" y="216898"/>
            <a:ext cx="932769" cy="10546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03648" y="302100"/>
            <a:ext cx="74053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ГБОУ Нижегородский кадетский корпус ПФО им. </a:t>
            </a:r>
            <a:r>
              <a:rPr lang="ru-RU" dirty="0" err="1"/>
              <a:t>В.Ф.Маргелова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14282" y="285728"/>
            <a:ext cx="1428760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400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28794" y="285728"/>
            <a:ext cx="7000924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3.4. Личность в истории освоения космоса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0578" y="1628800"/>
            <a:ext cx="532859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79646">
                    <a:lumMod val="50000"/>
                  </a:srgbClr>
                </a:solidFill>
                <a:latin typeface="Georgia" pitchFamily="18" charset="0"/>
              </a:rPr>
              <a:t>Циолковский Константин Эдуардович. 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79646">
                    <a:lumMod val="50000"/>
                  </a:srgbClr>
                </a:solidFill>
                <a:latin typeface="Georgia" pitchFamily="18" charset="0"/>
              </a:rPr>
              <a:t>Русский и советский учёный-самоучка, разрабатывавший теоретические вопросы космонавтики, и мыслитель эзотерической ориентации, занимавшийся философскими проблемами освоения космоса.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20648" y="1486057"/>
            <a:ext cx="3206774" cy="4170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429495" y="781147"/>
            <a:ext cx="1428760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500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1520" y="1100748"/>
            <a:ext cx="7000924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3.5. Личность в истории освоения космоса</a:t>
            </a:r>
          </a:p>
        </p:txBody>
      </p:sp>
      <p:sp>
        <p:nvSpPr>
          <p:cNvPr id="32773" name="TextBox 8"/>
          <p:cNvSpPr txBox="1">
            <a:spLocks noChangeArrowheads="1"/>
          </p:cNvSpPr>
          <p:nvPr/>
        </p:nvSpPr>
        <p:spPr bwMode="auto">
          <a:xfrm>
            <a:off x="611560" y="3138985"/>
            <a:ext cx="771207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cs typeface="Arial" charset="0"/>
              </a:rPr>
              <a:t>Ученик Циолковского и создатель первого космического корабля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234280"/>
            <a:ext cx="932769" cy="10546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03648" y="203424"/>
            <a:ext cx="72614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ГБОУ Нижегородский кадетский корпус ПФО им. </a:t>
            </a:r>
            <a:r>
              <a:rPr lang="ru-RU" dirty="0" err="1"/>
              <a:t>В.Ф.Маргелова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14282" y="285728"/>
            <a:ext cx="1428760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500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28794" y="285728"/>
            <a:ext cx="7000924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3.5. Личность в истории освоения космоса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1621627"/>
            <a:ext cx="496855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79646">
                    <a:lumMod val="50000"/>
                  </a:srgbClr>
                </a:solidFill>
                <a:latin typeface="Georgia" pitchFamily="18" charset="0"/>
              </a:rPr>
              <a:t>Сергей Павлович Королёв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79646">
                    <a:lumMod val="50000"/>
                  </a:srgbClr>
                </a:solidFill>
                <a:latin typeface="Georgia" pitchFamily="18" charset="0"/>
              </a:rPr>
              <a:t>Советский учёный, конструктор ракетно-космических систем, председатель Совета главных конструкторов СССР, 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79646">
                    <a:lumMod val="50000"/>
                  </a:srgbClr>
                </a:solidFill>
                <a:latin typeface="Georgia" pitchFamily="18" charset="0"/>
              </a:rPr>
              <a:t>академик 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79646">
                    <a:lumMod val="50000"/>
                  </a:srgbClr>
                </a:solidFill>
                <a:latin typeface="Georgia" pitchFamily="18" charset="0"/>
              </a:rPr>
              <a:t>АН СССР.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2080" y="1512345"/>
            <a:ext cx="3096344" cy="4141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285729"/>
            <a:ext cx="1428760" cy="1015663"/>
          </a:xfrm>
          <a:prstGeom prst="rect">
            <a:avLst/>
          </a:prstGeom>
          <a:solidFill>
            <a:srgbClr val="0070C0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100</a:t>
            </a:r>
          </a:p>
        </p:txBody>
      </p:sp>
      <p:pic>
        <p:nvPicPr>
          <p:cNvPr id="5123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95536" y="1173597"/>
            <a:ext cx="8640960" cy="5201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Мир.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Советская, а позже российская пилотируемая научно-исследовательская орбитальная станция, функционировавшая в околоземном космическом пространстве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с февраля 1986 года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по март 2001 года.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Georgia" pitchFamily="18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86116" y="428604"/>
            <a:ext cx="557216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1.1. Интересный факт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164288" y="895924"/>
            <a:ext cx="1428760" cy="1015663"/>
          </a:xfrm>
          <a:prstGeom prst="rect">
            <a:avLst/>
          </a:prstGeom>
          <a:solidFill>
            <a:srgbClr val="0070C0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200</a:t>
            </a:r>
          </a:p>
        </p:txBody>
      </p:sp>
      <p:sp>
        <p:nvSpPr>
          <p:cNvPr id="6148" name="TextBox 8"/>
          <p:cNvSpPr txBox="1">
            <a:spLocks noChangeArrowheads="1"/>
          </p:cNvSpPr>
          <p:nvPr/>
        </p:nvSpPr>
        <p:spPr bwMode="auto">
          <a:xfrm>
            <a:off x="611560" y="2492896"/>
            <a:ext cx="712879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  <a:cs typeface="Arial" charset="0"/>
              </a:rPr>
              <a:t>С какой болезнью столкнулся Герман Титов во время полета в космос?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17904" y="1339569"/>
            <a:ext cx="600079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1.2. Интересный факт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188640"/>
            <a:ext cx="932769" cy="10546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75656" y="188640"/>
            <a:ext cx="74888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 Нижегородский кадетский корпус ПФО им.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В.Ф.Маргелова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14282" y="285729"/>
            <a:ext cx="1428760" cy="1015663"/>
          </a:xfrm>
          <a:prstGeom prst="rect">
            <a:avLst/>
          </a:prstGeom>
          <a:solidFill>
            <a:srgbClr val="0070C0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200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36447" y="1844824"/>
            <a:ext cx="7605713" cy="30469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Синдром космической адаптации или космическая болезнь — состояние, которое испытывают по разным оценкам от трети до половины всех космонавтов во время адаптации к невесомости.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57488" y="428604"/>
            <a:ext cx="600079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1.2. Интересный факт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5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375654" y="1007713"/>
            <a:ext cx="1428760" cy="1015663"/>
          </a:xfrm>
          <a:prstGeom prst="rect">
            <a:avLst/>
          </a:prstGeom>
          <a:solidFill>
            <a:srgbClr val="0070C0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300</a:t>
            </a:r>
          </a:p>
        </p:txBody>
      </p:sp>
      <p:sp>
        <p:nvSpPr>
          <p:cNvPr id="8196" name="TextBox 8"/>
          <p:cNvSpPr txBox="1">
            <a:spLocks noChangeArrowheads="1"/>
          </p:cNvSpPr>
          <p:nvPr/>
        </p:nvSpPr>
        <p:spPr bwMode="auto">
          <a:xfrm>
            <a:off x="794350" y="2564904"/>
            <a:ext cx="771525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  <a:cs typeface="Arial" charset="0"/>
              </a:rPr>
              <a:t>Какое звание получил Юрий Гагарин после полета в космос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  <a:cs typeface="Arial" charset="0"/>
              </a:rPr>
              <a:t>? 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Georgia" pitchFamily="18" charset="0"/>
              <a:cs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99592" y="1377045"/>
            <a:ext cx="614366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1.3. Интересный факт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3889" y="224419"/>
            <a:ext cx="932769" cy="10546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03648" y="293045"/>
            <a:ext cx="74053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ГБОУ Нижегородский кадетский корпус ПФО им. </a:t>
            </a:r>
            <a:r>
              <a:rPr lang="ru-RU" dirty="0" err="1"/>
              <a:t>В.Ф.Маргелова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14282" y="285729"/>
            <a:ext cx="1428760" cy="1015663"/>
          </a:xfrm>
          <a:prstGeom prst="rect">
            <a:avLst/>
          </a:prstGeom>
          <a:solidFill>
            <a:srgbClr val="0070C0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300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1206" y="908924"/>
            <a:ext cx="7715250" cy="517064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u="sng" dirty="0">
              <a:solidFill>
                <a:srgbClr val="C00000"/>
              </a:solidFill>
              <a:latin typeface="Georgia" pitchFamily="18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Майор.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Новость о старте ракета-носителя «Восток» с Юрием Гагариным на борту 12апреля 1961 г.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cs typeface="+mn-cs"/>
              </a:rPr>
              <a:t>была передана ТАСС с опозданием на 50 минут, так как ожидалось подписание указа о присвоении Гагарину внеочередного звания «майор».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Georgia" pitchFamily="18" charset="0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14612" y="428604"/>
            <a:ext cx="614366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1.3. Интересный факт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5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pvhc.net/img36/bvwxjuoznsomaehmmqq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853113"/>
            <a:ext cx="6651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271672" y="1082399"/>
            <a:ext cx="1428760" cy="1015663"/>
          </a:xfrm>
          <a:prstGeom prst="rect">
            <a:avLst/>
          </a:prstGeom>
          <a:solidFill>
            <a:srgbClr val="0070C0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400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71600" y="1510540"/>
            <a:ext cx="607223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+mn-cs"/>
              </a:rPr>
              <a:t>1.4. Интересный факт</a:t>
            </a:r>
          </a:p>
        </p:txBody>
      </p:sp>
      <p:sp>
        <p:nvSpPr>
          <p:cNvPr id="10245" name="Прямоугольник 9"/>
          <p:cNvSpPr>
            <a:spLocks noChangeArrowheads="1"/>
          </p:cNvSpPr>
          <p:nvPr/>
        </p:nvSpPr>
        <p:spPr bwMode="auto">
          <a:xfrm>
            <a:off x="395536" y="3618228"/>
            <a:ext cx="820896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  <a:cs typeface="Arial" charset="0"/>
              </a:rPr>
              <a:t>Позывной </a:t>
            </a:r>
            <a:r>
              <a:rPr lang="ru-RU" sz="4000" b="1" dirty="0" err="1">
                <a:solidFill>
                  <a:schemeClr val="accent2">
                    <a:lumMod val="50000"/>
                  </a:schemeClr>
                </a:solidFill>
                <a:latin typeface="Georgia" pitchFamily="18" charset="0"/>
                <a:cs typeface="Arial" charset="0"/>
              </a:rPr>
              <a:t>Ю.Гагарина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Georgia" pitchFamily="18" charset="0"/>
              <a:cs typeface="Arial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260648"/>
            <a:ext cx="932769" cy="10546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47664" y="260648"/>
            <a:ext cx="72613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ГБОУ Нижегородский кадетский корпус ПФО им. </a:t>
            </a:r>
            <a:r>
              <a:rPr lang="ru-RU" dirty="0" err="1"/>
              <a:t>В.Ф.Маргелова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1784</TotalTime>
  <Words>762</Words>
  <Application>Microsoft Office PowerPoint</Application>
  <PresentationFormat>Экран (4:3)</PresentationFormat>
  <Paragraphs>148</Paragraphs>
  <Slides>32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7" baseType="lpstr">
      <vt:lpstr>Arial</vt:lpstr>
      <vt:lpstr>Calibri</vt:lpstr>
      <vt:lpstr>Georgia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Самая большая из всех планет солнечной системы, полностью состоящая из газа. </vt:lpstr>
      <vt:lpstr>Юпитер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Библиотека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Оператор</dc:creator>
  <cp:lastModifiedBy>Asus</cp:lastModifiedBy>
  <cp:revision>172</cp:revision>
  <dcterms:created xsi:type="dcterms:W3CDTF">2018-03-14T10:32:49Z</dcterms:created>
  <dcterms:modified xsi:type="dcterms:W3CDTF">2022-04-07T09:01:13Z</dcterms:modified>
</cp:coreProperties>
</file>