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62" r:id="rId5"/>
    <p:sldId id="261" r:id="rId6"/>
    <p:sldId id="263" r:id="rId7"/>
    <p:sldId id="264" r:id="rId8"/>
    <p:sldId id="265" r:id="rId9"/>
    <p:sldId id="266" r:id="rId10"/>
    <p:sldId id="267" r:id="rId11"/>
    <p:sldId id="268"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645024"/>
          </a:xfrm>
        </p:spPr>
        <p:style>
          <a:lnRef idx="0">
            <a:scrgbClr r="0" g="0" b="0"/>
          </a:lnRef>
          <a:fillRef idx="1003">
            <a:schemeClr val="lt1"/>
          </a:fillRef>
          <a:effectRef idx="0">
            <a:scrgbClr r="0" g="0" b="0"/>
          </a:effectRef>
          <a:fontRef idx="major"/>
        </p:style>
        <p:txBody>
          <a:bodyPr/>
          <a:lstStyle/>
          <a:p>
            <a:endParaRPr lang="ru-RU" dirty="0"/>
          </a:p>
        </p:txBody>
      </p:sp>
      <p:pic>
        <p:nvPicPr>
          <p:cNvPr id="3" name="Рисунок 2" descr="https://img1.liveinternet.ru/images/attach/d/1/139/332/139332235_large_1514569759_C315061020A44E348ED242973F91728F.jpg"/>
          <p:cNvPicPr/>
          <p:nvPr/>
        </p:nvPicPr>
        <p:blipFill>
          <a:blip r:embed="rId2" cstate="print"/>
          <a:srcRect/>
          <a:stretch>
            <a:fillRect/>
          </a:stretch>
        </p:blipFill>
        <p:spPr bwMode="auto">
          <a:xfrm>
            <a:off x="3851920" y="3068960"/>
            <a:ext cx="5292080" cy="3789040"/>
          </a:xfrm>
          <a:prstGeom prst="rect">
            <a:avLst/>
          </a:prstGeom>
          <a:noFill/>
          <a:ln w="9525">
            <a:noFill/>
            <a:miter lim="800000"/>
            <a:headEnd/>
            <a:tailEnd/>
          </a:ln>
        </p:spPr>
      </p:pic>
      <p:sp>
        <p:nvSpPr>
          <p:cNvPr id="4" name="Прямоугольник 3"/>
          <p:cNvSpPr/>
          <p:nvPr/>
        </p:nvSpPr>
        <p:spPr>
          <a:xfrm>
            <a:off x="0" y="0"/>
            <a:ext cx="9144000" cy="4093428"/>
          </a:xfrm>
          <a:prstGeom prst="rect">
            <a:avLst/>
          </a:prstGeom>
        </p:spPr>
        <p:txBody>
          <a:bodyPr wrap="square">
            <a:spAutoFit/>
          </a:bodyPr>
          <a:lstStyle/>
          <a:p>
            <a:r>
              <a:rPr lang="ru-RU" sz="2400" b="1" dirty="0" smtClean="0">
                <a:latin typeface="Times New Roman" pitchFamily="18" charset="0"/>
                <a:cs typeface="Times New Roman" pitchFamily="18" charset="0"/>
              </a:rPr>
              <a:t>Презентация участника олимпиады: «Академия творческих наук».</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Тема: «Точечная роспись на древесных спилах»                                                                                 </a:t>
            </a:r>
            <a:r>
              <a:rPr lang="ru-RU" sz="2400" b="1" i="1" dirty="0" smtClean="0">
                <a:latin typeface="Times New Roman" pitchFamily="18" charset="0"/>
                <a:cs typeface="Times New Roman" pitchFamily="18" charset="0"/>
              </a:rPr>
              <a:t>Фучуджи</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Галины Анатольевны</a:t>
            </a:r>
            <a:r>
              <a:rPr lang="ru-RU" sz="2400" b="1" dirty="0" smtClean="0">
                <a:latin typeface="Times New Roman" pitchFamily="18" charset="0"/>
                <a:cs typeface="Times New Roman" pitchFamily="18" charset="0"/>
              </a:rPr>
              <a:t>                                                                               </a:t>
            </a:r>
            <a:r>
              <a:rPr lang="ru-RU" sz="2400" b="1" i="1" dirty="0" smtClean="0">
                <a:latin typeface="Times New Roman" pitchFamily="18" charset="0"/>
                <a:cs typeface="Times New Roman" pitchFamily="18" charset="0"/>
              </a:rPr>
              <a:t>Педагога дополнительного образования</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БОУ ДО «Дом детского творчества»</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Полтавского муниципального района</a:t>
            </a:r>
            <a:br>
              <a:rPr lang="ru-RU" sz="2400" b="1" i="1" dirty="0" smtClean="0">
                <a:latin typeface="Times New Roman" pitchFamily="18" charset="0"/>
                <a:cs typeface="Times New Roman" pitchFamily="18" charset="0"/>
              </a:rPr>
            </a:br>
            <a:r>
              <a:rPr lang="ru-RU" sz="2400" b="1" i="1" dirty="0" smtClean="0">
                <a:latin typeface="Times New Roman" pitchFamily="18" charset="0"/>
                <a:cs typeface="Times New Roman" pitchFamily="18" charset="0"/>
              </a:rPr>
              <a:t>Омской области</a:t>
            </a:r>
            <a:br>
              <a:rPr lang="ru-RU" sz="2400" b="1" i="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Номинация: педагог.</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endParaRPr lang="ru-RU"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0">
            <a:scrgbClr r="0" g="0" b="0"/>
          </a:lnRef>
          <a:fillRef idx="1003">
            <a:schemeClr val="lt1"/>
          </a:fillRef>
          <a:effectRef idx="0">
            <a:scrgbClr r="0" g="0" b="0"/>
          </a:effectRef>
          <a:fontRef idx="major"/>
        </p:style>
        <p:txBody>
          <a:bodyPr>
            <a:normAutofit/>
          </a:bodyPr>
          <a:lstStyle/>
          <a:p>
            <a:r>
              <a:rPr lang="ru-RU" sz="2400" b="1" dirty="0" smtClean="0"/>
              <a:t>Техника точечной росписи одинакова для всех стилей. А стилей росписи также существует немало. Мы начнёт, пожалуй, с того, что может быть ближе большинству из наших рукодельниц: с мозаичных точек.</a:t>
            </a:r>
            <a:r>
              <a:rPr lang="ru-RU" sz="2400" dirty="0" smtClean="0"/>
              <a:t/>
            </a:r>
            <a:br>
              <a:rPr lang="ru-RU" sz="2400" dirty="0" smtClean="0"/>
            </a:br>
            <a:r>
              <a:rPr lang="ru-RU" sz="2400" b="1" dirty="0" smtClean="0"/>
              <a:t>Что такое мозаичные точки? Это рисунок, проще говоря, выполненный по клеточкам. Только вместо клеточки </a:t>
            </a:r>
            <a:r>
              <a:rPr lang="ru-RU" sz="2400" b="1" dirty="0" smtClean="0"/>
              <a:t>точка.</a:t>
            </a:r>
            <a:br>
              <a:rPr lang="ru-RU" sz="2400" b="1" dirty="0" smtClean="0"/>
            </a:br>
            <a:r>
              <a:rPr lang="ru-RU" sz="2400" b="1" dirty="0" smtClean="0"/>
              <a:t/>
            </a:r>
            <a:br>
              <a:rPr lang="ru-RU" sz="2400" b="1" dirty="0" smtClean="0"/>
            </a:br>
            <a:r>
              <a:rPr lang="ru-RU" sz="2400" b="1" dirty="0" smtClean="0"/>
              <a:t>Другой способ – это радиальные орнаменты, то есть, такие, в которых рисунок идёт от центра или нескольких центров, располагаясь лучами вокруг. Кстати, для этого можно использовать даже схему салфетки крючком или для плетения </a:t>
            </a:r>
            <a:r>
              <a:rPr lang="ru-RU" sz="2400" b="1" dirty="0" smtClean="0"/>
              <a:t>кружева.</a:t>
            </a:r>
            <a:br>
              <a:rPr lang="ru-RU" sz="2400" b="1" dirty="0" smtClean="0"/>
            </a:br>
            <a:r>
              <a:rPr lang="ru-RU" sz="2400" b="1" dirty="0" smtClean="0"/>
              <a:t/>
            </a:r>
            <a:br>
              <a:rPr lang="ru-RU" sz="2400" b="1" dirty="0" smtClean="0"/>
            </a:br>
            <a:r>
              <a:rPr lang="ru-RU" sz="2400" b="1" dirty="0" smtClean="0"/>
              <a:t>И есть ещё свободный способ, когда вы просто рисуете точками всевозможные фигуры. Это уже на ваше усмотрение – использовать ли какой либо шаблон или творить по наитию</a:t>
            </a:r>
            <a:r>
              <a:rPr lang="ru-RU" sz="2400" dirty="0" smtClean="0"/>
              <a:t/>
            </a:r>
            <a:br>
              <a:rPr lang="ru-RU" sz="2400" dirty="0" smtClean="0"/>
            </a:br>
            <a:r>
              <a:rPr lang="ru-RU" sz="2800" dirty="0" smtClean="0"/>
              <a:t/>
            </a:r>
            <a:br>
              <a:rPr lang="ru-RU" sz="2800" dirty="0" smtClean="0"/>
            </a:br>
            <a:endParaRPr lang="ru-RU"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284984"/>
          </a:xfrm>
        </p:spPr>
        <p:style>
          <a:lnRef idx="0">
            <a:scrgbClr r="0" g="0" b="0"/>
          </a:lnRef>
          <a:fillRef idx="1003">
            <a:schemeClr val="lt1"/>
          </a:fillRef>
          <a:effectRef idx="0">
            <a:scrgbClr r="0" g="0" b="0"/>
          </a:effectRef>
          <a:fontRef idx="major"/>
        </p:style>
        <p:txBody>
          <a:bodyPr>
            <a:normAutofit fontScale="90000"/>
          </a:bodyPr>
          <a:lstStyle/>
          <a:p>
            <a:r>
              <a:rPr lang="ru-RU" sz="2800" b="1" dirty="0" smtClean="0"/>
              <a:t>Техника точечной росписи позволяет создавать авторские предметы интерьера, которые смогут стать прекрасным украшением вашего дома или же великолепным подарком, который приятно будет получить каждому человеку. </a:t>
            </a:r>
            <a:r>
              <a:rPr lang="ru-RU" sz="2800" b="1" dirty="0" smtClean="0"/>
              <a:t/>
            </a:r>
            <a:br>
              <a:rPr lang="ru-RU" sz="2800" b="1" dirty="0" smtClean="0"/>
            </a:br>
            <a:r>
              <a:rPr lang="ru-RU" sz="2800" b="1" dirty="0" smtClean="0"/>
              <a:t>Удачного </a:t>
            </a:r>
            <a:r>
              <a:rPr lang="ru-RU" sz="2800" b="1" dirty="0" smtClean="0"/>
              <a:t>вам творчества! Веселых вам капелек!!!</a:t>
            </a:r>
            <a:r>
              <a:rPr lang="ru-RU" sz="2800" dirty="0" smtClean="0"/>
              <a:t/>
            </a:r>
            <a:br>
              <a:rPr lang="ru-RU" sz="2800" dirty="0" smtClean="0"/>
            </a:br>
            <a:r>
              <a:rPr lang="ru-RU" sz="2800" dirty="0" smtClean="0"/>
              <a:t/>
            </a:r>
            <a:br>
              <a:rPr lang="ru-RU" sz="2800" dirty="0" smtClean="0"/>
            </a:br>
            <a:endParaRPr lang="ru-RU" sz="2800" dirty="0"/>
          </a:p>
        </p:txBody>
      </p:sp>
      <p:pic>
        <p:nvPicPr>
          <p:cNvPr id="3" name="Picture 2" descr="https://fsd.multiurok.ru/html/2020/03/24/s_5e7995986c815/img25.jpg"/>
          <p:cNvPicPr>
            <a:picLocks noChangeAspect="1" noChangeArrowheads="1"/>
          </p:cNvPicPr>
          <p:nvPr/>
        </p:nvPicPr>
        <p:blipFill>
          <a:blip r:embed="rId2" cstate="print"/>
          <a:srcRect l="4725" t="4200" r="4320" b="5501"/>
          <a:stretch>
            <a:fillRect/>
          </a:stretch>
        </p:blipFill>
        <p:spPr bwMode="auto">
          <a:xfrm>
            <a:off x="971600" y="2420887"/>
            <a:ext cx="7353189" cy="410632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284984"/>
          </a:xfrm>
        </p:spPr>
        <p:style>
          <a:lnRef idx="0">
            <a:scrgbClr r="0" g="0" b="0"/>
          </a:lnRef>
          <a:fillRef idx="1003">
            <a:schemeClr val="lt1"/>
          </a:fillRef>
          <a:effectRef idx="0">
            <a:scrgbClr r="0" g="0" b="0"/>
          </a:effectRef>
          <a:fontRef idx="major"/>
        </p:style>
        <p:txBody>
          <a:bodyPr>
            <a:normAutofit fontScale="90000"/>
          </a:bodyPr>
          <a:lstStyle/>
          <a:p>
            <a:r>
              <a:rPr lang="ru-RU" sz="2800" b="1" dirty="0" smtClean="0"/>
              <a:t>Точечная роспись</a:t>
            </a:r>
            <a:r>
              <a:rPr lang="ru-RU" sz="2000" b="1" dirty="0" smtClean="0"/>
              <a:t/>
            </a:r>
            <a:br>
              <a:rPr lang="ru-RU" sz="2000" b="1" dirty="0" smtClean="0"/>
            </a:br>
            <a:r>
              <a:rPr lang="ru-RU" sz="2400" b="1" dirty="0" smtClean="0"/>
              <a:t>Начало точечной росписи контурами лежит в чеканке. Именно мастера-чеканщики набирали в соломинку краску и наносили узор, «накапывая» его на изделие. Современные рукодельницы преобразовали данную технику в увлекательное хобби под названием точечная роспись. Говоря на западный манер, ее стали называть роспись </a:t>
            </a:r>
            <a:r>
              <a:rPr lang="ru-RU" sz="2400" b="1" dirty="0" err="1" smtClean="0"/>
              <a:t>point-to-point</a:t>
            </a:r>
            <a:r>
              <a:rPr lang="ru-RU" sz="2400" b="1" dirty="0" smtClean="0"/>
              <a:t>, исходя из английского слова </a:t>
            </a:r>
            <a:r>
              <a:rPr lang="ru-RU" sz="2400" b="1" dirty="0" err="1" smtClean="0"/>
              <a:t>point</a:t>
            </a:r>
            <a:r>
              <a:rPr lang="ru-RU" sz="2400" b="1" dirty="0" smtClean="0"/>
              <a:t> – точка . .</a:t>
            </a:r>
            <a:r>
              <a:rPr lang="ru-RU" sz="2000" dirty="0" smtClean="0"/>
              <a:t/>
            </a:r>
            <a:br>
              <a:rPr lang="ru-RU" sz="2000" dirty="0" smtClean="0"/>
            </a:br>
            <a:endParaRPr lang="ru-RU" sz="2000" dirty="0"/>
          </a:p>
        </p:txBody>
      </p:sp>
      <p:pic>
        <p:nvPicPr>
          <p:cNvPr id="5" name="Рисунок 4" descr="https://ae04.alicdn.com/kf/Hf7b629bca34e46f9a56e359fb4b9025aG/6.jpg"/>
          <p:cNvPicPr/>
          <p:nvPr/>
        </p:nvPicPr>
        <p:blipFill>
          <a:blip r:embed="rId2" cstate="print"/>
          <a:srcRect l="2429" t="24335" r="4000" b="11407"/>
          <a:stretch>
            <a:fillRect/>
          </a:stretch>
        </p:blipFill>
        <p:spPr bwMode="auto">
          <a:xfrm>
            <a:off x="1331640" y="2924944"/>
            <a:ext cx="5976664" cy="374441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717032"/>
          </a:xfrm>
        </p:spPr>
        <p:style>
          <a:lnRef idx="0">
            <a:scrgbClr r="0" g="0" b="0"/>
          </a:lnRef>
          <a:fillRef idx="1003">
            <a:schemeClr val="lt1"/>
          </a:fillRef>
          <a:effectRef idx="0">
            <a:scrgbClr r="0" g="0" b="0"/>
          </a:effectRef>
          <a:fontRef idx="major"/>
        </p:style>
        <p:txBody>
          <a:bodyPr>
            <a:normAutofit/>
          </a:bodyPr>
          <a:lstStyle/>
          <a:p>
            <a:r>
              <a:rPr lang="ru-RU" sz="2400" b="1" dirty="0" smtClean="0"/>
              <a:t>Точечная роспись – это особый вид рисования, когда рисунок создаётся из точек. Точки собираются в фигуры и линии, и в результате всё выглядит очень интересно – как бисерное плетение или наклеенные по рисунку стразы</a:t>
            </a:r>
            <a:r>
              <a:rPr lang="ru-RU" sz="2800" dirty="0" smtClean="0"/>
              <a:t/>
            </a:r>
            <a:br>
              <a:rPr lang="ru-RU" sz="2800" dirty="0" smtClean="0"/>
            </a:br>
            <a:r>
              <a:rPr lang="ru-RU" sz="2800" b="1" dirty="0" smtClean="0"/>
              <a:t> </a:t>
            </a:r>
            <a:r>
              <a:rPr lang="ru-RU" sz="2000" dirty="0" smtClean="0"/>
              <a:t/>
            </a:r>
            <a:br>
              <a:rPr lang="ru-RU" sz="2000" dirty="0" smtClean="0"/>
            </a:br>
            <a:endParaRPr lang="ru-RU" sz="2000" dirty="0"/>
          </a:p>
        </p:txBody>
      </p:sp>
      <p:pic>
        <p:nvPicPr>
          <p:cNvPr id="4" name="Рисунок 3" descr="https://xn--e1ahgckv.xn--p1ai/wp-content/uploads/podelki-iz-spilov-dereva-3.jpg"/>
          <p:cNvPicPr/>
          <p:nvPr/>
        </p:nvPicPr>
        <p:blipFill>
          <a:blip r:embed="rId2" cstate="print"/>
          <a:srcRect l="22016" t="13461" r="15946" b="15385"/>
          <a:stretch>
            <a:fillRect/>
          </a:stretch>
        </p:blipFill>
        <p:spPr bwMode="auto">
          <a:xfrm>
            <a:off x="1475656" y="3140968"/>
            <a:ext cx="5472608" cy="338437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717032"/>
          </a:xfrm>
        </p:spPr>
        <p:style>
          <a:lnRef idx="0">
            <a:scrgbClr r="0" g="0" b="0"/>
          </a:lnRef>
          <a:fillRef idx="1003">
            <a:schemeClr val="lt1"/>
          </a:fillRef>
          <a:effectRef idx="0">
            <a:scrgbClr r="0" g="0" b="0"/>
          </a:effectRef>
          <a:fontRef idx="major"/>
        </p:style>
        <p:txBody>
          <a:bodyPr>
            <a:normAutofit fontScale="90000"/>
          </a:bodyPr>
          <a:lstStyle/>
          <a:p>
            <a:r>
              <a:rPr lang="ru-RU" sz="2800" b="1" dirty="0" smtClean="0"/>
              <a:t>Изображение в данной технике  (животные, птицы, цветы, листочки) наносится мелкими каплями краски, это трудоемко, но ценится дорого. Особенностью точечной росписи является значение размера точки, расстояние между ними и цветовые сочетания. Точки бывают мелкие, средние, большие. Расстояние между точками одинаковое. Хорошо смотрится черный, коричневый, синий и фиолетовый фоны.</a:t>
            </a:r>
            <a:r>
              <a:rPr lang="ru-RU" sz="2800" dirty="0" smtClean="0"/>
              <a:t/>
            </a:r>
            <a:br>
              <a:rPr lang="ru-RU" sz="2800" dirty="0" smtClean="0"/>
            </a:br>
            <a:r>
              <a:rPr lang="ru-RU" sz="2800" b="1" dirty="0" smtClean="0"/>
              <a:t> </a:t>
            </a:r>
            <a:r>
              <a:rPr lang="ru-RU" sz="2000" dirty="0" smtClean="0"/>
              <a:t/>
            </a:r>
            <a:br>
              <a:rPr lang="ru-RU" sz="2000" dirty="0" smtClean="0"/>
            </a:br>
            <a:endParaRPr lang="ru-RU" sz="2000" dirty="0"/>
          </a:p>
        </p:txBody>
      </p:sp>
      <p:pic>
        <p:nvPicPr>
          <p:cNvPr id="1026" name="Picture 2" descr="Изображение в данной технике  (животные, птицы, цветы, листочки) наносится мелкими каплями краски, это трудоемко, но ценится дорого. Особенностью точечной росписи является значение размера точки, расстояние между ними и цветовые сочетания. Точки бывают мелкие, средние, большие. Расстояние между точками одинаковое. Хорошо смотрится черный, коричневый, синий и фиолетовый фоны. "/>
          <p:cNvPicPr>
            <a:picLocks noChangeAspect="1" noChangeArrowheads="1"/>
          </p:cNvPicPr>
          <p:nvPr/>
        </p:nvPicPr>
        <p:blipFill>
          <a:blip r:embed="rId2" cstate="print"/>
          <a:srcRect l="3544" t="48299" r="69288" b="11801"/>
          <a:stretch>
            <a:fillRect/>
          </a:stretch>
        </p:blipFill>
        <p:spPr bwMode="auto">
          <a:xfrm>
            <a:off x="2267744" y="2996952"/>
            <a:ext cx="4650487" cy="369432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916832"/>
          </a:xfrm>
        </p:spPr>
        <p:style>
          <a:lnRef idx="0">
            <a:scrgbClr r="0" g="0" b="0"/>
          </a:lnRef>
          <a:fillRef idx="1003">
            <a:schemeClr val="lt1"/>
          </a:fillRef>
          <a:effectRef idx="0">
            <a:scrgbClr r="0" g="0" b="0"/>
          </a:effectRef>
          <a:fontRef idx="major"/>
        </p:style>
        <p:txBody>
          <a:bodyPr>
            <a:normAutofit/>
          </a:bodyPr>
          <a:lstStyle/>
          <a:p>
            <a:r>
              <a:rPr lang="ru-RU" sz="2800" dirty="0" smtClean="0"/>
              <a:t/>
            </a:r>
            <a:br>
              <a:rPr lang="ru-RU" sz="2800" dirty="0" smtClean="0"/>
            </a:br>
            <a:r>
              <a:rPr lang="ru-RU" sz="2800" b="1" dirty="0" smtClean="0"/>
              <a:t> </a:t>
            </a:r>
            <a:r>
              <a:rPr lang="ru-RU" sz="2000" dirty="0" smtClean="0"/>
              <a:t/>
            </a:r>
            <a:br>
              <a:rPr lang="ru-RU" sz="2000" dirty="0" smtClean="0"/>
            </a:br>
            <a:r>
              <a:rPr lang="ru-RU" sz="3600" b="1" dirty="0" smtClean="0"/>
              <a:t>Материалы</a:t>
            </a:r>
            <a:endParaRPr lang="ru-RU" sz="3600" b="1" dirty="0"/>
          </a:p>
        </p:txBody>
      </p:sp>
      <p:pic>
        <p:nvPicPr>
          <p:cNvPr id="5" name="Рисунок 4" descr="https://pptcloud.ru/system/slides/pics/004/844/748/thumb/Slide5.jpg?1520000891"/>
          <p:cNvPicPr/>
          <p:nvPr/>
        </p:nvPicPr>
        <p:blipFill>
          <a:blip r:embed="rId2" cstate="print"/>
          <a:srcRect t="32184"/>
          <a:stretch>
            <a:fillRect/>
          </a:stretch>
        </p:blipFill>
        <p:spPr bwMode="auto">
          <a:xfrm>
            <a:off x="323529" y="1988840"/>
            <a:ext cx="8208911" cy="453650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43808" y="260648"/>
            <a:ext cx="6300192" cy="6336704"/>
          </a:xfrm>
        </p:spPr>
        <p:style>
          <a:lnRef idx="0">
            <a:scrgbClr r="0" g="0" b="0"/>
          </a:lnRef>
          <a:fillRef idx="1003">
            <a:schemeClr val="lt1"/>
          </a:fillRef>
          <a:effectRef idx="0">
            <a:scrgbClr r="0" g="0" b="0"/>
          </a:effectRef>
          <a:fontRef idx="major"/>
        </p:style>
        <p:txBody>
          <a:bodyPr>
            <a:normAutofit/>
          </a:bodyPr>
          <a:lstStyle/>
          <a:p>
            <a:r>
              <a:rPr lang="ru-RU" sz="2400" b="1" dirty="0" smtClean="0">
                <a:latin typeface="Times New Roman" pitchFamily="18" charset="0"/>
                <a:cs typeface="Times New Roman" pitchFamily="18" charset="0"/>
              </a:rPr>
              <a:t>Грунтование – это процесс нанесения на поверхность изделия предварительного покрытия – грунта. Благодаря грунтовочному покрытию происходит выравнивание пористой поверхности. Грунты – это малярные составы, включающие в себя плёнкообразующие вещества, пигменты, ускорители высыхания и другие добавки для придания поверхности тех или иных свойств. Наносить грунт на подготавливаемую поверхность можно кистью, </a:t>
            </a:r>
            <a:r>
              <a:rPr lang="ru-RU" sz="2400" b="1" dirty="0" err="1" smtClean="0">
                <a:latin typeface="Times New Roman" pitchFamily="18" charset="0"/>
                <a:cs typeface="Times New Roman" pitchFamily="18" charset="0"/>
              </a:rPr>
              <a:t>спонжем</a:t>
            </a:r>
            <a:r>
              <a:rPr lang="ru-RU" sz="2400" b="1" dirty="0" smtClean="0">
                <a:latin typeface="Times New Roman" pitchFamily="18" charset="0"/>
                <a:cs typeface="Times New Roman" pitchFamily="18" charset="0"/>
              </a:rPr>
              <a:t>, или разбрызгивая из баллончика.</a:t>
            </a:r>
            <a:r>
              <a:rPr lang="ru-RU" sz="2000" b="1" dirty="0" smtClean="0"/>
              <a:t/>
            </a:r>
            <a:br>
              <a:rPr lang="ru-RU" sz="2000" b="1" dirty="0" smtClean="0"/>
            </a:br>
            <a:endParaRPr lang="ru-RU" sz="2000" b="1" dirty="0"/>
          </a:p>
        </p:txBody>
      </p:sp>
      <p:pic>
        <p:nvPicPr>
          <p:cNvPr id="6" name="Рисунок 5" descr="Грунтование – это процесс нанесения на поверхность изделия предварительного покрытия – грунта. Благодаря грунтовочному покрытию происходит выравнивание пористой поверхности. Грунты – это малярные составы, включающие в себя плёнкообразующие вещества, пигменты, ускорители высыхания и другие добавки для придания поверхности тех или иных свойств. Наносить грунт на подготавливаемую поверхность можно кистью, спонжем, или разбрызгивая из баллончика "/>
          <p:cNvPicPr/>
          <p:nvPr/>
        </p:nvPicPr>
        <p:blipFill>
          <a:blip r:embed="rId2" cstate="print"/>
          <a:srcRect l="4878" t="25199" r="68123" b="25114"/>
          <a:stretch>
            <a:fillRect/>
          </a:stretch>
        </p:blipFill>
        <p:spPr bwMode="auto">
          <a:xfrm>
            <a:off x="0" y="1844824"/>
            <a:ext cx="2951590" cy="3051959"/>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99792" y="0"/>
            <a:ext cx="6444208" cy="3429000"/>
          </a:xfrm>
        </p:spPr>
        <p:style>
          <a:lnRef idx="0">
            <a:scrgbClr r="0" g="0" b="0"/>
          </a:lnRef>
          <a:fillRef idx="1003">
            <a:schemeClr val="lt1"/>
          </a:fillRef>
          <a:effectRef idx="0">
            <a:scrgbClr r="0" g="0" b="0"/>
          </a:effectRef>
          <a:fontRef idx="major"/>
        </p:style>
        <p:txBody>
          <a:bodyPr>
            <a:normAutofit fontScale="90000"/>
          </a:bodyPr>
          <a:lstStyle/>
          <a:p>
            <a:r>
              <a:rPr lang="ru-RU" sz="2400" b="1" dirty="0" smtClean="0">
                <a:solidFill>
                  <a:srgbClr val="000000"/>
                </a:solidFill>
                <a:latin typeface="Times New Roman" pitchFamily="18" charset="0"/>
                <a:ea typeface="Calibri" pitchFamily="34" charset="0"/>
                <a:cs typeface="Times New Roman" pitchFamily="18" charset="0"/>
              </a:rPr>
              <a:t>Практически любая поверхность перед окрашиванием нуждается в грунтовании. И здесь можно выделить две большие категории: пористые, впитывающие краску поверхности: дерево, папье-маше, изделия из ДВП, картона, гипса, неглазурованной керамики, </a:t>
            </a:r>
            <a:r>
              <a:rPr lang="ru-RU" sz="2400" b="1" dirty="0" err="1" smtClean="0">
                <a:solidFill>
                  <a:srgbClr val="000000"/>
                </a:solidFill>
                <a:latin typeface="Times New Roman" pitchFamily="18" charset="0"/>
                <a:ea typeface="Calibri" pitchFamily="34" charset="0"/>
                <a:cs typeface="Times New Roman" pitchFamily="18" charset="0"/>
              </a:rPr>
              <a:t>самоотвердевающей</a:t>
            </a:r>
            <a:r>
              <a:rPr lang="ru-RU" sz="2400" b="1" dirty="0" smtClean="0">
                <a:solidFill>
                  <a:srgbClr val="000000"/>
                </a:solidFill>
                <a:latin typeface="Times New Roman" pitchFamily="18" charset="0"/>
                <a:ea typeface="Calibri" pitchFamily="34" charset="0"/>
                <a:cs typeface="Times New Roman" pitchFamily="18" charset="0"/>
              </a:rPr>
              <a:t> массы для лепки. гладкие поверхности: пластик, стекло, металл, глазурованная керамика, кафель, </a:t>
            </a:r>
            <a:r>
              <a:rPr lang="ru-RU" sz="2400" b="1" dirty="0" err="1" smtClean="0">
                <a:solidFill>
                  <a:srgbClr val="000000"/>
                </a:solidFill>
                <a:latin typeface="Times New Roman" pitchFamily="18" charset="0"/>
                <a:ea typeface="Calibri" pitchFamily="34" charset="0"/>
                <a:cs typeface="Times New Roman" pitchFamily="18" charset="0"/>
              </a:rPr>
              <a:t>ламинат</a:t>
            </a:r>
            <a:r>
              <a:rPr lang="ru-RU" sz="2800" b="1" dirty="0" smtClean="0">
                <a:solidFill>
                  <a:srgbClr val="000000"/>
                </a:solidFill>
                <a:latin typeface="Arial" pitchFamily="34" charset="0"/>
                <a:ea typeface="Calibri" pitchFamily="34" charset="0"/>
                <a:cs typeface="Arial" pitchFamily="34" charset="0"/>
              </a:rPr>
              <a:t/>
            </a:r>
            <a:br>
              <a:rPr lang="ru-RU" sz="2800" b="1" dirty="0" smtClean="0">
                <a:solidFill>
                  <a:srgbClr val="000000"/>
                </a:solidFill>
                <a:latin typeface="Arial" pitchFamily="34" charset="0"/>
                <a:ea typeface="Calibri" pitchFamily="34" charset="0"/>
                <a:cs typeface="Arial" pitchFamily="34" charset="0"/>
              </a:rPr>
            </a:br>
            <a:endParaRPr lang="ru-RU" sz="2000" b="1" dirty="0"/>
          </a:p>
        </p:txBody>
      </p:sp>
      <p:pic>
        <p:nvPicPr>
          <p:cNvPr id="7" name="Рисунок 6" descr="https://afisha-ufa.ru/media/events/21f9e534a8b58db85d81cc6408ae8f57.1024_InNJRLg.jpg"/>
          <p:cNvPicPr/>
          <p:nvPr/>
        </p:nvPicPr>
        <p:blipFill>
          <a:blip r:embed="rId2" cstate="print"/>
          <a:srcRect l="677" t="6230" r="-53" b="20288"/>
          <a:stretch>
            <a:fillRect/>
          </a:stretch>
        </p:blipFill>
        <p:spPr bwMode="auto">
          <a:xfrm>
            <a:off x="0" y="3113584"/>
            <a:ext cx="5616624" cy="374441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3717032"/>
          </a:xfrm>
        </p:spPr>
        <p:style>
          <a:lnRef idx="0">
            <a:scrgbClr r="0" g="0" b="0"/>
          </a:lnRef>
          <a:fillRef idx="1003">
            <a:schemeClr val="lt1"/>
          </a:fillRef>
          <a:effectRef idx="0">
            <a:scrgbClr r="0" g="0" b="0"/>
          </a:effectRef>
          <a:fontRef idx="major"/>
        </p:style>
        <p:txBody>
          <a:bodyPr>
            <a:normAutofit/>
          </a:bodyPr>
          <a:lstStyle/>
          <a:p>
            <a:r>
              <a:rPr lang="ru-RU" sz="2800" dirty="0" smtClean="0"/>
              <a:t/>
            </a:r>
            <a:br>
              <a:rPr lang="ru-RU" sz="2800" dirty="0" smtClean="0"/>
            </a:br>
            <a:r>
              <a:rPr lang="ru-RU" sz="2800" b="1" dirty="0" smtClean="0"/>
              <a:t> </a:t>
            </a:r>
            <a:r>
              <a:rPr lang="ru-RU" sz="2000" dirty="0" smtClean="0"/>
              <a:t/>
            </a:r>
            <a:br>
              <a:rPr lang="ru-RU" sz="2000" dirty="0" smtClean="0"/>
            </a:br>
            <a:endParaRPr lang="ru-RU" sz="2000" dirty="0"/>
          </a:p>
        </p:txBody>
      </p:sp>
      <p:pic>
        <p:nvPicPr>
          <p:cNvPr id="21506" name="Picture 2" descr="Краски: для окрашивания загрунтованной поверхности лучше всего применять акриловые художественные краски. Они наиболее экономичны и удобны в нанесении, экологически безопасны, а также имеют хорошую укрывистость, быстро высыхают на воздухе. Цветовой диапазон этих красок невероятно велик. Краски разных цветов великолепно смешиваются между собой, что даёт возможность получить любой необходимый оттенок "/>
          <p:cNvPicPr>
            <a:picLocks noChangeAspect="1" noChangeArrowheads="1"/>
          </p:cNvPicPr>
          <p:nvPr/>
        </p:nvPicPr>
        <p:blipFill>
          <a:blip r:embed="rId2" cstate="print"/>
          <a:srcRect l="10113" t="5372" r="10820" b="8582"/>
          <a:stretch>
            <a:fillRect/>
          </a:stretch>
        </p:blipFill>
        <p:spPr bwMode="auto">
          <a:xfrm>
            <a:off x="539552" y="332655"/>
            <a:ext cx="7992887" cy="622603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99792" y="0"/>
            <a:ext cx="6444208" cy="6858000"/>
          </a:xfrm>
        </p:spPr>
        <p:style>
          <a:lnRef idx="0">
            <a:scrgbClr r="0" g="0" b="0"/>
          </a:lnRef>
          <a:fillRef idx="1003">
            <a:schemeClr val="lt1"/>
          </a:fillRef>
          <a:effectRef idx="0">
            <a:scrgbClr r="0" g="0" b="0"/>
          </a:effectRef>
          <a:fontRef idx="major"/>
        </p:style>
        <p:txBody>
          <a:bodyPr>
            <a:normAutofit/>
          </a:bodyPr>
          <a:lstStyle/>
          <a:p>
            <a:r>
              <a:rPr lang="ru-RU" sz="2000" b="1" dirty="0" smtClean="0">
                <a:latin typeface="Times New Roman" pitchFamily="18" charset="0"/>
                <a:cs typeface="Times New Roman" pitchFamily="18" charset="0"/>
              </a:rPr>
              <a:t>Точечная роспись для начинающих не слишком обременительна, ведь никаких страшно дорогих инструментов и материалов не требуется. А что нужно?</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Любая заготовка с ровной поверхностью – например, деревянная, керамическая, стеклянная, пластиковая.</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Довольно густая краска – для начала можно взять любую акриловую, но если хотите, можно купить и специальные краски для точечной росписи, под названием «контур».</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Заострённая палочка, твёрдый карандаш, старый не пишущий фломастер для нанесения краски.</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Бутылочка ацетона или любой спиртосодержащей жидкости для обезжиривания поверхности (хоть тот же одеколон или дешёвая жидкость для снятия лака).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 конечно, подготовленное рабочее место – удобное, с хорошим </a:t>
            </a:r>
            <a:r>
              <a:rPr lang="ru-RU" sz="2000" b="1" dirty="0" smtClean="0">
                <a:latin typeface="Times New Roman" pitchFamily="18" charset="0"/>
                <a:cs typeface="Times New Roman" pitchFamily="18" charset="0"/>
              </a:rPr>
              <a:t>светом</a:t>
            </a:r>
            <a:br>
              <a:rPr lang="ru-RU" sz="2000" b="1"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endParaRPr lang="ru-RU" sz="1800" dirty="0" smtClean="0">
              <a:latin typeface="Times New Roman" pitchFamily="18" charset="0"/>
              <a:cs typeface="Times New Roman" pitchFamily="18" charset="0"/>
            </a:endParaRPr>
          </a:p>
        </p:txBody>
      </p:sp>
      <p:pic>
        <p:nvPicPr>
          <p:cNvPr id="5" name="Рисунок 4" descr="https://cs2.livemaster.ru/storage/26/be/33f38d1384a45af3d786b6f2d1if--kartiny-i-panno-kartina-na-spile-dereva-skazka.jpg"/>
          <p:cNvPicPr/>
          <p:nvPr/>
        </p:nvPicPr>
        <p:blipFill>
          <a:blip r:embed="rId2" cstate="print"/>
          <a:srcRect/>
          <a:stretch>
            <a:fillRect/>
          </a:stretch>
        </p:blipFill>
        <p:spPr bwMode="auto">
          <a:xfrm>
            <a:off x="179513" y="188640"/>
            <a:ext cx="2304256" cy="3024336"/>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259</Words>
  <Application>Microsoft Office PowerPoint</Application>
  <PresentationFormat>Экран (4:3)</PresentationFormat>
  <Paragraphs>11</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Точечная роспись Начало точечной росписи контурами лежит в чеканке. Именно мастера-чеканщики набирали в соломинку краску и наносили узор, «накапывая» его на изделие. Современные рукодельницы преобразовали данную технику в увлекательное хобби под названием точечная роспись. Говоря на западный манер, ее стали называть роспись point-to-point, исходя из английского слова point – точка . . </vt:lpstr>
      <vt:lpstr>Точечная роспись – это особый вид рисования, когда рисунок создаётся из точек. Точки собираются в фигуры и линии, и в результате всё выглядит очень интересно – как бисерное плетение или наклеенные по рисунку стразы   </vt:lpstr>
      <vt:lpstr>Изображение в данной технике  (животные, птицы, цветы, листочки) наносится мелкими каплями краски, это трудоемко, но ценится дорого. Особенностью точечной росписи является значение размера точки, расстояние между ними и цветовые сочетания. Точки бывают мелкие, средние, большие. Расстояние между точками одинаковое. Хорошо смотрится черный, коричневый, синий и фиолетовый фоны.   </vt:lpstr>
      <vt:lpstr>   Материалы</vt:lpstr>
      <vt:lpstr>Грунтование – это процесс нанесения на поверхность изделия предварительного покрытия – грунта. Благодаря грунтовочному покрытию происходит выравнивание пористой поверхности. Грунты – это малярные составы, включающие в себя плёнкообразующие вещества, пигменты, ускорители высыхания и другие добавки для придания поверхности тех или иных свойств. Наносить грунт на подготавливаемую поверхность можно кистью, спонжем, или разбрызгивая из баллончика. </vt:lpstr>
      <vt:lpstr>Практически любая поверхность перед окрашиванием нуждается в грунтовании. И здесь можно выделить две большие категории: пористые, впитывающие краску поверхности: дерево, папье-маше, изделия из ДВП, картона, гипса, неглазурованной керамики, самоотвердевающей массы для лепки. гладкие поверхности: пластик, стекло, металл, глазурованная керамика, кафель, ламинат </vt:lpstr>
      <vt:lpstr>   </vt:lpstr>
      <vt:lpstr>Точечная роспись для начинающих не слишком обременительна, ведь никаких страшно дорогих инструментов и материалов не требуется. А что нужно? Любая заготовка с ровной поверхностью – например, деревянная, керамическая, стеклянная, пластиковая. Довольно густая краска – для начала можно взять любую акриловую, но если хотите, можно купить и специальные краски для точечной росписи, под названием «контур». Заострённая палочка, твёрдый карандаш, старый не пишущий фломастер для нанесения краски. Бутылочка ацетона или любой спиртосодержащей жидкости для обезжиривания поверхности (хоть тот же одеколон или дешёвая жидкость для снятия лака). И, конечно, подготовленное рабочее место – удобное, с хорошим светом  </vt:lpstr>
      <vt:lpstr>Техника точечной росписи одинакова для всех стилей. А стилей росписи также существует немало. Мы начнёт, пожалуй, с того, что может быть ближе большинству из наших рукодельниц: с мозаичных точек. Что такое мозаичные точки? Это рисунок, проще говоря, выполненный по клеточкам. Только вместо клеточки точка.  Другой способ – это радиальные орнаменты, то есть, такие, в которых рисунок идёт от центра или нескольких центров, располагаясь лучами вокруг. Кстати, для этого можно использовать даже схему салфетки крючком или для плетения кружева.  И есть ещё свободный способ, когда вы просто рисуете точками всевозможные фигуры. Это уже на ваше усмотрение – использовать ли какой либо шаблон или творить по наитию  </vt:lpstr>
      <vt:lpstr>Техника точечной росписи позволяет создавать авторские предметы интерьера, которые смогут стать прекрасным украшением вашего дома или же великолепным подарком, который приятно будет получить каждому человеку.  Удачного вам творчества! Веселых вам капелек!!!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Галина</dc:creator>
  <cp:lastModifiedBy>Галина</cp:lastModifiedBy>
  <cp:revision>11</cp:revision>
  <dcterms:created xsi:type="dcterms:W3CDTF">2022-05-02T14:08:56Z</dcterms:created>
  <dcterms:modified xsi:type="dcterms:W3CDTF">2022-05-02T16:45:49Z</dcterms:modified>
</cp:coreProperties>
</file>