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261" r:id="rId2"/>
    <p:sldId id="262" r:id="rId3"/>
    <p:sldId id="304" r:id="rId4"/>
    <p:sldId id="263" r:id="rId5"/>
    <p:sldId id="291" r:id="rId6"/>
    <p:sldId id="317" r:id="rId7"/>
    <p:sldId id="320" r:id="rId8"/>
    <p:sldId id="305" r:id="rId9"/>
    <p:sldId id="310" r:id="rId10"/>
    <p:sldId id="331" r:id="rId11"/>
    <p:sldId id="333" r:id="rId12"/>
    <p:sldId id="306" r:id="rId13"/>
    <p:sldId id="330" r:id="rId14"/>
    <p:sldId id="321" r:id="rId15"/>
    <p:sldId id="316" r:id="rId16"/>
    <p:sldId id="325" r:id="rId17"/>
    <p:sldId id="328" r:id="rId18"/>
    <p:sldId id="336" r:id="rId19"/>
    <p:sldId id="335" r:id="rId20"/>
    <p:sldId id="302" r:id="rId21"/>
    <p:sldId id="278" r:id="rId22"/>
  </p:sldIdLst>
  <p:sldSz cx="12192000" cy="6858000"/>
  <p:notesSz cx="6858000" cy="9144000"/>
  <p:embeddedFontLs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Calibri Light" pitchFamily="34" charset="0"/>
      <p:regular r:id="rId28"/>
      <p:italic r:id="rId29"/>
    </p:embeddedFont>
  </p:embeddedFontLst>
  <p:custDataLst>
    <p:tags r:id="rId3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4007D"/>
    <a:srgbClr val="ED7D31"/>
    <a:srgbClr val="FF33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54" autoAdjust="0"/>
    <p:restoredTop sz="94660" autoAdjust="0"/>
  </p:normalViewPr>
  <p:slideViewPr>
    <p:cSldViewPr snapToGrid="0" showGuides="1">
      <p:cViewPr>
        <p:scale>
          <a:sx n="70" d="100"/>
          <a:sy n="70" d="100"/>
        </p:scale>
        <p:origin x="-2346" y="-11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33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EEEB0-9AB1-4E37-A25C-734F55FD99ED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C719D-2B69-4709-9865-7111266B68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67590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959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01236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5098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7246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94886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16959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59495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14075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49544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14523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08629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5EADD-964E-4350-B966-CC18254A7AA6}" type="datetimeFigureOut">
              <a:rPr lang="ru-RU" smtClean="0"/>
              <a:pPr/>
              <a:t>02.05.2022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C585E-4014-4D13-B5D7-EB65DA6F06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6601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znanium.com/catalog/product/1189979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0154" y="2101755"/>
            <a:ext cx="117116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 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Творчество писателей-прозаиков </a:t>
            </a:r>
          </a:p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1950-1980-е годы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74893" y="3533067"/>
            <a:ext cx="10375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Поселягина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Лариса Вячеславовна, </a:t>
            </a:r>
          </a:p>
        </p:txBody>
      </p:sp>
      <p:sp>
        <p:nvSpPr>
          <p:cNvPr id="7" name="AutoShape 2" descr="https://miro.medium.com/max/1024/0*sdL0UAfvzBYlp_q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https://miro.medium.com/max/1024/0*sdL0UAfvzBYlp_q7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https://miro.medium.com/max/1024/0*sdL0UAfvzBYlp_q7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011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2388" y="815973"/>
            <a:ext cx="109864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736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Перемены в духовном климате советского общества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37229" y="1842447"/>
            <a:ext cx="498143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1954 год - Второй Всесоюзный съезд писателей.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1956 год –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XX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съезд КПСС. Развенчание культа личности И.В.Сталина.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1957 год – травля Б.Пастернака.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1963 год – «Окололитературный трутень» И.Бродский арестован.</a:t>
            </a:r>
          </a:p>
          <a:p>
            <a:pPr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8" name="Picture 2" descr="https://present5.com/presentation/118930035_293315223/image-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0357" y="1661852"/>
            <a:ext cx="4534075" cy="34005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8820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Шестидесятничество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55642" y="5090615"/>
            <a:ext cx="2906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Трифонович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Твардовский (1910 – 1971)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6" name="Picture 4" descr="https://audiokniga-dvd.ru/wp-content/uploads/2017/09/ck4dmr15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1672" y="3286408"/>
            <a:ext cx="1990240" cy="3012784"/>
          </a:xfrm>
          <a:prstGeom prst="rect">
            <a:avLst/>
          </a:prstGeom>
          <a:noFill/>
        </p:spPr>
      </p:pic>
      <p:pic>
        <p:nvPicPr>
          <p:cNvPr id="7" name="Picture 2" descr="http://lib.sibadi.org/wp-content/uploads/2019/05/21-ijunja.-tvardovski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3063" y="1746912"/>
            <a:ext cx="2715905" cy="316170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241947" y="1856096"/>
            <a:ext cx="52270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Шестидесятники – поколение советской интеллигенции, родившееся примерно между 1925 – 1945 годами. 1970 год – разгром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«Нового мира».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Главный редактор – А.Т.Твардовский.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5785" y="2404336"/>
            <a:ext cx="109864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Основные направления в советской литературе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063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2388" y="815973"/>
            <a:ext cx="109864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736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Лейтенантская проза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обращение авторов к собственному фронтовому опыту, предельная правдивость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главные герои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лейтенатской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прозы»  - часто /хотя и не всегда/ те же младшие офицеры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интерес к личности,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попавшей на войну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личностный конфликт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(между долгом и чувством страха,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самосохранения)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://www.char.ru/books/9411210_A_zori_zdes_tih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8953" y="3088663"/>
            <a:ext cx="1760325" cy="27662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8820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5" dirty="0" smtClean="0">
                <a:solidFill>
                  <a:srgbClr val="002060"/>
                </a:solidFill>
                <a:latin typeface="Times New Roman"/>
                <a:ea typeface="Times New Roman"/>
              </a:rPr>
              <a:t>Юрий Васильевич Бондарев (1924 – 2020)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71045" y="1073305"/>
            <a:ext cx="2460115" cy="295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641444" y="1681051"/>
            <a:ext cx="832513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latinLnBrk="1" hangingPunct="0">
              <a:defRPr/>
            </a:pPr>
            <a:r>
              <a:rPr lang="ru-RU" sz="2000" kern="0" dirty="0" smtClean="0">
                <a:latin typeface="Times New Roman" pitchFamily="18" charset="0"/>
                <a:cs typeface="Times New Roman" pitchFamily="18" charset="0"/>
              </a:rPr>
              <a:t>На фронт Ю. Бондарев попал со школьной скамьи. Домой младший </a:t>
            </a:r>
          </a:p>
          <a:p>
            <a:pPr lvl="0" algn="just" latinLnBrk="1" hangingPunct="0">
              <a:defRPr/>
            </a:pPr>
            <a:r>
              <a:rPr lang="ru-RU" sz="2000" kern="0" dirty="0" smtClean="0">
                <a:latin typeface="Times New Roman" pitchFamily="18" charset="0"/>
                <a:cs typeface="Times New Roman" pitchFamily="18" charset="0"/>
              </a:rPr>
              <a:t>лейтенант Бондарев вернулся в декабре 1945 г.    Первые 8 месяцев </a:t>
            </a:r>
          </a:p>
          <a:p>
            <a:pPr lvl="0" algn="just" latinLnBrk="1" hangingPunct="0">
              <a:defRPr/>
            </a:pPr>
            <a:r>
              <a:rPr lang="ru-RU" sz="2000" kern="0" dirty="0" smtClean="0">
                <a:latin typeface="Times New Roman" pitchFamily="18" charset="0"/>
                <a:cs typeface="Times New Roman" pitchFamily="18" charset="0"/>
              </a:rPr>
              <a:t>1946 г. он внутренне метался, прикидывал на себя десятки профессий и </a:t>
            </a:r>
          </a:p>
          <a:p>
            <a:pPr lvl="0" algn="just" latinLnBrk="1" hangingPunct="0">
              <a:defRPr/>
            </a:pPr>
            <a:r>
              <a:rPr lang="ru-RU" sz="2000" kern="0" dirty="0" smtClean="0">
                <a:latin typeface="Times New Roman" pitchFamily="18" charset="0"/>
                <a:cs typeface="Times New Roman" pitchFamily="18" charset="0"/>
              </a:rPr>
              <a:t>занятий. Все решил  случай: старый товарищ полистал тетрадку</a:t>
            </a:r>
            <a:r>
              <a:rPr lang="ru-RU" sz="2000" spc="3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kern="0" dirty="0" smtClean="0">
                <a:latin typeface="Times New Roman" pitchFamily="18" charset="0"/>
                <a:cs typeface="Times New Roman" pitchFamily="18" charset="0"/>
              </a:rPr>
              <a:t>с его </a:t>
            </a:r>
          </a:p>
          <a:p>
            <a:pPr lvl="0" algn="just" latinLnBrk="1" hangingPunct="0">
              <a:defRPr/>
            </a:pPr>
            <a:r>
              <a:rPr lang="ru-RU" sz="2000" kern="0" dirty="0" smtClean="0">
                <a:latin typeface="Times New Roman" pitchFamily="18" charset="0"/>
                <a:cs typeface="Times New Roman" pitchFamily="18" charset="0"/>
              </a:rPr>
              <a:t>набросками, рассказами о войне, и сказал: </a:t>
            </a:r>
            <a:r>
              <a:rPr lang="ru-RU" sz="2000" b="1" i="1" kern="0" dirty="0" smtClean="0">
                <a:latin typeface="Times New Roman" pitchFamily="18" charset="0"/>
                <a:cs typeface="Times New Roman" pitchFamily="18" charset="0"/>
              </a:rPr>
              <a:t>“Да ты ж писатель! </a:t>
            </a:r>
          </a:p>
          <a:p>
            <a:pPr lvl="0" algn="just" latinLnBrk="1" hangingPunct="0">
              <a:defRPr/>
            </a:pPr>
            <a:r>
              <a:rPr lang="ru-RU" sz="2000" b="1" i="1" kern="0" dirty="0" smtClean="0">
                <a:latin typeface="Times New Roman" pitchFamily="18" charset="0"/>
                <a:cs typeface="Times New Roman" pitchFamily="18" charset="0"/>
              </a:rPr>
              <a:t>Какая такая шоферская школа, какой, к черту, </a:t>
            </a:r>
            <a:r>
              <a:rPr lang="ru-RU" sz="2000" b="1" i="1" kern="0" dirty="0" err="1" smtClean="0">
                <a:latin typeface="Times New Roman" pitchFamily="18" charset="0"/>
                <a:cs typeface="Times New Roman" pitchFamily="18" charset="0"/>
              </a:rPr>
              <a:t>авиационно</a:t>
            </a:r>
            <a:r>
              <a:rPr lang="ru-RU" sz="2000" b="1" i="1" kern="0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lvl="0" algn="just" latinLnBrk="1" hangingPunct="0">
              <a:defRPr/>
            </a:pPr>
            <a:r>
              <a:rPr lang="ru-RU" sz="2000" b="1" i="1" kern="0" dirty="0" smtClean="0">
                <a:latin typeface="Times New Roman" pitchFamily="18" charset="0"/>
                <a:cs typeface="Times New Roman" pitchFamily="18" charset="0"/>
              </a:rPr>
              <a:t>технологический? Бросай все и беги в  Литературный, тут и </a:t>
            </a:r>
          </a:p>
          <a:p>
            <a:pPr lvl="0" algn="just" latinLnBrk="1" hangingPunct="0">
              <a:defRPr/>
            </a:pPr>
            <a:r>
              <a:rPr lang="ru-RU" sz="2000" b="1" i="1" kern="0" dirty="0" smtClean="0">
                <a:latin typeface="Times New Roman" pitchFamily="18" charset="0"/>
                <a:cs typeface="Times New Roman" pitchFamily="18" charset="0"/>
              </a:rPr>
              <a:t>думать нечего, котенку ясно — писатель!” Один из представителей </a:t>
            </a:r>
          </a:p>
          <a:p>
            <a:pPr lvl="0" algn="just" latinLnBrk="1" hangingPunct="0">
              <a:defRPr/>
            </a:pPr>
            <a:r>
              <a:rPr lang="ru-RU" sz="2000" b="1" i="1" kern="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i="1" kern="0" dirty="0" err="1" smtClean="0">
                <a:latin typeface="Times New Roman" pitchFamily="18" charset="0"/>
                <a:cs typeface="Times New Roman" pitchFamily="18" charset="0"/>
              </a:rPr>
              <a:t>лейтенатской</a:t>
            </a:r>
            <a:r>
              <a:rPr lang="ru-RU" sz="2000" b="1" i="1" kern="0" dirty="0" smtClean="0">
                <a:latin typeface="Times New Roman" pitchFamily="18" charset="0"/>
                <a:cs typeface="Times New Roman" pitchFamily="18" charset="0"/>
              </a:rPr>
              <a:t> прозы». </a:t>
            </a:r>
            <a:endParaRPr lang="ru-RU" sz="2000" kern="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latinLnBrk="1" hangingPunct="0">
              <a:defRPr/>
            </a:pPr>
            <a:endParaRPr lang="ru-RU" sz="2000" kern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47753" y="3304464"/>
            <a:ext cx="19812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2388" y="815973"/>
            <a:ext cx="109864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0883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Деревенская проза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838200" y="1296537"/>
            <a:ext cx="10515600" cy="4880426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осмысление драматической судьбы крестьянства, русской деревни в 20 веке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обостренное внимание к взаимоотношениям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человека и природы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мотивы прощания, "последнего срока",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"последнего поклона", разрушения сельского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тоска по утрачиваемым нравственным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ценностям, упорядоченному патриархальному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быту.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Картинки по запросу прощание с матёро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24919" y="2313652"/>
            <a:ext cx="342900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8820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-10" dirty="0" smtClean="0">
                <a:solidFill>
                  <a:srgbClr val="002060"/>
                </a:solidFill>
                <a:latin typeface="Times New Roman"/>
                <a:ea typeface="Times New Roman"/>
              </a:rPr>
              <a:t>Валентин Григорьевич </a:t>
            </a:r>
            <a:br>
              <a:rPr lang="ru-RU" b="1" spc="-10" dirty="0" smtClean="0">
                <a:solidFill>
                  <a:srgbClr val="002060"/>
                </a:solidFill>
                <a:latin typeface="Times New Roman"/>
                <a:ea typeface="Times New Roman"/>
              </a:rPr>
            </a:br>
            <a:r>
              <a:rPr lang="ru-RU" b="1" spc="-10" dirty="0" smtClean="0">
                <a:solidFill>
                  <a:srgbClr val="002060"/>
                </a:solidFill>
                <a:latin typeface="Times New Roman"/>
                <a:ea typeface="Times New Roman"/>
              </a:rPr>
              <a:t>Распутин (1937 – 2015)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5" name="Содержимое 14" descr="199312.p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3143" y="1648203"/>
            <a:ext cx="4035187" cy="316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28048" y="1910687"/>
            <a:ext cx="62779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Основа творчества </a:t>
            </a:r>
            <a:r>
              <a:rPr lang="ru-RU" sz="2400" b="1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В. Г. Распутина</a:t>
            </a:r>
            <a:r>
              <a:rPr lang="ru-RU" sz="2400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— нравственные начала чело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веческого бытия.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Повесть "Последний срок"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(1970 г.) писатель называет "главной </a:t>
            </a:r>
            <a:r>
              <a:rPr lang="ru-RU" sz="2400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из своих книг". </a:t>
            </a:r>
            <a:r>
              <a:rPr lang="ru-RU" sz="2400" b="1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Он приоткрыл завесу над основными темами мировой литерату</a:t>
            </a:r>
            <a:r>
              <a:rPr lang="ru-RU" sz="24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ры и искусства: жизнь и смерть, след человека на Земле, материнская любовь. Представитель «деревенской прозы».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-25" dirty="0" smtClean="0">
                <a:solidFill>
                  <a:srgbClr val="002060"/>
                </a:solidFill>
                <a:latin typeface="Times New Roman"/>
                <a:ea typeface="Times New Roman"/>
              </a:rPr>
              <a:t>Василий </a:t>
            </a:r>
            <a:r>
              <a:rPr lang="ru-RU" b="1" spc="-25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Макарович</a:t>
            </a:r>
            <a:r>
              <a:rPr lang="ru-RU" b="1" spc="-25" dirty="0" smtClean="0">
                <a:solidFill>
                  <a:srgbClr val="002060"/>
                </a:solidFill>
                <a:latin typeface="Times New Roman"/>
                <a:ea typeface="Times New Roman"/>
              </a:rPr>
              <a:t/>
            </a:r>
            <a:br>
              <a:rPr lang="ru-RU" b="1" spc="-25" dirty="0" smtClean="0">
                <a:solidFill>
                  <a:srgbClr val="002060"/>
                </a:solidFill>
                <a:latin typeface="Times New Roman"/>
                <a:ea typeface="Times New Roman"/>
              </a:rPr>
            </a:br>
            <a:r>
              <a:rPr lang="ru-RU" b="1" spc="-25" dirty="0" smtClean="0">
                <a:solidFill>
                  <a:srgbClr val="002060"/>
                </a:solidFill>
                <a:latin typeface="Times New Roman"/>
                <a:ea typeface="Times New Roman"/>
              </a:rPr>
              <a:t> Шукшин (1929 – 1974)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4968" y="1965277"/>
            <a:ext cx="536357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2400" spc="1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страницах многих рассказов В. М. Шукшина мы встречаемся с чуди</a:t>
            </a:r>
            <a:r>
              <a:rPr lang="ru-RU" sz="2400" spc="5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ками. 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spc="5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Это герои с нестандартным восприятием, необычными поступками, что </a:t>
            </a:r>
            <a:r>
              <a:rPr lang="ru-RU" sz="2400" spc="-5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способствует возникновению нестандартных ситуаций, резко отличающихся от </a:t>
            </a:r>
            <a:r>
              <a:rPr lang="ru-RU" sz="2400" spc="25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общепринятых. Рассказы относились к «деревенской прозе». </a:t>
            </a:r>
          </a:p>
          <a:p>
            <a:pPr algn="just"/>
            <a:endParaRPr lang="ru-RU" sz="2000" dirty="0"/>
          </a:p>
        </p:txBody>
      </p:sp>
      <p:pic>
        <p:nvPicPr>
          <p:cNvPr id="14" name="Picture 6" descr="Картинка 7 из 87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993058" y="1286300"/>
            <a:ext cx="2731184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Картинка 12 из 19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3578" y="2082428"/>
            <a:ext cx="2560443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43400" y="160401"/>
            <a:ext cx="756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Литература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Городская проза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4968" y="1965277"/>
            <a:ext cx="53635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2400" spc="1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Повести «Обмен», «Предварительные итоги», «Долгие прощание».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Представитель направления «городская проза». Писатели размышляют о смысле жизни человека, перешедшего сорокалетний рубеж, так называемый кризис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среднего возраста.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Трифонов, Юрий Валентинови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2094" y="1632589"/>
            <a:ext cx="2631478" cy="315777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7506269" y="5036024"/>
            <a:ext cx="3971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Юрий Валентинович  Трифонов (1925 – 1981)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Лагерная проза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s://www.culture.ru/storage/images/1610f53dc2be83369b10f8cda20a7bff/8e59dd2321bc21c471e8413d1a84b26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7462" y="1511726"/>
            <a:ext cx="3016156" cy="376669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4651" y="1801505"/>
            <a:ext cx="52270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«Один день Ивана Денисовича» (1959).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1970 год – Нобелевская премия Солженицыну. 1974 год. Лишение советского гражданства.</a:t>
            </a:r>
          </a:p>
          <a:p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233314" y="5704764"/>
            <a:ext cx="3971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Александр Исаевич Солженицын (1918 – 2008)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err="1" smtClean="0">
                <a:solidFill>
                  <a:schemeClr val="bg1"/>
                </a:solidFill>
                <a:latin typeface="Etelka Medium" panose="02000803070000020004" pitchFamily="50" charset="0"/>
              </a:rPr>
              <a:t>лектронная</a:t>
            </a:r>
            <a:r>
              <a:rPr lang="ru-RU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Etelka Medium" panose="02000803070000020004" pitchFamily="50" charset="0"/>
              </a:rPr>
              <a:t>информационная образовательная среда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4875" y="1015914"/>
            <a:ext cx="104074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900" y="1760562"/>
            <a:ext cx="115987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Послевоенные годы в литературе. Периодизация литературного процесса.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Своеобразие отношения к советской книге.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Основные направления в советской литературе.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494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39751" y="1019749"/>
            <a:ext cx="46883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Вопросы для самоконтроля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0909" y="1720840"/>
            <a:ext cx="11851391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5240" indent="540385" algn="just">
              <a:lnSpc>
                <a:spcPct val="115000"/>
              </a:lnSpc>
              <a:spcBef>
                <a:spcPts val="12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800" spc="-5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Какие события многое предопределили в характере литературного процесса </a:t>
            </a:r>
            <a:r>
              <a:rPr lang="en-US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II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половины </a:t>
            </a:r>
            <a:r>
              <a:rPr lang="en-US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XX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в., нашли отражение в произведениях художественной ли</a:t>
            </a:r>
            <a:r>
              <a:rPr lang="ru-RU" sz="2800" spc="15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тературы, повлияли на судьбы многих писателей?</a:t>
            </a:r>
            <a:endParaRPr lang="ru-RU" sz="2000" dirty="0" smtClean="0">
              <a:ea typeface="Calibri"/>
              <a:cs typeface="Times New Roman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Какие темы становятся ведущими в русской прозе послевоенного времени?</a:t>
            </a:r>
            <a:endParaRPr lang="ru-RU" sz="2000" dirty="0" smtClean="0">
              <a:ea typeface="Calibri"/>
              <a:cs typeface="Times New Roman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216535" algn="l"/>
              </a:tabLst>
            </a:pPr>
            <a:r>
              <a:rPr lang="ru-RU" sz="2800" spc="5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чём своеобразие психологизма военной прозы?</a:t>
            </a:r>
            <a:endParaRPr lang="ru-RU" sz="2000" dirty="0" smtClean="0">
              <a:ea typeface="Calibri"/>
              <a:cs typeface="Times New Roman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216535" algn="l"/>
              </a:tabLst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Назовите произведения 60-80-х гг. </a:t>
            </a:r>
            <a:r>
              <a:rPr lang="en-US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XX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в, которые связаны с понятием «де</a:t>
            </a:r>
            <a:r>
              <a:rPr lang="ru-RU" sz="2800" spc="15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ревенская проза». Какие из них были прочитаны вами?</a:t>
            </a:r>
            <a:endParaRPr lang="ru-RU" sz="2000" dirty="0" smtClean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845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49669" y="903322"/>
            <a:ext cx="102141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РЕКОМЕНДУЕМАЯ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ЛИТЕРАТУРА ИЗ ЭЛЕКТРОННОЙ БИБЛИОТЕЧНОЙ СИСТЕМЫ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909" y="1417557"/>
            <a:ext cx="1171169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7313" lvl="1" indent="449263" algn="just">
              <a:lnSpc>
                <a:spcPct val="20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Русская и зарубежная литература : учебник / под ред. В.К.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Сигова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— Москва : ИНФРА-М, 2021. — 512 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ISBN 978-5-16-010582-6. - Текст : электронный. - URL: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https://znanium.com/catalog/product/1189979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(дата обращения: 23.02.2021). — Текст : электронный.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Фокин, А.А. Русская литература ХХ века. Первая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половина: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учебное пособие / Фокин А.А., Протасова Н.В. — Ставрополь 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Северо-Кавказский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федеральный университет, 2014. — 215 с. — URL: https://book.ru/book/928658 (дата обращения: 15.01.2021). — Текст : электронный.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48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785" y="2404336"/>
            <a:ext cx="109864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Послевоенные годы в литературе. Периодизация литературного процесса.</a:t>
            </a:r>
          </a:p>
          <a:p>
            <a:pPr algn="ctr"/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456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2388" y="815973"/>
            <a:ext cx="1098644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spc="3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spc="3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b="1" spc="3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Периодизация русской литературы второй половины </a:t>
            </a:r>
            <a:r>
              <a:rPr lang="en-US" b="1" spc="3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XX</a:t>
            </a:r>
            <a:r>
              <a:rPr lang="ru-RU" b="1" spc="3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в.</a:t>
            </a:r>
            <a:r>
              <a:rPr lang="ru-RU" i="1" spc="3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i="1" spc="3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i="1" spc="3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487680" lvl="0" algn="just">
              <a:lnSpc>
                <a:spcPct val="115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ru-RU" spc="40" dirty="0" smtClean="0">
                <a:latin typeface="Times New Roman"/>
                <a:ea typeface="Times New Roman"/>
                <a:cs typeface="Times New Roman"/>
              </a:rPr>
              <a:t>Первый (1956-1964) — «оттепель».</a:t>
            </a:r>
            <a:endParaRPr lang="ru-RU" spc="30" dirty="0" smtClean="0">
              <a:ea typeface="Calibri"/>
              <a:cs typeface="Times New Roman"/>
            </a:endParaRPr>
          </a:p>
          <a:p>
            <a:pPr marL="0" marR="487680" lvl="0" indent="-342900" algn="just">
              <a:lnSpc>
                <a:spcPct val="115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ru-RU" spc="30" dirty="0" smtClean="0">
                <a:latin typeface="Times New Roman"/>
                <a:ea typeface="Times New Roman"/>
                <a:cs typeface="Times New Roman"/>
              </a:rPr>
              <a:t>Второй (1965-1985) — «</a:t>
            </a:r>
            <a:r>
              <a:rPr lang="ru-RU" spc="30" dirty="0" err="1" smtClean="0">
                <a:latin typeface="Times New Roman"/>
                <a:ea typeface="Times New Roman"/>
                <a:cs typeface="Times New Roman"/>
              </a:rPr>
              <a:t>послеоттепельное</a:t>
            </a:r>
            <a:r>
              <a:rPr lang="ru-RU" spc="30" dirty="0" smtClean="0">
                <a:latin typeface="Times New Roman"/>
                <a:ea typeface="Times New Roman"/>
                <a:cs typeface="Times New Roman"/>
              </a:rPr>
              <a:t>» двадцатилетие. </a:t>
            </a:r>
            <a:endParaRPr lang="ru-RU" spc="30" dirty="0" smtClean="0">
              <a:ea typeface="Calibri"/>
              <a:cs typeface="Times New Roman"/>
            </a:endParaRPr>
          </a:p>
          <a:p>
            <a:pPr marL="0" marR="487680" lvl="0" indent="-342900" algn="just">
              <a:lnSpc>
                <a:spcPct val="115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ru-RU" spc="40" dirty="0" smtClean="0">
                <a:latin typeface="Times New Roman"/>
                <a:ea typeface="Times New Roman"/>
                <a:cs typeface="Times New Roman"/>
              </a:rPr>
              <a:t>Третий (1986-1991) — «гласность».</a:t>
            </a:r>
            <a:endParaRPr lang="ru-RU" spc="30" dirty="0" smtClean="0">
              <a:ea typeface="Calibri"/>
              <a:cs typeface="Times New Roman"/>
            </a:endParaRPr>
          </a:p>
          <a:p>
            <a:pPr marL="0" marR="18415" lvl="0" indent="-342900" algn="just">
              <a:lnSpc>
                <a:spcPct val="115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ru-RU" spc="15" dirty="0" smtClean="0">
                <a:latin typeface="Times New Roman"/>
                <a:ea typeface="Times New Roman"/>
                <a:cs typeface="Times New Roman"/>
              </a:rPr>
              <a:t>Четвёртый (начался в декабре 1991-го и продолжается сейчас) — русская </a:t>
            </a:r>
            <a:r>
              <a:rPr lang="ru-RU" spc="35" dirty="0" smtClean="0">
                <a:latin typeface="Times New Roman"/>
                <a:ea typeface="Times New Roman"/>
                <a:cs typeface="Times New Roman"/>
              </a:rPr>
              <a:t>литература конца </a:t>
            </a:r>
            <a:r>
              <a:rPr lang="en-US" spc="35" dirty="0" smtClean="0">
                <a:latin typeface="Times New Roman"/>
                <a:ea typeface="Times New Roman"/>
                <a:cs typeface="Times New Roman"/>
              </a:rPr>
              <a:t>XX</a:t>
            </a:r>
            <a:r>
              <a:rPr lang="ru-RU" spc="35" dirty="0" smtClean="0">
                <a:latin typeface="Times New Roman"/>
                <a:ea typeface="Times New Roman"/>
                <a:cs typeface="Times New Roman"/>
              </a:rPr>
              <a:t> — начала </a:t>
            </a:r>
            <a:r>
              <a:rPr lang="en-US" spc="35" dirty="0" smtClean="0">
                <a:latin typeface="Times New Roman"/>
                <a:ea typeface="Times New Roman"/>
                <a:cs typeface="Times New Roman"/>
              </a:rPr>
              <a:t>XXI</a:t>
            </a:r>
            <a:r>
              <a:rPr lang="ru-RU" spc="35" dirty="0" smtClean="0">
                <a:latin typeface="Times New Roman"/>
                <a:ea typeface="Times New Roman"/>
                <a:cs typeface="Times New Roman"/>
              </a:rPr>
              <a:t> вв.</a:t>
            </a: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8820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5091" y="1951629"/>
            <a:ext cx="528168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 сентября 1946 года Постановление ЦК ВКП (б) по вопросам литературы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искусства «О журналах «Звезда» и «Ленинград». («Пошляки и подонки литературы»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Зощенко и Ахматова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endParaRPr lang="ru-RU" dirty="0"/>
          </a:p>
        </p:txBody>
      </p:sp>
      <p:pic>
        <p:nvPicPr>
          <p:cNvPr id="5126" name="Picture 6" descr="https://fb.ru/media/i/8/6/4/0/5/5/i/8640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7912" y="1692322"/>
            <a:ext cx="2755210" cy="3439236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6114197" y="5213445"/>
            <a:ext cx="2524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Анна Андреевна Ахматова (1989 – 1966)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8" name="Picture 8" descr="Михаил Михайлович Зощенк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04520" y="1624084"/>
            <a:ext cx="2701328" cy="3480179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9116704" y="5213446"/>
            <a:ext cx="2552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Михаил Михайлович Зощенко (1894 -  1958)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Постановление ЦК ВКП (б) по вопросам литературы 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искусства «О журналах «Звезда» и «Ленинград».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43400" y="160401"/>
            <a:ext cx="756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Литература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Ilya Ehrenburg (1959)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02489" y="1470572"/>
            <a:ext cx="2210208" cy="3688284"/>
          </a:xfrm>
          <a:prstGeom prst="rect">
            <a:avLst/>
          </a:prstGeom>
          <a:noFill/>
        </p:spPr>
      </p:pic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974678" y="-48103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1955 – 1964 – литература 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хрущевской «Оттепели»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9" name="Содержимое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1954 год. И.Эренбург публикует свою знаменитую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«Оттепель».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Оттепель общественного (возвращение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осужденных, возможность открыто говорить о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Западе, несогласие с мнением большинства), и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личного (быть  честным и на людях, и перед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собственной совестью).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93874" y="5227092"/>
            <a:ext cx="2647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Илья Григорьевич Эренбург (1891 – 1967)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0909" y="6331276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Театр «Современник»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 descr="Moscow, Sovremennik theatre 2019 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6443" y="2134122"/>
            <a:ext cx="4371158" cy="3270392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8134066" y="3766782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064525" y="1883392"/>
            <a:ext cx="519979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Московский театр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Современник»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государственный драматический театр в Москве, находится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Басманном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районе по адресу Чистопрудный бульвар, дом 19А. 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Театр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основан в 1956 году группой молодых актёров — выпускников Школы-студии МХАТ.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68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5"/>
          <p:cNvSpPr txBox="1">
            <a:spLocks/>
          </p:cNvSpPr>
          <p:nvPr/>
        </p:nvSpPr>
        <p:spPr>
          <a:xfrm>
            <a:off x="106637" y="-105222"/>
            <a:ext cx="12191999" cy="952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>
              <a:solidFill>
                <a:srgbClr val="34007D"/>
              </a:solidFill>
              <a:latin typeface="Etelka Medium" panose="0200080307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00909" y="633127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Etelka Medium" panose="02000803070000020004" pitchFamily="50" charset="0"/>
              </a:rPr>
              <a:t>elearn.rucoop.ru</a:t>
            </a:r>
            <a:endParaRPr lang="ru-RU" dirty="0">
              <a:solidFill>
                <a:schemeClr val="bg1"/>
              </a:solidFill>
              <a:latin typeface="Etelka Medium" panose="02000803070000020004" pitchFamily="50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909" y="2404336"/>
            <a:ext cx="117116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Своеобразие отношения к советской книге.</a:t>
            </a:r>
          </a:p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2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9100" y="6312552"/>
            <a:ext cx="909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Etelka Medium" panose="02000803070000020004" pitchFamily="50" charset="0"/>
              </a:rPr>
              <a:t>Электронная информационная образовательная среда</a:t>
            </a:r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450215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b="1" spc="25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spc="25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b="1" spc="25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spc="25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4000" b="1" spc="25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Новые темы в обзоре «Русская литература </a:t>
            </a:r>
            <a:br>
              <a:rPr lang="ru-RU" sz="4000" b="1" spc="25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4000" b="1" spc="25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1950-1980-х гг.»</a:t>
            </a:r>
            <a:r>
              <a:rPr lang="ru-RU" b="1" spc="25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spc="25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600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sz="3600" dirty="0" smtClean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450215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lang="ru-RU" dirty="0" smtClean="0"/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Лейтенантская проза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Деревенская проза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Городская проза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Лагерная проза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Arial"/>
              <a:buChar char="*"/>
              <a:tabLst>
                <a:tab pos="237490" algn="l"/>
              </a:tabLs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Arial"/>
              <a:buChar char="*"/>
              <a:tabLst>
                <a:tab pos="237490" algn="l"/>
              </a:tabLs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820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b9e3e353cb3ed48f07b79a0ae5e3071e4bc1ff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2372</TotalTime>
  <Words>762</Words>
  <Application>Microsoft Office PowerPoint</Application>
  <PresentationFormat>Произвольный</PresentationFormat>
  <Paragraphs>135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Etelka Medium</vt:lpstr>
      <vt:lpstr>Calibri</vt:lpstr>
      <vt:lpstr>Times New Roman</vt:lpstr>
      <vt:lpstr>Calibri Light</vt:lpstr>
      <vt:lpstr>Wingdings</vt:lpstr>
      <vt:lpstr>Тема Office</vt:lpstr>
      <vt:lpstr>Слайд 1</vt:lpstr>
      <vt:lpstr>Слайд 2</vt:lpstr>
      <vt:lpstr>Слайд 3</vt:lpstr>
      <vt:lpstr> Периодизация русской литературы второй половины XX в.  </vt:lpstr>
      <vt:lpstr>Постановление ЦК ВКП (б) по вопросам литературы  и искусства «О журналах «Звезда» и «Ленинград».</vt:lpstr>
      <vt:lpstr>    1955 – 1964 – литература  хрущевской «Оттепели» </vt:lpstr>
      <vt:lpstr> Театр «Современник» </vt:lpstr>
      <vt:lpstr>Слайд 8</vt:lpstr>
      <vt:lpstr>  Новые темы в обзоре «Русская литература  1950-1980-х гг.»  </vt:lpstr>
      <vt:lpstr> Перемены в духовном климате советского общества </vt:lpstr>
      <vt:lpstr>«Шестидесятничество»</vt:lpstr>
      <vt:lpstr>Слайд 12</vt:lpstr>
      <vt:lpstr>Лейтенантская проза</vt:lpstr>
      <vt:lpstr>Юрий Васильевич Бондарев (1924 – 2020)</vt:lpstr>
      <vt:lpstr>Деревенская проза</vt:lpstr>
      <vt:lpstr>Валентин Григорьевич  Распутин (1937 – 2015)</vt:lpstr>
      <vt:lpstr>Василий Макарович  Шукшин (1929 – 1974)</vt:lpstr>
      <vt:lpstr>Городская проза</vt:lpstr>
      <vt:lpstr>Лагерная проза</vt:lpstr>
      <vt:lpstr>Слайд 20</vt:lpstr>
      <vt:lpstr>Слайд 21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Алексеев</dc:creator>
  <cp:lastModifiedBy>Анастасия Плаксина</cp:lastModifiedBy>
  <cp:revision>266</cp:revision>
  <dcterms:created xsi:type="dcterms:W3CDTF">2020-04-14T12:07:49Z</dcterms:created>
  <dcterms:modified xsi:type="dcterms:W3CDTF">2022-05-02T16:52:55Z</dcterms:modified>
</cp:coreProperties>
</file>