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261" r:id="rId2"/>
    <p:sldId id="262" r:id="rId3"/>
    <p:sldId id="304" r:id="rId4"/>
    <p:sldId id="263" r:id="rId5"/>
    <p:sldId id="310" r:id="rId6"/>
    <p:sldId id="294" r:id="rId7"/>
    <p:sldId id="316" r:id="rId8"/>
    <p:sldId id="305" r:id="rId9"/>
    <p:sldId id="291" r:id="rId10"/>
    <p:sldId id="317" r:id="rId11"/>
    <p:sldId id="320" r:id="rId12"/>
    <p:sldId id="306" r:id="rId13"/>
    <p:sldId id="319" r:id="rId14"/>
    <p:sldId id="321" r:id="rId15"/>
    <p:sldId id="322" r:id="rId16"/>
    <p:sldId id="308" r:id="rId17"/>
    <p:sldId id="323" r:id="rId18"/>
    <p:sldId id="324" r:id="rId19"/>
    <p:sldId id="326" r:id="rId20"/>
    <p:sldId id="325" r:id="rId21"/>
    <p:sldId id="302" r:id="rId22"/>
    <p:sldId id="278" r:id="rId23"/>
  </p:sldIdLst>
  <p:sldSz cx="12192000" cy="6858000"/>
  <p:notesSz cx="6858000" cy="9144000"/>
  <p:embeddedFontLs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Calibri Light" pitchFamily="34" charset="0"/>
      <p:regular r:id="rId29"/>
      <p:italic r:id="rId30"/>
    </p:embeddedFont>
  </p:embeddedFontLst>
  <p:custDataLst>
    <p:tags r:id="rId3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4007D"/>
    <a:srgbClr val="ED7D31"/>
    <a:srgbClr val="FF33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14" autoAdjust="0"/>
    <p:restoredTop sz="94660" autoAdjust="0"/>
  </p:normalViewPr>
  <p:slideViewPr>
    <p:cSldViewPr snapToGrid="0" showGuides="1">
      <p:cViewPr>
        <p:scale>
          <a:sx n="70" d="100"/>
          <a:sy n="70" d="100"/>
        </p:scale>
        <p:origin x="-2262" y="-11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33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EEEB0-9AB1-4E37-A25C-734F55FD99ED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EC719D-2B69-4709-9865-7111266B68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67590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9595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01236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5098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7246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94886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16959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59495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14075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49544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14523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08629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6601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Dommuzejpasternak.jpg?uselang=ru" TargetMode="External"/><Relationship Id="rId2" Type="http://schemas.openxmlformats.org/officeDocument/2006/relationships/hyperlink" Target="https://ru.wikipedia.org/wiki/%D0%94%D0%BE%D0%BC-%D0%BC%D1%83%D0%B7%D0%B5%D0%B9_%D0%91%D0%BE%D1%80%D0%B8%D1%81%D0%B0_%D0%9F%D0%B0%D1%81%D1%82%D0%B5%D1%80%D0%BD%D0%B0%D0%BA%D0%B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00909" y="633127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0154" y="2101755"/>
            <a:ext cx="117116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Борис Леонидович </a:t>
            </a:r>
            <a:r>
              <a:rPr lang="ru-RU" sz="4800" b="1" dirty="0" smtClean="0"/>
              <a:t>Пастернак</a:t>
            </a:r>
            <a:endParaRPr lang="ru-RU" sz="4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174893" y="3533067"/>
            <a:ext cx="10375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Поселягина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Лариса Вячеславовна, </a:t>
            </a:r>
          </a:p>
        </p:txBody>
      </p:sp>
      <p:sp>
        <p:nvSpPr>
          <p:cNvPr id="7" name="AutoShape 2" descr="https://miro.medium.com/max/1024/0*sdL0UAfvzBYlp_q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https://miro.medium.com/max/1024/0*sdL0UAfvzBYlp_q7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https://miro.medium.com/max/1024/0*sdL0UAfvzBYlp_q7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011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-5118" y="6042026"/>
            <a:ext cx="12197118" cy="134936"/>
          </a:xfrm>
          <a:prstGeom prst="rect">
            <a:avLst/>
          </a:prstGeom>
          <a:solidFill>
            <a:srgbClr val="FB8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43400" y="160401"/>
            <a:ext cx="756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002060"/>
                </a:solidFill>
              </a:rPr>
              <a:t>Литература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909" y="633127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54387" y="559558"/>
            <a:ext cx="6305267" cy="5607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1916 году вышел сборник «Поверх барьеров».</a:t>
            </a:r>
          </a:p>
          <a:p>
            <a:pPr algn="just">
              <a:lnSpc>
                <a:spcPct val="8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годы революции Пастернак оказывается на Урале, в Перми. Этот город послужил прообразом города Юрятина в романе «Доктор Живаго».</a:t>
            </a:r>
          </a:p>
          <a:p>
            <a:pPr algn="just">
              <a:lnSpc>
                <a:spcPct val="8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Родители Пастернака и его сёстры в 1921 году покидают советскую Россию по личному ходатайству А. В. Луначарского и обосновываются в Берлине. Начинается активная переписка Пастернака с ними и русскими эмиграционными кругами вообще, в частности, с Мариной Цветаевой, а через неё — с Р.-М. Рильке. </a:t>
            </a:r>
          </a:p>
        </p:txBody>
      </p:sp>
      <p:pic>
        <p:nvPicPr>
          <p:cNvPr id="13" name="Picture 6" descr="1093331872(s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41648" y="1009106"/>
            <a:ext cx="1905000" cy="2540000"/>
          </a:xfrm>
          <a:prstGeom prst="rect">
            <a:avLst/>
          </a:prstGeom>
        </p:spPr>
      </p:pic>
      <p:pic>
        <p:nvPicPr>
          <p:cNvPr id="15" name="Picture 8" descr="192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9886" y="2927525"/>
            <a:ext cx="1957647" cy="2884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1568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0909" y="633127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64322" y="559558"/>
            <a:ext cx="52953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 пропал, как зверь в загоне.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Где-то люди, воля, свет,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 за мною шум погони,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Мне наружу ходу нет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Но и так, почти у гроба,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Верю я, придет пора -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Силу подлости и злобы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Одолеет дух добра </a:t>
            </a:r>
          </a:p>
        </p:txBody>
      </p:sp>
      <p:pic>
        <p:nvPicPr>
          <p:cNvPr id="16" name="Picture 5" descr="Худ Ю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28925" y="0"/>
            <a:ext cx="2718699" cy="435133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Picture 6" descr="стать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953" y="2718912"/>
            <a:ext cx="2361063" cy="2945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1568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5785" y="2404336"/>
            <a:ext cx="109864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algn="ctr"/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Борис Пастернак и символизм.</a:t>
            </a:r>
          </a:p>
        </p:txBody>
      </p:sp>
    </p:spTree>
    <p:extLst>
      <p:ext uri="{BB962C8B-B14F-4D97-AF65-F5344CB8AC3E}">
        <p14:creationId xmlns="" xmlns:p14="http://schemas.microsoft.com/office/powerpoint/2010/main" val="392063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0909" y="633127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94578" y="395784"/>
            <a:ext cx="7797421" cy="5706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 1914 года Пастернак примыкал к содружеству футуристов «Центрифуга» (куда также входили другие бывшие участники «Лирики» — Николай Асеев и Сергей Бобров).</a:t>
            </a:r>
          </a:p>
          <a:p>
            <a:pPr algn="just">
              <a:lnSpc>
                <a:spcPct val="8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этом же году близко знакомится с другим футуристом — Владимиром Маяковским, чья личность и творчество оказали на него определённое влияние. Позже, в 1920-е, Пастернак поддерживал связи с группой Маяковского «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Леф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», но в целом после революции занимал независимую позицию, не входя ни в какие объединения.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8" name="Object 5"/>
          <p:cNvGraphicFramePr>
            <a:graphicFrameLocks noChangeAspect="1"/>
          </p:cNvGraphicFramePr>
          <p:nvPr>
            <p:ph idx="1"/>
          </p:nvPr>
        </p:nvGraphicFramePr>
        <p:xfrm>
          <a:off x="916674" y="649631"/>
          <a:ext cx="3325251" cy="4618404"/>
        </p:xfrm>
        <a:graphic>
          <a:graphicData uri="http://schemas.openxmlformats.org/presentationml/2006/ole">
            <p:oleObj spid="_x0000_s1028" name="Фотография Photo Editor" r:id="rId3" imgW="2742857" imgH="3809524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1568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0909" y="6331276"/>
            <a:ext cx="17876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64322" y="559558"/>
            <a:ext cx="52953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Чем менее литературным было слово, чем меньше оно было в книжном обороте, тем оно лучше для поэта, тем сподручней и свежей. Точное знание слова дает возможность открыть скрытую доселе образную связь. </a:t>
            </a:r>
          </a:p>
        </p:txBody>
      </p:sp>
      <p:pic>
        <p:nvPicPr>
          <p:cNvPr id="14" name="Picture 6" descr="обл докт Живаго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329" y="392611"/>
            <a:ext cx="2768414" cy="2473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2950" y="3053535"/>
            <a:ext cx="2111826" cy="3145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1568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0909" y="633127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64322" y="559558"/>
            <a:ext cx="529533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Борис Пастернак был похоронен на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Переделкинском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кладбище, в то время это было небольшое скромное сельское кладбище. Автор памятника - скульптор Сара Лебедева .</a:t>
            </a:r>
          </a:p>
        </p:txBody>
      </p:sp>
      <p:pic>
        <p:nvPicPr>
          <p:cNvPr id="18" name="Picture 7" descr="могила Б. Пастернака, фото Двамала, август 2006 г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59006" y="1024720"/>
            <a:ext cx="3582987" cy="4775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568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5785" y="2404336"/>
            <a:ext cx="109864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Тема поэта и поэзии в творчестве Бориса Леонидовича Пастернака.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119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264322" y="559558"/>
            <a:ext cx="5295332" cy="541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январе 1936 года Пастернак публикует два стихотворения, обращенные со словами восхищения к И. В. Сталину, однако уже к середине 1936 года отношение властей к нему меняется — его упрекают не только в «отрешённости от жизни», но и в «мировоззрении, не соответствующем эпохе», и безоговорочно требуют тематической и идейной перестройки. Это приводит к первой длительной полосе отчуждения Пастернака от официальной литературы. По мере ослабевающего интереса к советской власти, стихи Пастернака приобретают более личный и трагический оттенок. </a:t>
            </a:r>
          </a:p>
        </p:txBody>
      </p:sp>
      <p:pic>
        <p:nvPicPr>
          <p:cNvPr id="12" name="Picture 5" descr="30-е г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189914" y="1096513"/>
            <a:ext cx="2868613" cy="35591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568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264322" y="559558"/>
            <a:ext cx="52953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1922 году Пастернак женится на художнице Евгении Лурье, с которой проводит в гостях у родителей в Берлине вторую половину года и всю зиму 1922-23 годов.</a:t>
            </a:r>
          </a:p>
          <a:p>
            <a:pPr algn="just">
              <a:lnSpc>
                <a:spcPct val="8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том же 1922 году выходит программная книга поэта «Сестра моя — жизнь», большинство стихотворений которой были написаны ещё летом 1917 года. В следующем 1923 году в семье Пастернаков рождается сын Евгений.</a:t>
            </a:r>
          </a:p>
          <a:p>
            <a:pPr algn="just">
              <a:lnSpc>
                <a:spcPct val="80000"/>
              </a:lnSpc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7" descr="1924  с женой и сын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68221" y="982307"/>
            <a:ext cx="3295650" cy="40957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568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0909" y="633127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64322" y="559558"/>
            <a:ext cx="5295332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Познакомившись с Зинаидой Николаевной Нейгауз (в девичестве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Еремеевой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1897—1966), в то время женой пианиста Г. Г. Нейгауза, вместе с ней в 1931 году Пастернак предпринимает поездку в Грузию, где знакомится с поэтами Т.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Табидзе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П. Яшвили. Прервав первый брак, в 1932 году Пастернак женится на З. Н. Нейгауз. В том же году выходит его книга «Второе рождение» — попытка Пастернака влиться в дух того времени. В 1938 году во втором браке у Пастернака рождается сын Леонид.</a:t>
            </a: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152170" y="833651"/>
            <a:ext cx="3459162" cy="4775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568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4875" y="1015914"/>
            <a:ext cx="104074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900" y="1760562"/>
            <a:ext cx="115987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Биография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Б.Л.Пастернака.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Творческий путь Б.Л.Пастернака.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Борис Пастернак и символизм.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Тема поэта и поэзии в творчестве Бориса Леонидовича Пастернака.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494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0909" y="633127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08979" y="559558"/>
            <a:ext cx="659186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   </a:t>
            </a:r>
          </a:p>
          <a:p>
            <a:r>
              <a:rPr lang="ru-RU" sz="2800" smtClean="0"/>
              <a:t> 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«Поверх барьеров» </a:t>
            </a:r>
          </a:p>
          <a:p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Поэзия! Греческой губкой в присосках</a:t>
            </a:r>
            <a:br>
              <a:rPr lang="ru-RU" sz="28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    Будь ты, и меж зелени клейкой</a:t>
            </a:r>
            <a:br>
              <a:rPr lang="ru-RU" sz="28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    Тебя б положил я на мокрую доску</a:t>
            </a:r>
            <a:br>
              <a:rPr lang="ru-RU" sz="28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    Земной садовой скамейки.</a:t>
            </a:r>
            <a:br>
              <a:rPr lang="ru-RU" sz="28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    Расти себе пышные брыжи и фижмы,</a:t>
            </a:r>
            <a:br>
              <a:rPr lang="ru-RU" sz="28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    Вбирай облака и овраги,</a:t>
            </a:r>
            <a:br>
              <a:rPr lang="ru-RU" sz="28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    А ночью, поэзия, я тебя выжму</a:t>
            </a:r>
            <a:br>
              <a:rPr lang="ru-RU" sz="28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    Во здравие жадной бумаги.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  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  <a:hlinkClick r:id="rId2" tooltip="Дом-музей Бориса Пастернака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  <a:hlinkClick r:id="rId2" tooltip="Дом-музей Бориса Пастернака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  <a:hlinkClick r:id="rId2" tooltip="Дом-музей Бориса Пастернака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  <a:hlinkClick r:id="rId2" tooltip="Дом-музей Бориса Пастернака"/>
            </a:endParaRPr>
          </a:p>
          <a:p>
            <a:pPr>
              <a:buNone/>
            </a:pPr>
            <a:endParaRPr lang="ru-RU" dirty="0" smtClean="0">
              <a:hlinkClick r:id="rId2" tooltip="Дом-музей Бориса Пастернака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Дом-музей Б.Л.Пастернака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Переделкине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250px-Dommuzejpasternak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6035" y="1132765"/>
            <a:ext cx="4482371" cy="3372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1568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39751" y="1019749"/>
            <a:ext cx="46883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Вопросы для самоконтроля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0909" y="1720840"/>
            <a:ext cx="1185139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Раскройте основные этапы жизни Б.Л.Пастернака.</a:t>
            </a:r>
          </a:p>
          <a:p>
            <a:pPr marL="514350" indent="-514350">
              <a:buFontTx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Какое произведение Б.Л.Пастернака было удостоено Нобелевской премии?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Назовите образы-символы, используемые поэтом в своем творчестве?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 В чем видел предназначение поэзии Б.Л.Пастернак?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00909" y="633127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845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</a:t>
            </a:r>
            <a:r>
              <a:rPr lang="ru-RU" b="1" dirty="0" err="1" smtClean="0">
                <a:solidFill>
                  <a:schemeClr val="bg1"/>
                </a:solidFill>
                <a:latin typeface="Etelka Medium" panose="02000803070000020004" pitchFamily="50" charset="0"/>
              </a:rPr>
              <a:t>образоваельная</a:t>
            </a:r>
            <a:r>
              <a:rPr lang="ru-RU" b="1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среда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49669" y="903322"/>
            <a:ext cx="102141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РЕКОМЕНДУЕМАЯ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ЛИТЕРАТУРА ИЗ ЭЛЕКТРОННОЙ БИБЛИОТЕЧНОЙ СИСТЕМЫ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909" y="1417557"/>
            <a:ext cx="1171169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7313" lvl="1" indent="449263" algn="just">
              <a:lnSpc>
                <a:spcPct val="200000"/>
              </a:lnSpc>
              <a:buFont typeface="+mj-lt"/>
              <a:buAutoNum type="arabicPeriod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Грошенкова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В.А. Методические основы формирования «талантливого» читателя (на примере уроков русского языка и литературы) : монография /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Грошенкова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В.А. — Москва 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Русайнс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2020. — 185 с. — ISBN 978-5-4365-2722-2. — URL: https://book.ru/book/935013 (дата обращения: 15.01.2021). — Текст : электронный.</a:t>
            </a:r>
          </a:p>
          <a:p>
            <a:pPr marL="87313" lvl="1" indent="449263" algn="just">
              <a:lnSpc>
                <a:spcPct val="20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Фокин, А.А. Русская литература ХХ века. Первая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половина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учебное пособие / Фокин А.А., Протасова Н.В. — Ставрополь 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Северо-Кавказский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федеральный университет, 2014. — 215 с. — URL: https://book.ru/book/928658 (дата обращения: 15.01.2021). — Текст : электронный.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48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00909" y="633127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5785" y="2404336"/>
            <a:ext cx="109864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Биография 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Б.Л.Пастернака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456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43400" y="160401"/>
            <a:ext cx="756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002060"/>
                </a:solidFill>
              </a:rPr>
              <a:t>Литература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2388" y="815973"/>
            <a:ext cx="1098644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63904" y="1034408"/>
            <a:ext cx="6096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Родился 29 января 1890 г.(10 февраля н.с.) в Москве в семье известного художника. С детства будущего поэта окружали музыка, живопись, литература. Первое творческое пристрастие Пастернака - музыка.</a:t>
            </a:r>
          </a:p>
        </p:txBody>
      </p:sp>
      <p:pic>
        <p:nvPicPr>
          <p:cNvPr id="12" name="Picture 6" descr="189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38986" y="1065663"/>
            <a:ext cx="2989263" cy="4775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8820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0909" y="633127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54136" y="613856"/>
            <a:ext cx="6469039" cy="5607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Отец — художник, академик Петербургской Академии художеств Леонид Осипович (Исаак Иосифович) Пастернак и мать — пианистка Розалия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Исидоровна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Пастернак (урождённая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Райца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Кауфман, 1868—1939), переехали в Москву из Одессы в 1889 году, за год до его рождения. Кроме старшего, Бориса, в семье Пастернаков родились Александр (1893—1982),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Жозефина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(1900—1993) и Лидия (1902—1989).</a:t>
            </a:r>
          </a:p>
        </p:txBody>
      </p:sp>
      <p:pic>
        <p:nvPicPr>
          <p:cNvPr id="14" name="Picture 5" descr="190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5070" y="719303"/>
            <a:ext cx="3544887" cy="4775200"/>
          </a:xfrm>
        </p:spPr>
      </p:pic>
    </p:spTree>
    <p:extLst>
      <p:ext uri="{BB962C8B-B14F-4D97-AF65-F5344CB8AC3E}">
        <p14:creationId xmlns="" xmlns:p14="http://schemas.microsoft.com/office/powerpoint/2010/main" val="388820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2388" y="815973"/>
            <a:ext cx="109864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0909" y="633127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13445" y="259307"/>
            <a:ext cx="5622878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1903 году при падении с лошади сломал ногу и из-за неправильного срастания (лёгкая хромота, которую Пастернак скрывал, осталась на всю жизнь) был освобождён от воинской повинности.</a:t>
            </a:r>
          </a:p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1901 году поступил сразу во второй класс пятой Московской гимназии.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5" descr="19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0284" y="959301"/>
            <a:ext cx="3621087" cy="4775200"/>
          </a:xfrm>
        </p:spPr>
      </p:pic>
    </p:spTree>
    <p:extLst>
      <p:ext uri="{BB962C8B-B14F-4D97-AF65-F5344CB8AC3E}">
        <p14:creationId xmlns="" xmlns:p14="http://schemas.microsoft.com/office/powerpoint/2010/main" val="388820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2388" y="815973"/>
            <a:ext cx="109864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0909" y="633127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13445" y="259307"/>
            <a:ext cx="5622878" cy="687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1908 году поступил на юридическое отделение историко-филологического факультета Московского университета</a:t>
            </a:r>
          </a:p>
          <a:p>
            <a:pPr algn="just">
              <a:lnSpc>
                <a:spcPct val="8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Летом 1912 года изучал философию в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Марбургском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университете в Германии у главы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марбургской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неокантианской школы проф. Германа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Когена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lnSpc>
                <a:spcPct val="8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это же время он начинает входить в круги московских литераторов. 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7" descr="19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371577" y="1120254"/>
            <a:ext cx="3697287" cy="4775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8820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00909" y="2404336"/>
            <a:ext cx="117116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Творческий путь Б.Л.Пастернака.</a:t>
            </a:r>
          </a:p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2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0909" y="633127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86149" y="1241946"/>
            <a:ext cx="54045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Первые стихи Пастернака были опубликованы в 1913 году (коллективный сборник группы «Лирика»), первая книга — «Близнец в тучах» — в конце того же года (на обложке 1914) </a:t>
            </a:r>
          </a:p>
          <a:p>
            <a:pPr algn="just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5" descr="191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010" y="856516"/>
            <a:ext cx="3014663" cy="4775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1568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b9e3e353cb3ed48f07b79a0ae5e3071e4bc1ff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</TotalTime>
  <Words>829</Words>
  <Application>Microsoft Office PowerPoint</Application>
  <PresentationFormat>Произвольный</PresentationFormat>
  <Paragraphs>99</Paragraphs>
  <Slides>22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Etelka Medium</vt:lpstr>
      <vt:lpstr>Calibri</vt:lpstr>
      <vt:lpstr>Times New Roman</vt:lpstr>
      <vt:lpstr>Calibri Light</vt:lpstr>
      <vt:lpstr>Тема Office</vt:lpstr>
      <vt:lpstr>Фотография Photo Editor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Алексеев</dc:creator>
  <cp:lastModifiedBy>Анастасия Плаксина</cp:lastModifiedBy>
  <cp:revision>215</cp:revision>
  <dcterms:created xsi:type="dcterms:W3CDTF">2020-04-14T12:07:49Z</dcterms:created>
  <dcterms:modified xsi:type="dcterms:W3CDTF">2022-05-02T17:22:59Z</dcterms:modified>
</cp:coreProperties>
</file>