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71" r:id="rId2"/>
    <p:sldId id="256" r:id="rId3"/>
    <p:sldId id="257" r:id="rId4"/>
    <p:sldId id="258" r:id="rId5"/>
    <p:sldId id="272" r:id="rId6"/>
    <p:sldId id="273" r:id="rId7"/>
    <p:sldId id="259" r:id="rId8"/>
    <p:sldId id="260" r:id="rId9"/>
    <p:sldId id="261" r:id="rId10"/>
    <p:sldId id="262" r:id="rId11"/>
    <p:sldId id="274" r:id="rId12"/>
    <p:sldId id="263" r:id="rId13"/>
    <p:sldId id="275" r:id="rId14"/>
    <p:sldId id="264" r:id="rId15"/>
    <p:sldId id="265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57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4D43228-887D-4527-97D3-C06F1BE22E4F}" type="datetimeFigureOut">
              <a:rPr lang="ru-RU" smtClean="0"/>
              <a:pPr/>
              <a:t>02.05.2022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976A75-2146-4A43-AAEB-DCF7E2A19CF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976A75-2146-4A43-AAEB-DCF7E2A19CF3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344CDA-3479-4EDD-98F6-B635A7D60B39}" type="datetimeFigureOut">
              <a:rPr lang="ru-RU" smtClean="0"/>
              <a:pPr/>
              <a:t>02.05.2022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A482BC-4212-4FB0-9BB7-D29620F7A3C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344CDA-3479-4EDD-98F6-B635A7D60B39}" type="datetimeFigureOut">
              <a:rPr lang="ru-RU" smtClean="0"/>
              <a:pPr/>
              <a:t>02.05.2022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A482BC-4212-4FB0-9BB7-D29620F7A3C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344CDA-3479-4EDD-98F6-B635A7D60B39}" type="datetimeFigureOut">
              <a:rPr lang="ru-RU" smtClean="0"/>
              <a:pPr/>
              <a:t>02.05.2022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A482BC-4212-4FB0-9BB7-D29620F7A3C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344CDA-3479-4EDD-98F6-B635A7D60B39}" type="datetimeFigureOut">
              <a:rPr lang="ru-RU" smtClean="0"/>
              <a:pPr/>
              <a:t>02.05.2022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A482BC-4212-4FB0-9BB7-D29620F7A3C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344CDA-3479-4EDD-98F6-B635A7D60B39}" type="datetimeFigureOut">
              <a:rPr lang="ru-RU" smtClean="0"/>
              <a:pPr/>
              <a:t>02.05.2022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A482BC-4212-4FB0-9BB7-D29620F7A3C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344CDA-3479-4EDD-98F6-B635A7D60B39}" type="datetimeFigureOut">
              <a:rPr lang="ru-RU" smtClean="0"/>
              <a:pPr/>
              <a:t>02.05.2022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A482BC-4212-4FB0-9BB7-D29620F7A3C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344CDA-3479-4EDD-98F6-B635A7D60B39}" type="datetimeFigureOut">
              <a:rPr lang="ru-RU" smtClean="0"/>
              <a:pPr/>
              <a:t>02.05.2022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A482BC-4212-4FB0-9BB7-D29620F7A3C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344CDA-3479-4EDD-98F6-B635A7D60B39}" type="datetimeFigureOut">
              <a:rPr lang="ru-RU" smtClean="0"/>
              <a:pPr/>
              <a:t>02.05.2022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A482BC-4212-4FB0-9BB7-D29620F7A3C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344CDA-3479-4EDD-98F6-B635A7D60B39}" type="datetimeFigureOut">
              <a:rPr lang="ru-RU" smtClean="0"/>
              <a:pPr/>
              <a:t>02.05.2022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A482BC-4212-4FB0-9BB7-D29620F7A3C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344CDA-3479-4EDD-98F6-B635A7D60B39}" type="datetimeFigureOut">
              <a:rPr lang="ru-RU" smtClean="0"/>
              <a:pPr/>
              <a:t>02.05.2022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A482BC-4212-4FB0-9BB7-D29620F7A3C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344CDA-3479-4EDD-98F6-B635A7D60B39}" type="datetimeFigureOut">
              <a:rPr lang="ru-RU" smtClean="0"/>
              <a:pPr/>
              <a:t>02.05.2022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A482BC-4212-4FB0-9BB7-D29620F7A3C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344CDA-3479-4EDD-98F6-B635A7D60B39}" type="datetimeFigureOut">
              <a:rPr lang="ru-RU" smtClean="0"/>
              <a:pPr/>
              <a:t>02.05.2022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A482BC-4212-4FB0-9BB7-D29620F7A3C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Скругленный прямоугольник 9"/>
          <p:cNvSpPr/>
          <p:nvPr/>
        </p:nvSpPr>
        <p:spPr>
          <a:xfrm>
            <a:off x="467544" y="188640"/>
            <a:ext cx="8424936" cy="936104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971600" y="1700808"/>
            <a:ext cx="7488832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latin typeface="+mj-lt"/>
                <a:cs typeface="Times New Roman" pitchFamily="18" charset="0"/>
              </a:rPr>
              <a:t>Презентация</a:t>
            </a:r>
          </a:p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На тему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Профессия «социальный педагог»</a:t>
            </a:r>
          </a:p>
          <a:p>
            <a:pPr algn="ctr"/>
            <a:r>
              <a:rPr lang="ru-RU" sz="2800" dirty="0" smtClean="0"/>
              <a:t> </a:t>
            </a:r>
            <a:endParaRPr lang="ru-RU" sz="4800" dirty="0"/>
          </a:p>
        </p:txBody>
      </p:sp>
      <p:pic>
        <p:nvPicPr>
          <p:cNvPr id="3076" name="Picture 4" descr="https://catherineasquithgallery.com/uploads/posts/2021-03/1614599973_4-p-shkola-na-belom-fone-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058015"/>
            <a:ext cx="4355975" cy="3799985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4860032" y="4149080"/>
            <a:ext cx="410445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Подготовила: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Моисеенко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Я.В.</a:t>
            </a:r>
          </a:p>
          <a:p>
            <a:pPr lvl="0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Руководитель кружка МБУДО </a:t>
            </a: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"Станция юных натуралистов города Макеевки"</a:t>
            </a:r>
            <a:endParaRPr lang="ru-RU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0" y="188640"/>
            <a:ext cx="9144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УПРАВЛЕНИЕ ОБРАЗОВАНИЯ АДМИНИСТРАЦИИ ГОРОДА МАКЕЕВКИ </a:t>
            </a:r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БЮДЖЕТНОЕ УЧРЕЖДЕНИЕ ДОПОЛНИТЕЛЬНОГО ОБРАЗОВАНИЯ «СТАНЦИЯ ЮНЫХ НАТУРАЛИСТОВ ГОРОДА МАКЕЕВКИ»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advTm="6911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404664"/>
            <a:ext cx="835292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  </a:t>
            </a:r>
            <a:r>
              <a:rPr lang="ru-RU" sz="2400" i="1" dirty="0" smtClean="0"/>
              <a:t>Особое </a:t>
            </a:r>
            <a:r>
              <a:rPr lang="ru-RU" sz="2400" i="1" dirty="0"/>
              <a:t>внимание требуется от социального педагога к детям, исключённым из школы. </a:t>
            </a:r>
          </a:p>
        </p:txBody>
      </p:sp>
      <p:pic>
        <p:nvPicPr>
          <p:cNvPr id="12290" name="Picture 2" descr="https://web-3.ru/data/articles/17140/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7" y="1268760"/>
            <a:ext cx="6707088" cy="5589240"/>
          </a:xfrm>
          <a:prstGeom prst="rect">
            <a:avLst/>
          </a:prstGeom>
          <a:noFill/>
        </p:spPr>
      </p:pic>
    </p:spTree>
  </p:cSld>
  <p:clrMapOvr>
    <a:masterClrMapping/>
  </p:clrMapOvr>
  <p:transition advTm="5382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404664"/>
            <a:ext cx="856895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i="1" dirty="0" smtClean="0"/>
              <a:t>Он помогает устроить их в другую школу, помочь освоиться в новом коллективе.</a:t>
            </a:r>
            <a:endParaRPr lang="ru-RU" sz="2400" i="1" dirty="0"/>
          </a:p>
        </p:txBody>
      </p:sp>
      <p:pic>
        <p:nvPicPr>
          <p:cNvPr id="33794" name="Picture 2" descr="https://www.multiplication.com/sites/default/files/images/blog-images/Jen/bigstock-magic-afte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340768"/>
            <a:ext cx="8280920" cy="5283228"/>
          </a:xfrm>
          <a:prstGeom prst="rect">
            <a:avLst/>
          </a:prstGeom>
          <a:noFill/>
        </p:spPr>
      </p:pic>
    </p:spTree>
  </p:cSld>
  <p:clrMapOvr>
    <a:masterClrMapping/>
  </p:clrMapOvr>
  <p:transition advTm="4852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332656"/>
            <a:ext cx="84249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  </a:t>
            </a:r>
            <a:r>
              <a:rPr lang="ru-RU" sz="2400" i="1" dirty="0" smtClean="0"/>
              <a:t>Социальный </a:t>
            </a:r>
            <a:r>
              <a:rPr lang="ru-RU" sz="2400" i="1" dirty="0"/>
              <a:t>педагог выявляет детей-школьников, которые незаконно заняты на работе в учебное время, решает вопрос об их учёбе, проверяет, выполняются ли правовые нормы детского труда. А уж этот вопрос стоит очень остро в современных условиях, и эта проблема сегодня актуальна.</a:t>
            </a:r>
          </a:p>
        </p:txBody>
      </p:sp>
      <p:pic>
        <p:nvPicPr>
          <p:cNvPr id="11266" name="Picture 2" descr="https://everestdainik.com/wp-content/uploads/2017/10/child-labou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27783" y="2204864"/>
            <a:ext cx="4002639" cy="4428208"/>
          </a:xfrm>
          <a:prstGeom prst="rect">
            <a:avLst/>
          </a:prstGeom>
          <a:noFill/>
        </p:spPr>
      </p:pic>
    </p:spTree>
  </p:cSld>
  <p:clrMapOvr>
    <a:masterClrMapping/>
  </p:clrMapOvr>
  <p:transition advTm="13899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260648"/>
            <a:ext cx="856895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     </a:t>
            </a:r>
            <a:r>
              <a:rPr lang="ru-RU" sz="2400" i="1" dirty="0" smtClean="0"/>
              <a:t>Он следит за детьми-школьниками: все ли нуждающиеся посещают реабилитационные центры, помогает им, контролирует получение всех социальных привилегий многодетными семьями: бесплатные «школьные» завтраки, приобретение одежды, транспортные расходы.</a:t>
            </a:r>
            <a:endParaRPr lang="ru-RU" sz="2400" i="1" dirty="0"/>
          </a:p>
        </p:txBody>
      </p:sp>
      <p:pic>
        <p:nvPicPr>
          <p:cNvPr id="34820" name="Picture 4" descr="https://rec.admtyumen.ru/files/upload/ORG/CITTO/%D0%9B%D1%8C%D0%B3%D0%BE%D1%82%D0%BD%D0%BE%D0%B5%20%D0%BF%D0%B8%D1%82%D0%B0%D0%BD%D0%B8%D0%B5%20%D0%B4%D0%B5%D1%82%D0%B5%D0%B9%20%D0%B2%20%D1%88%D0%BA%D0%BE%D0%BB%D0%B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2419349"/>
            <a:ext cx="6096000" cy="4438651"/>
          </a:xfrm>
          <a:prstGeom prst="rect">
            <a:avLst/>
          </a:prstGeom>
          <a:noFill/>
        </p:spPr>
      </p:pic>
    </p:spTree>
  </p:cSld>
  <p:clrMapOvr>
    <a:masterClrMapping/>
  </p:clrMapOvr>
  <p:transition advTm="11108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188640"/>
            <a:ext cx="8352928" cy="27084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     </a:t>
            </a:r>
            <a:r>
              <a:rPr lang="ru-RU" i="1" dirty="0" smtClean="0"/>
              <a:t>Социальный </a:t>
            </a:r>
            <a:r>
              <a:rPr lang="ru-RU" i="1" dirty="0"/>
              <a:t>педагог изучает интересы детей, проблемы семейных отношений с различным укладом:</a:t>
            </a:r>
          </a:p>
          <a:p>
            <a:r>
              <a:rPr lang="ru-RU" i="1" dirty="0"/>
              <a:t>· Изучает семью;</a:t>
            </a:r>
          </a:p>
          <a:p>
            <a:r>
              <a:rPr lang="ru-RU" i="1" dirty="0"/>
              <a:t>· Помогает семьям в кризисных ситуациях;</a:t>
            </a:r>
          </a:p>
          <a:p>
            <a:r>
              <a:rPr lang="ru-RU" i="1" dirty="0"/>
              <a:t>· Помогает в оздоровлении среды;</a:t>
            </a:r>
          </a:p>
          <a:p>
            <a:r>
              <a:rPr lang="ru-RU" i="1" dirty="0"/>
              <a:t>· Помогает в улучшении </a:t>
            </a:r>
            <a:r>
              <a:rPr lang="ru-RU" i="1" dirty="0" smtClean="0"/>
              <a:t>психологической</a:t>
            </a:r>
          </a:p>
          <a:p>
            <a:r>
              <a:rPr lang="ru-RU" i="1" dirty="0" smtClean="0"/>
              <a:t> </a:t>
            </a:r>
            <a:r>
              <a:rPr lang="ru-RU" i="1" dirty="0"/>
              <a:t>обстановки и педагогической культуры </a:t>
            </a:r>
            <a:r>
              <a:rPr lang="ru-RU" i="1" dirty="0" smtClean="0"/>
              <a:t>среды</a:t>
            </a:r>
            <a:r>
              <a:rPr lang="ru-RU" i="1" dirty="0"/>
              <a:t>;</a:t>
            </a:r>
          </a:p>
          <a:p>
            <a:r>
              <a:rPr lang="ru-RU" i="1" dirty="0"/>
              <a:t>· Защищает интересы ребёнка;</a:t>
            </a:r>
          </a:p>
          <a:p>
            <a:r>
              <a:rPr lang="ru-RU" i="1" dirty="0"/>
              <a:t>· Налаживает контакты</a:t>
            </a:r>
            <a:r>
              <a:rPr lang="ru-RU" sz="2000" i="1" dirty="0"/>
              <a:t>.</a:t>
            </a:r>
          </a:p>
        </p:txBody>
      </p:sp>
      <p:pic>
        <p:nvPicPr>
          <p:cNvPr id="10242" name="Picture 2" descr="https://orenschool33.ucoz.net/method_cab/soci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43808" y="2554318"/>
            <a:ext cx="4248472" cy="4303682"/>
          </a:xfrm>
          <a:prstGeom prst="rect">
            <a:avLst/>
          </a:prstGeom>
          <a:noFill/>
        </p:spPr>
      </p:pic>
    </p:spTree>
  </p:cSld>
  <p:clrMapOvr>
    <a:masterClrMapping/>
  </p:clrMapOvr>
  <p:transition advTm="14789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332656"/>
            <a:ext cx="89644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i="1" dirty="0" smtClean="0"/>
              <a:t>  Для </a:t>
            </a:r>
            <a:r>
              <a:rPr lang="ru-RU" sz="2400" i="1" dirty="0"/>
              <a:t>решения всех вышеописанных задач социальный педагог изучает ребёнка, его состояние, уровень кризиса, планирует пути его преодоления. В этом одна из главнейших задач социального педагога. Поддержать ребенка в трудную минуту - дело не легкое. </a:t>
            </a:r>
          </a:p>
        </p:txBody>
      </p:sp>
      <p:pic>
        <p:nvPicPr>
          <p:cNvPr id="9218" name="Picture 2" descr="https://avatars.mds.yandex.net/i?id=981f6f050c3c353eaddf91156b578a2a-5499519-images-thumbs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2204864"/>
            <a:ext cx="6209027" cy="4653136"/>
          </a:xfrm>
          <a:prstGeom prst="rect">
            <a:avLst/>
          </a:prstGeom>
          <a:noFill/>
        </p:spPr>
      </p:pic>
    </p:spTree>
  </p:cSld>
  <p:clrMapOvr>
    <a:masterClrMapping/>
  </p:clrMapOvr>
  <p:transition advTm="13041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1520" y="404664"/>
            <a:ext cx="856895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i="1" dirty="0" smtClean="0"/>
              <a:t> </a:t>
            </a:r>
            <a:endParaRPr lang="ru-RU" sz="2400" i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23528" y="620688"/>
            <a:ext cx="856895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i="1" dirty="0" smtClean="0">
                <a:latin typeface="+mj-lt"/>
              </a:rPr>
              <a:t> </a:t>
            </a:r>
            <a:endParaRPr lang="ru-RU" sz="4400" b="1" i="1" dirty="0">
              <a:latin typeface="+mj-lt"/>
            </a:endParaRPr>
          </a:p>
        </p:txBody>
      </p:sp>
      <p:pic>
        <p:nvPicPr>
          <p:cNvPr id="28676" name="Picture 4" descr="https://avatars.mds.yandex.net/i?id=7b284215e69f0b4ac9f378cca5f1ed47-4161437-images-thumbs&amp;n=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75656" y="2418605"/>
            <a:ext cx="6048672" cy="4439395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251520" y="332656"/>
            <a:ext cx="856895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i="1" dirty="0" smtClean="0"/>
              <a:t>     Социальный </a:t>
            </a:r>
            <a:r>
              <a:rPr lang="ru-RU" sz="2400" i="1" dirty="0" smtClean="0"/>
              <a:t>педагог — это специалист по социально-педагогической работе с детьми и родителями, подростками, молодёжными группами и объединениями, взрослым населением в условиях образовательных и специализированных учреждений, по месту жительства.</a:t>
            </a:r>
            <a:endParaRPr lang="ru-RU" sz="2400" i="1" dirty="0"/>
          </a:p>
        </p:txBody>
      </p:sp>
    </p:spTree>
  </p:cSld>
  <p:clrMapOvr>
    <a:masterClrMapping/>
  </p:clrMapOvr>
  <p:transition advTm="18361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764704"/>
            <a:ext cx="864096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/>
              <a:t>      </a:t>
            </a:r>
            <a:r>
              <a:rPr lang="ru-RU" sz="2400" i="1" dirty="0" smtClean="0"/>
              <a:t> </a:t>
            </a:r>
            <a:r>
              <a:rPr lang="ru-RU" sz="2400" i="1" dirty="0"/>
              <a:t>С</a:t>
            </a:r>
            <a:r>
              <a:rPr lang="ru-RU" sz="2400" i="1" dirty="0" smtClean="0"/>
              <a:t>оциальный педагог  </a:t>
            </a:r>
            <a:r>
              <a:rPr lang="ru-RU" sz="2400" i="1" dirty="0"/>
              <a:t>работает с неблагополучными семьями, отстающими учениками, создаёт детские объединения для проведения свободного времени, привлекает к этому родителей.</a:t>
            </a:r>
          </a:p>
        </p:txBody>
      </p:sp>
      <p:pic>
        <p:nvPicPr>
          <p:cNvPr id="17414" name="Picture 6" descr="https://www.pinclipart.com/picdir/big/569-5695998_parent-teacher-conference-clipart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99792" y="2343270"/>
            <a:ext cx="4464496" cy="4514730"/>
          </a:xfrm>
          <a:prstGeom prst="rect">
            <a:avLst/>
          </a:prstGeom>
          <a:noFill/>
        </p:spPr>
      </p:pic>
    </p:spTree>
  </p:cSld>
  <p:clrMapOvr>
    <a:masterClrMapping/>
  </p:clrMapOvr>
  <p:transition advTm="10874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548680"/>
            <a:ext cx="799288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i="1" dirty="0" smtClean="0"/>
              <a:t>      </a:t>
            </a:r>
            <a:r>
              <a:rPr lang="ru-RU" sz="2400" i="1" dirty="0" smtClean="0"/>
              <a:t>Социальный </a:t>
            </a:r>
            <a:r>
              <a:rPr lang="ru-RU" sz="2400" i="1" dirty="0"/>
              <a:t>педагог выявляет нуждающихся в социальной помощи детей. Это неуспевающие дети, которые в силу своих способностей не могут усвоить школьного курса. Это дети, </a:t>
            </a:r>
            <a:r>
              <a:rPr lang="ru-RU" sz="2400" i="1" dirty="0" smtClean="0"/>
              <a:t>которые</a:t>
            </a:r>
          </a:p>
          <a:p>
            <a:r>
              <a:rPr lang="ru-RU" sz="2400" i="1" dirty="0" smtClean="0"/>
              <a:t> </a:t>
            </a:r>
            <a:r>
              <a:rPr lang="ru-RU" sz="2400" i="1" dirty="0"/>
              <a:t>переживают стрессы или в </a:t>
            </a:r>
            <a:r>
              <a:rPr lang="ru-RU" sz="2400" i="1" dirty="0" smtClean="0"/>
              <a:t>коллективе </a:t>
            </a:r>
          </a:p>
          <a:p>
            <a:r>
              <a:rPr lang="ru-RU" sz="2400" i="1" dirty="0" smtClean="0"/>
              <a:t>сверстников </a:t>
            </a:r>
            <a:r>
              <a:rPr lang="ru-RU" sz="2400" i="1" dirty="0"/>
              <a:t>в школе </a:t>
            </a:r>
            <a:r>
              <a:rPr lang="ru-RU" sz="2400" i="1" dirty="0" smtClean="0"/>
              <a:t>или </a:t>
            </a:r>
            <a:r>
              <a:rPr lang="ru-RU" sz="2400" i="1" dirty="0"/>
              <a:t>в семье. </a:t>
            </a:r>
            <a:endParaRPr lang="ru-RU" sz="2000" i="1" dirty="0"/>
          </a:p>
        </p:txBody>
      </p:sp>
      <p:pic>
        <p:nvPicPr>
          <p:cNvPr id="16388" name="Picture 4" descr="https://avatars.mds.yandex.net/get-zen_doc/1887828/pub_5cabbf0c71871700afcba439_5cb05176696f5600b30f7bdc/scale_12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639638"/>
            <a:ext cx="5724128" cy="3218362"/>
          </a:xfrm>
          <a:prstGeom prst="rect">
            <a:avLst/>
          </a:prstGeom>
          <a:noFill/>
        </p:spPr>
      </p:pic>
      <p:pic>
        <p:nvPicPr>
          <p:cNvPr id="16390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68144" y="1664712"/>
            <a:ext cx="3275856" cy="40927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1170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404664"/>
            <a:ext cx="770485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    </a:t>
            </a:r>
            <a:r>
              <a:rPr lang="ru-RU" sz="2400" i="1" dirty="0" smtClean="0"/>
              <a:t>Это дети больные, с теми или иными недостатками, школьники, которые приобщались к наркотикам или алкоголю. Чаще всего они состоят на учёте в комиссии по делам несовершеннолетних.</a:t>
            </a:r>
            <a:endParaRPr lang="ru-RU" sz="2400" i="1" dirty="0"/>
          </a:p>
        </p:txBody>
      </p:sp>
      <p:pic>
        <p:nvPicPr>
          <p:cNvPr id="3" name="Picture 2" descr="https://ds04.infourok.ru/uploads/ex/0def/000da27e-866dbafc/hello_html_4285267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1720" y="1963975"/>
            <a:ext cx="4968552" cy="4894025"/>
          </a:xfrm>
          <a:prstGeom prst="rect">
            <a:avLst/>
          </a:prstGeom>
          <a:noFill/>
        </p:spPr>
      </p:pic>
    </p:spTree>
  </p:cSld>
  <p:clrMapOvr>
    <a:masterClrMapping/>
  </p:clrMapOvr>
  <p:transition advTm="8642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59632" y="548680"/>
            <a:ext cx="43590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i="1" dirty="0" smtClean="0"/>
              <a:t>А также это дети одарённые.</a:t>
            </a:r>
            <a:endParaRPr lang="ru-RU" sz="2400" i="1" dirty="0"/>
          </a:p>
        </p:txBody>
      </p:sp>
      <p:pic>
        <p:nvPicPr>
          <p:cNvPr id="31748" name="Picture 4" descr="https://ds05.infourok.ru/uploads/ex/0ecd/0013f874-882e3cec/hello_html_m56ece619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1340768"/>
            <a:ext cx="6993073" cy="4931371"/>
          </a:xfrm>
          <a:prstGeom prst="rect">
            <a:avLst/>
          </a:prstGeom>
          <a:noFill/>
        </p:spPr>
      </p:pic>
    </p:spTree>
  </p:cSld>
  <p:clrMapOvr>
    <a:masterClrMapping/>
  </p:clrMapOvr>
  <p:transition advTm="3620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692696"/>
            <a:ext cx="813690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    </a:t>
            </a:r>
            <a:r>
              <a:rPr lang="ru-RU" sz="2400" i="1" dirty="0" smtClean="0"/>
              <a:t>Иногда </a:t>
            </a:r>
            <a:r>
              <a:rPr lang="ru-RU" sz="2400" i="1" dirty="0"/>
              <a:t>помощь этим детям может состоять только в том, чтобы разобраться в их отношениях с окружающими. В другом случае – научить контролировать свои поступки, быть в себе уверенным. Но в том и другом случаях от социального педагога требуются чуткость и сердечность.</a:t>
            </a:r>
          </a:p>
        </p:txBody>
      </p:sp>
      <p:pic>
        <p:nvPicPr>
          <p:cNvPr id="15362" name="Picture 2" descr="https://catherineasquithgallery.com/uploads/posts/2021-03/1614582439_39-p-detskii-sad-na-belom-fone-4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736" y="3036339"/>
            <a:ext cx="5774487" cy="3821660"/>
          </a:xfrm>
          <a:prstGeom prst="rect">
            <a:avLst/>
          </a:prstGeom>
          <a:noFill/>
        </p:spPr>
      </p:pic>
    </p:spTree>
  </p:cSld>
  <p:clrMapOvr>
    <a:masterClrMapping/>
  </p:clrMapOvr>
  <p:transition advTm="11185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404664"/>
            <a:ext cx="828092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       </a:t>
            </a:r>
            <a:r>
              <a:rPr lang="ru-RU" sz="2400" i="1" dirty="0" smtClean="0"/>
              <a:t>Сегодня </a:t>
            </a:r>
            <a:r>
              <a:rPr lang="ru-RU" sz="2400" i="1" dirty="0"/>
              <a:t>актуальна нехватка различных секций и клубов, разнообразных трудовых, туристических и краеведческих отрядов. То есть в настоящее время мало занято в организационном плане </a:t>
            </a:r>
            <a:r>
              <a:rPr lang="ru-RU" sz="2400" i="1" dirty="0" err="1"/>
              <a:t>внеучебное</a:t>
            </a:r>
            <a:r>
              <a:rPr lang="ru-RU" sz="2400" i="1" dirty="0"/>
              <a:t> время школьника. Социальный педагог становится организатором </a:t>
            </a:r>
            <a:r>
              <a:rPr lang="ru-RU" sz="2400" i="1" dirty="0" err="1"/>
              <a:t>внеучебного</a:t>
            </a:r>
            <a:r>
              <a:rPr lang="ru-RU" sz="2400" i="1" dirty="0"/>
              <a:t> времени школьника, </a:t>
            </a:r>
            <a:r>
              <a:rPr lang="ru-RU" sz="2400" i="1" dirty="0" smtClean="0"/>
              <a:t>объединяясь </a:t>
            </a:r>
            <a:r>
              <a:rPr lang="ru-RU" sz="2400" i="1" dirty="0"/>
              <a:t>в </a:t>
            </a:r>
            <a:r>
              <a:rPr lang="ru-RU" sz="2400" i="1" dirty="0" smtClean="0"/>
              <a:t>своей </a:t>
            </a:r>
            <a:r>
              <a:rPr lang="ru-RU" sz="2400" i="1" dirty="0"/>
              <a:t>воспитательной работе </a:t>
            </a:r>
            <a:r>
              <a:rPr lang="ru-RU" sz="2400" i="1" dirty="0" smtClean="0"/>
              <a:t>с </a:t>
            </a:r>
            <a:r>
              <a:rPr lang="ru-RU" sz="2400" i="1" dirty="0"/>
              <a:t>родителями.</a:t>
            </a:r>
          </a:p>
        </p:txBody>
      </p:sp>
      <p:pic>
        <p:nvPicPr>
          <p:cNvPr id="14338" name="Picture 2" descr="https://avatars.mds.yandex.net/get-zen_doc/3680683/pub_5ff4a652d1a90641ca229c66_5ff4a999d1a90641ca27f8a6/scale_12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696" y="3328002"/>
            <a:ext cx="5292081" cy="3529998"/>
          </a:xfrm>
          <a:prstGeom prst="rect">
            <a:avLst/>
          </a:prstGeom>
          <a:noFill/>
        </p:spPr>
      </p:pic>
    </p:spTree>
  </p:cSld>
  <p:clrMapOvr>
    <a:masterClrMapping/>
  </p:clrMapOvr>
  <p:transition advTm="13416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332656"/>
            <a:ext cx="8784976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/>
              <a:t>  </a:t>
            </a:r>
            <a:r>
              <a:rPr lang="ru-RU" sz="2000" i="1" dirty="0" smtClean="0"/>
              <a:t>Социальный </a:t>
            </a:r>
            <a:r>
              <a:rPr lang="ru-RU" sz="2000" i="1" dirty="0"/>
              <a:t>педагог координирует работу педагогического коллектива с трудными детьми, семьями, с окружающей социальной микросредой и общественностью микрорайона, что также немаловажно сегодня. Он периодически информирует педагогический коллектив школы о психологическом климате в классах, о каждом трудном ученике и об оказании ему помощи. Играет главную роль в подготовке и составлении плана социальной работы школы.</a:t>
            </a:r>
          </a:p>
        </p:txBody>
      </p:sp>
      <p:sp>
        <p:nvSpPr>
          <p:cNvPr id="13314" name="AutoShape 2" descr="https://media.baamboozle.com/uploads/images/91540/1599293532_74692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3316" name="AutoShape 4" descr="https://media.baamboozle.com/uploads/images/91540/1599293532_74692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3318" name="AutoShape 6" descr="https://media.baamboozle.com/uploads/images/91540/1599293532_74692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3320" name="AutoShape 8" descr="https://media.baamboozle.com/uploads/images/91540/1599293532_74692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3322" name="AutoShape 10" descr="https://media.baamboozle.com/uploads/images/91540/1599293532_74692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3324" name="Picture 12" descr="https://www.clipartmax.com/png/full/142-1429705_%D0%BA%D0%BB%D0%B0%D1%81%D1%81-teaching-in-class-cartoon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1" y="2468725"/>
            <a:ext cx="5256583" cy="4389274"/>
          </a:xfrm>
          <a:prstGeom prst="rect">
            <a:avLst/>
          </a:prstGeom>
          <a:noFill/>
        </p:spPr>
      </p:pic>
    </p:spTree>
  </p:cSld>
  <p:clrMapOvr>
    <a:masterClrMapping/>
  </p:clrMapOvr>
  <p:transition advTm="18704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</TotalTime>
  <Words>510</Words>
  <Application>Microsoft Office PowerPoint</Application>
  <PresentationFormat>Экран (4:3)</PresentationFormat>
  <Paragraphs>33</Paragraphs>
  <Slides>15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Дом</dc:creator>
  <cp:lastModifiedBy>Дом</cp:lastModifiedBy>
  <cp:revision>28</cp:revision>
  <dcterms:created xsi:type="dcterms:W3CDTF">2022-04-26T14:31:06Z</dcterms:created>
  <dcterms:modified xsi:type="dcterms:W3CDTF">2022-05-02T17:22:03Z</dcterms:modified>
</cp:coreProperties>
</file>