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  <p:sldMasterId id="2147483864" r:id="rId2"/>
    <p:sldMasterId id="2147483888" r:id="rId3"/>
  </p:sldMasterIdLst>
  <p:sldIdLst>
    <p:sldId id="256" r:id="rId4"/>
    <p:sldId id="258" r:id="rId5"/>
    <p:sldId id="257" r:id="rId6"/>
    <p:sldId id="259" r:id="rId7"/>
    <p:sldId id="273" r:id="rId8"/>
    <p:sldId id="290" r:id="rId9"/>
    <p:sldId id="288" r:id="rId10"/>
    <p:sldId id="289" r:id="rId11"/>
    <p:sldId id="278" r:id="rId12"/>
    <p:sldId id="283" r:id="rId13"/>
    <p:sldId id="293" r:id="rId14"/>
    <p:sldId id="292" r:id="rId15"/>
    <p:sldId id="294" r:id="rId16"/>
    <p:sldId id="279" r:id="rId17"/>
    <p:sldId id="281" r:id="rId18"/>
    <p:sldId id="263" r:id="rId19"/>
    <p:sldId id="274" r:id="rId20"/>
    <p:sldId id="265" r:id="rId21"/>
    <p:sldId id="291" r:id="rId22"/>
    <p:sldId id="267" r:id="rId23"/>
    <p:sldId id="268" r:id="rId24"/>
    <p:sldId id="275" r:id="rId25"/>
    <p:sldId id="269" r:id="rId26"/>
    <p:sldId id="276" r:id="rId27"/>
    <p:sldId id="270" r:id="rId28"/>
    <p:sldId id="271" r:id="rId29"/>
    <p:sldId id="272" r:id="rId30"/>
    <p:sldId id="277" r:id="rId31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1624AA"/>
    <a:srgbClr val="008000"/>
    <a:srgbClr val="74388C"/>
    <a:srgbClr val="1A097D"/>
    <a:srgbClr val="378952"/>
    <a:srgbClr val="FF191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A451C-077D-43FF-B81F-BC423E8144E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119F7-373E-4B0C-B44A-053CE2D085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A451C-077D-43FF-B81F-BC423E8144E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119F7-373E-4B0C-B44A-053CE2D085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A451C-077D-43FF-B81F-BC423E8144E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119F7-373E-4B0C-B44A-053CE2D085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A451C-077D-43FF-B81F-BC423E8144E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119F7-373E-4B0C-B44A-053CE2D085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A451C-077D-43FF-B81F-BC423E8144E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119F7-373E-4B0C-B44A-053CE2D085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A451C-077D-43FF-B81F-BC423E8144E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477119F7-373E-4B0C-B44A-053CE2D085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A451C-077D-43FF-B81F-BC423E8144E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119F7-373E-4B0C-B44A-053CE2D085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A451C-077D-43FF-B81F-BC423E8144E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119F7-373E-4B0C-B44A-053CE2D085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A451C-077D-43FF-B81F-BC423E8144E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119F7-373E-4B0C-B44A-053CE2D085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A451C-077D-43FF-B81F-BC423E8144E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119F7-373E-4B0C-B44A-053CE2D085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A451C-077D-43FF-B81F-BC423E8144E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119F7-373E-4B0C-B44A-053CE2D085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A451C-077D-43FF-B81F-BC423E8144E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119F7-373E-4B0C-B44A-053CE2D085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A451C-077D-43FF-B81F-BC423E8144E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119F7-373E-4B0C-B44A-053CE2D085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A451C-077D-43FF-B81F-BC423E8144E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119F7-373E-4B0C-B44A-053CE2D085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A451C-077D-43FF-B81F-BC423E8144E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119F7-373E-4B0C-B44A-053CE2D085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A451C-077D-43FF-B81F-BC423E8144E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7119F7-373E-4B0C-B44A-053CE2D085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41A451C-077D-43FF-B81F-BC423E8144E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477119F7-373E-4B0C-B44A-053CE2D085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A451C-077D-43FF-B81F-BC423E8144E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119F7-373E-4B0C-B44A-053CE2D085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A451C-077D-43FF-B81F-BC423E8144E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119F7-373E-4B0C-B44A-053CE2D085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119F7-373E-4B0C-B44A-053CE2D085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A451C-077D-43FF-B81F-BC423E8144E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A451C-077D-43FF-B81F-BC423E8144E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119F7-373E-4B0C-B44A-053CE2D085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A451C-077D-43FF-B81F-BC423E8144E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119F7-373E-4B0C-B44A-053CE2D085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A451C-077D-43FF-B81F-BC423E8144E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119F7-373E-4B0C-B44A-053CE2D085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41A451C-077D-43FF-B81F-BC423E8144E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77119F7-373E-4B0C-B44A-053CE2D085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A451C-077D-43FF-B81F-BC423E8144E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7119F7-373E-4B0C-B44A-053CE2D085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A451C-077D-43FF-B81F-BC423E8144E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119F7-373E-4B0C-B44A-053CE2D085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A451C-077D-43FF-B81F-BC423E8144E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119F7-373E-4B0C-B44A-053CE2D085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A451C-077D-43FF-B81F-BC423E8144E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119F7-373E-4B0C-B44A-053CE2D085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A451C-077D-43FF-B81F-BC423E8144E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119F7-373E-4B0C-B44A-053CE2D085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A451C-077D-43FF-B81F-BC423E8144E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119F7-373E-4B0C-B44A-053CE2D085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A451C-077D-43FF-B81F-BC423E8144E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119F7-373E-4B0C-B44A-053CE2D085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A451C-077D-43FF-B81F-BC423E8144E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119F7-373E-4B0C-B44A-053CE2D085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A451C-077D-43FF-B81F-BC423E8144E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119F7-373E-4B0C-B44A-053CE2D085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1A451C-077D-43FF-B81F-BC423E8144E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7119F7-373E-4B0C-B44A-053CE2D085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41A451C-077D-43FF-B81F-BC423E8144E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77119F7-373E-4B0C-B44A-053CE2D085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41A451C-077D-43FF-B81F-BC423E8144E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477119F7-373E-4B0C-B44A-053CE2D085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2214554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solidFill>
                  <a:srgbClr val="FF0000"/>
                </a:solidFill>
              </a:rPr>
              <a:t>Готовимся к ОГЭ </a:t>
            </a:r>
            <a:br>
              <a:rPr lang="ru-RU" sz="4800" b="1" i="1" dirty="0" smtClean="0">
                <a:solidFill>
                  <a:srgbClr val="FF0000"/>
                </a:solidFill>
              </a:rPr>
            </a:br>
            <a:r>
              <a:rPr lang="ru-RU" sz="4800" b="1" i="1" dirty="0" smtClean="0">
                <a:solidFill>
                  <a:srgbClr val="FF0000"/>
                </a:solidFill>
              </a:rPr>
              <a:t>Задание 5</a:t>
            </a:r>
            <a:endParaRPr lang="ru-RU" sz="4800" b="1" i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214554"/>
            <a:ext cx="9144000" cy="4643446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endParaRPr lang="ru-RU" sz="6000" b="1" i="1" dirty="0" smtClean="0">
              <a:solidFill>
                <a:srgbClr val="002060"/>
              </a:solidFill>
            </a:endParaRPr>
          </a:p>
          <a:p>
            <a:pPr algn="ctr"/>
            <a:r>
              <a:rPr lang="ru-RU" sz="6000" b="1" i="1" dirty="0" smtClean="0">
                <a:solidFill>
                  <a:srgbClr val="002060"/>
                </a:solidFill>
              </a:rPr>
              <a:t>Правописание </a:t>
            </a:r>
          </a:p>
          <a:p>
            <a:pPr algn="ctr"/>
            <a:r>
              <a:rPr lang="ru-RU" sz="6000" b="1" i="1" dirty="0" smtClean="0">
                <a:solidFill>
                  <a:srgbClr val="002060"/>
                </a:solidFill>
              </a:rPr>
              <a:t>суффиксов </a:t>
            </a:r>
            <a:r>
              <a:rPr lang="ru-RU" sz="6000" b="1" i="1" dirty="0">
                <a:solidFill>
                  <a:srgbClr val="002060"/>
                </a:solidFill>
              </a:rPr>
              <a:t>разных частей речи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user\Desktop\img1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9143999" cy="6715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user\Desktop\0005-005-Iskljuchenie-vetrenyj-den-junosha-no-bezvetrennyj-den-provetrennyj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esktop\img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user\Desktop\img3 (1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конспекты62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img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428652"/>
            <a:ext cx="9143999" cy="7286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428628"/>
          </a:xfrm>
        </p:spPr>
        <p:txBody>
          <a:bodyPr>
            <a:noAutofit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</a:rPr>
              <a:t/>
            </a:r>
            <a:br>
              <a:rPr lang="ru-RU" sz="2000" b="1" i="1" dirty="0" smtClean="0">
                <a:solidFill>
                  <a:srgbClr val="C00000"/>
                </a:solidFill>
              </a:rPr>
            </a:br>
            <a:r>
              <a:rPr lang="ru-RU" sz="2000" b="1" i="1" dirty="0" smtClean="0">
                <a:solidFill>
                  <a:srgbClr val="C00000"/>
                </a:solidFill>
              </a:rPr>
              <a:t/>
            </a:r>
            <a:br>
              <a:rPr lang="ru-RU" sz="2000" b="1" i="1" dirty="0" smtClean="0">
                <a:solidFill>
                  <a:srgbClr val="C00000"/>
                </a:solidFill>
              </a:rPr>
            </a:br>
            <a:r>
              <a:rPr lang="ru-RU" sz="2800" b="1" i="1" dirty="0" smtClean="0">
                <a:solidFill>
                  <a:srgbClr val="009900"/>
                </a:solidFill>
              </a:rPr>
              <a:t>Для определения количества Н в причастиях и отглагольных прилагательных предлагаю такой </a:t>
            </a:r>
            <a:r>
              <a:rPr lang="ru-RU" sz="2800" b="1" i="1" dirty="0" smtClean="0">
                <a:solidFill>
                  <a:srgbClr val="FF0000"/>
                </a:solidFill>
              </a:rPr>
              <a:t>АЛГОРИТМ: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285860"/>
            <a:ext cx="8858312" cy="542928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     Шаг 1</a:t>
            </a:r>
            <a:r>
              <a:rPr lang="ru-RU" sz="2800" b="1" dirty="0" smtClean="0"/>
              <a:t>. Убедиться, что слово образовано от глагола.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    Шаг 2</a:t>
            </a:r>
            <a:r>
              <a:rPr lang="ru-RU" sz="2800" b="1" dirty="0" smtClean="0"/>
              <a:t>. Определить форму: </a:t>
            </a:r>
            <a:br>
              <a:rPr lang="ru-RU" sz="2800" b="1" dirty="0" smtClean="0"/>
            </a:br>
            <a:r>
              <a:rPr lang="ru-RU" sz="2800" b="1" dirty="0" smtClean="0"/>
              <a:t>краткая (причастие) - пиши Н, </a:t>
            </a:r>
          </a:p>
          <a:p>
            <a:pPr lvl="0">
              <a:buNone/>
            </a:pPr>
            <a:r>
              <a:rPr lang="ru-RU" sz="2800" b="1" dirty="0" smtClean="0"/>
              <a:t>     полная - переходи к следующему шагу.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     Шаг 3.</a:t>
            </a:r>
            <a:r>
              <a:rPr lang="ru-RU" sz="2800" b="1" dirty="0" smtClean="0"/>
              <a:t> Выяснить, есть ли приставка: </a:t>
            </a:r>
          </a:p>
          <a:p>
            <a:pPr lvl="0"/>
            <a:r>
              <a:rPr lang="ru-RU" sz="2800" b="1" dirty="0" smtClean="0"/>
              <a:t>не-  -  пиши </a:t>
            </a:r>
            <a:r>
              <a:rPr lang="ru-RU" sz="2800" b="1" dirty="0" smtClean="0">
                <a:solidFill>
                  <a:srgbClr val="0000FF"/>
                </a:solidFill>
              </a:rPr>
              <a:t>Н</a:t>
            </a:r>
            <a:r>
              <a:rPr lang="ru-RU" sz="2800" b="1" dirty="0" smtClean="0"/>
              <a:t>, если слово образовано от гл. </a:t>
            </a:r>
            <a:r>
              <a:rPr lang="ru-RU" sz="2800" b="1" dirty="0" smtClean="0">
                <a:solidFill>
                  <a:srgbClr val="009900"/>
                </a:solidFill>
              </a:rPr>
              <a:t>несов</a:t>
            </a:r>
            <a:r>
              <a:rPr lang="ru-RU" sz="2800" b="1" dirty="0" smtClean="0"/>
              <a:t>. вида или пиши </a:t>
            </a:r>
            <a:r>
              <a:rPr lang="ru-RU" sz="2800" b="1" dirty="0" smtClean="0">
                <a:solidFill>
                  <a:srgbClr val="0000FF"/>
                </a:solidFill>
              </a:rPr>
              <a:t>НН</a:t>
            </a:r>
            <a:r>
              <a:rPr lang="ru-RU" sz="2800" b="1" dirty="0" smtClean="0"/>
              <a:t>, если слово образовано от гл. </a:t>
            </a:r>
            <a:r>
              <a:rPr lang="ru-RU" sz="2800" b="1" dirty="0" smtClean="0">
                <a:solidFill>
                  <a:srgbClr val="009900"/>
                </a:solidFill>
              </a:rPr>
              <a:t>сов. </a:t>
            </a:r>
            <a:r>
              <a:rPr lang="ru-RU" sz="2800" b="1" dirty="0" smtClean="0"/>
              <a:t>вида,</a:t>
            </a:r>
          </a:p>
          <a:p>
            <a:pPr lvl="0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     другая</a:t>
            </a:r>
            <a:r>
              <a:rPr lang="ru-RU" sz="2800" b="1" dirty="0" smtClean="0"/>
              <a:t> - пиши </a:t>
            </a:r>
            <a:r>
              <a:rPr lang="ru-RU" sz="2800" b="1" dirty="0" smtClean="0">
                <a:solidFill>
                  <a:srgbClr val="0000FF"/>
                </a:solidFill>
              </a:rPr>
              <a:t>НН</a:t>
            </a:r>
            <a:r>
              <a:rPr lang="ru-RU" sz="2800" b="1" dirty="0" smtClean="0"/>
              <a:t>,</a:t>
            </a:r>
          </a:p>
          <a:p>
            <a:pPr lvl="0"/>
            <a:r>
              <a:rPr lang="ru-RU" sz="2800" b="1" dirty="0" smtClean="0">
                <a:solidFill>
                  <a:srgbClr val="009900"/>
                </a:solidFill>
              </a:rPr>
              <a:t>не- + другая</a:t>
            </a:r>
            <a:r>
              <a:rPr lang="ru-RU" sz="2800" b="1" dirty="0" smtClean="0"/>
              <a:t> - пиши </a:t>
            </a:r>
            <a:r>
              <a:rPr lang="ru-RU" sz="2800" b="1" dirty="0" smtClean="0">
                <a:solidFill>
                  <a:srgbClr val="009900"/>
                </a:solidFill>
              </a:rPr>
              <a:t>НН</a:t>
            </a:r>
            <a:r>
              <a:rPr lang="ru-RU" sz="2800" b="1" dirty="0" smtClean="0"/>
              <a:t>,</a:t>
            </a:r>
          </a:p>
          <a:p>
            <a:pPr lvl="0"/>
            <a:r>
              <a:rPr lang="ru-RU" sz="2800" b="1" dirty="0" smtClean="0">
                <a:solidFill>
                  <a:srgbClr val="009900"/>
                </a:solidFill>
              </a:rPr>
              <a:t>нет приставки </a:t>
            </a:r>
            <a:r>
              <a:rPr lang="ru-RU" sz="2800" b="1" dirty="0" smtClean="0"/>
              <a:t>- переходи к следующему шагу.</a:t>
            </a: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85728"/>
            <a:ext cx="8786874" cy="6429420"/>
          </a:xfrm>
        </p:spPr>
        <p:txBody>
          <a:bodyPr>
            <a:normAutofit fontScale="40000" lnSpcReduction="20000"/>
          </a:bodyPr>
          <a:lstStyle/>
          <a:p>
            <a:pPr lvl="0"/>
            <a:r>
              <a:rPr lang="ru-RU" sz="6400" b="1" dirty="0" smtClean="0">
                <a:solidFill>
                  <a:srgbClr val="FF0000"/>
                </a:solidFill>
              </a:rPr>
              <a:t>Шаг 4.</a:t>
            </a:r>
            <a:r>
              <a:rPr lang="ru-RU" sz="6400" b="1" dirty="0" smtClean="0"/>
              <a:t> Посмотреть, есть ли суффиксы </a:t>
            </a:r>
            <a:r>
              <a:rPr lang="ru-RU" sz="6400" b="1" dirty="0" smtClean="0">
                <a:solidFill>
                  <a:srgbClr val="009900"/>
                </a:solidFill>
              </a:rPr>
              <a:t>-</a:t>
            </a:r>
            <a:r>
              <a:rPr lang="ru-RU" sz="6400" b="1" dirty="0" err="1" smtClean="0">
                <a:solidFill>
                  <a:srgbClr val="009900"/>
                </a:solidFill>
              </a:rPr>
              <a:t>ова</a:t>
            </a:r>
            <a:r>
              <a:rPr lang="ru-RU" sz="6400" b="1" dirty="0" smtClean="0">
                <a:solidFill>
                  <a:srgbClr val="009900"/>
                </a:solidFill>
              </a:rPr>
              <a:t>-, -</a:t>
            </a:r>
            <a:r>
              <a:rPr lang="ru-RU" sz="6400" b="1" dirty="0" err="1" smtClean="0">
                <a:solidFill>
                  <a:srgbClr val="009900"/>
                </a:solidFill>
              </a:rPr>
              <a:t>ева</a:t>
            </a:r>
            <a:r>
              <a:rPr lang="ru-RU" sz="6400" b="1" dirty="0" smtClean="0">
                <a:solidFill>
                  <a:srgbClr val="009900"/>
                </a:solidFill>
              </a:rPr>
              <a:t>-, -</a:t>
            </a:r>
            <a:r>
              <a:rPr lang="ru-RU" sz="6400" b="1" dirty="0" err="1" smtClean="0">
                <a:solidFill>
                  <a:srgbClr val="009900"/>
                </a:solidFill>
              </a:rPr>
              <a:t>ирова</a:t>
            </a:r>
            <a:r>
              <a:rPr lang="ru-RU" sz="6400" b="1" dirty="0" smtClean="0">
                <a:solidFill>
                  <a:srgbClr val="009900"/>
                </a:solidFill>
              </a:rPr>
              <a:t>-:</a:t>
            </a:r>
          </a:p>
          <a:p>
            <a:pPr lvl="0"/>
            <a:r>
              <a:rPr lang="ru-RU" sz="6400" b="1" dirty="0" smtClean="0"/>
              <a:t>есть - пиши</a:t>
            </a:r>
            <a:r>
              <a:rPr lang="ru-RU" sz="6400" b="1" dirty="0" smtClean="0">
                <a:solidFill>
                  <a:srgbClr val="009900"/>
                </a:solidFill>
              </a:rPr>
              <a:t> НН</a:t>
            </a:r>
            <a:r>
              <a:rPr lang="ru-RU" sz="6400" b="1" dirty="0" smtClean="0"/>
              <a:t>,</a:t>
            </a:r>
          </a:p>
          <a:p>
            <a:pPr lvl="0"/>
            <a:r>
              <a:rPr lang="ru-RU" sz="6400" b="1" dirty="0" smtClean="0"/>
              <a:t>нет - переходи к следующему шагу.</a:t>
            </a:r>
          </a:p>
          <a:p>
            <a:pPr lvl="0">
              <a:buNone/>
            </a:pPr>
            <a:r>
              <a:rPr lang="ru-RU" sz="6400" b="1" dirty="0" smtClean="0"/>
              <a:t/>
            </a:r>
            <a:br>
              <a:rPr lang="ru-RU" sz="6400" b="1" dirty="0" smtClean="0"/>
            </a:br>
            <a:r>
              <a:rPr lang="ru-RU" sz="6400" b="1" dirty="0" smtClean="0">
                <a:solidFill>
                  <a:srgbClr val="FF0000"/>
                </a:solidFill>
              </a:rPr>
              <a:t>Шаг 5</a:t>
            </a:r>
            <a:r>
              <a:rPr lang="ru-RU" sz="6400" b="1" dirty="0" smtClean="0"/>
              <a:t>. Определить, есть ли </a:t>
            </a:r>
            <a:r>
              <a:rPr lang="ru-RU" sz="6400" b="1" dirty="0" smtClean="0">
                <a:solidFill>
                  <a:srgbClr val="009900"/>
                </a:solidFill>
              </a:rPr>
              <a:t>зависимое слово</a:t>
            </a:r>
            <a:r>
              <a:rPr lang="ru-RU" sz="6400" b="1" dirty="0" smtClean="0"/>
              <a:t>:</a:t>
            </a:r>
          </a:p>
          <a:p>
            <a:pPr lvl="0"/>
            <a:r>
              <a:rPr lang="ru-RU" sz="6400" b="1" dirty="0" smtClean="0"/>
              <a:t>есть - пиши </a:t>
            </a:r>
            <a:r>
              <a:rPr lang="ru-RU" sz="6400" b="1" dirty="0" smtClean="0">
                <a:solidFill>
                  <a:srgbClr val="009900"/>
                </a:solidFill>
              </a:rPr>
              <a:t>НН</a:t>
            </a:r>
            <a:r>
              <a:rPr lang="ru-RU" sz="6400" b="1" dirty="0" smtClean="0"/>
              <a:t>,</a:t>
            </a:r>
          </a:p>
          <a:p>
            <a:pPr lvl="0"/>
            <a:r>
              <a:rPr lang="ru-RU" sz="6400" b="1" dirty="0" smtClean="0"/>
              <a:t>нет - переходи к следующему шагу.</a:t>
            </a:r>
          </a:p>
          <a:p>
            <a:pPr lvl="0">
              <a:buNone/>
            </a:pPr>
            <a:r>
              <a:rPr lang="ru-RU" sz="6400" b="1" dirty="0" smtClean="0"/>
              <a:t/>
            </a:r>
            <a:br>
              <a:rPr lang="ru-RU" sz="6400" b="1" dirty="0" smtClean="0"/>
            </a:br>
            <a:r>
              <a:rPr lang="ru-RU" sz="6400" b="1" dirty="0" smtClean="0">
                <a:solidFill>
                  <a:srgbClr val="FF0000"/>
                </a:solidFill>
              </a:rPr>
              <a:t>Шаг 6. </a:t>
            </a:r>
            <a:r>
              <a:rPr lang="ru-RU" sz="6400" b="1" dirty="0" smtClean="0"/>
              <a:t>Выяснить, от глагола какого вида образовано слово:</a:t>
            </a:r>
          </a:p>
          <a:p>
            <a:pPr lvl="0"/>
            <a:r>
              <a:rPr lang="ru-RU" sz="6400" b="1" dirty="0" smtClean="0"/>
              <a:t>от гл.</a:t>
            </a:r>
            <a:r>
              <a:rPr lang="ru-RU" sz="6400" b="1" dirty="0" smtClean="0">
                <a:solidFill>
                  <a:srgbClr val="009900"/>
                </a:solidFill>
              </a:rPr>
              <a:t> </a:t>
            </a:r>
            <a:r>
              <a:rPr lang="ru-RU" sz="6400" b="1" dirty="0" err="1" smtClean="0">
                <a:solidFill>
                  <a:srgbClr val="009900"/>
                </a:solidFill>
              </a:rPr>
              <a:t>соверш</a:t>
            </a:r>
            <a:r>
              <a:rPr lang="ru-RU" sz="6400" b="1" dirty="0" smtClean="0"/>
              <a:t>. вида - пиши </a:t>
            </a:r>
            <a:r>
              <a:rPr lang="ru-RU" sz="6400" b="1" dirty="0" smtClean="0">
                <a:solidFill>
                  <a:srgbClr val="009900"/>
                </a:solidFill>
              </a:rPr>
              <a:t>НН</a:t>
            </a:r>
            <a:r>
              <a:rPr lang="ru-RU" sz="6400" b="1" dirty="0" smtClean="0"/>
              <a:t>,</a:t>
            </a:r>
          </a:p>
          <a:p>
            <a:pPr lvl="0"/>
            <a:r>
              <a:rPr lang="ru-RU" sz="6400" b="1" dirty="0" smtClean="0"/>
              <a:t>от гл. </a:t>
            </a:r>
            <a:r>
              <a:rPr lang="ru-RU" sz="6400" b="1" dirty="0" err="1" smtClean="0">
                <a:solidFill>
                  <a:srgbClr val="009900"/>
                </a:solidFill>
              </a:rPr>
              <a:t>несоверш</a:t>
            </a:r>
            <a:r>
              <a:rPr lang="ru-RU" sz="6400" b="1" dirty="0" smtClean="0">
                <a:solidFill>
                  <a:srgbClr val="009900"/>
                </a:solidFill>
              </a:rPr>
              <a:t>. </a:t>
            </a:r>
            <a:r>
              <a:rPr lang="ru-RU" sz="6400" b="1" dirty="0" smtClean="0"/>
              <a:t>вида - пиши </a:t>
            </a:r>
            <a:r>
              <a:rPr lang="ru-RU" sz="6400" b="1" dirty="0" smtClean="0">
                <a:solidFill>
                  <a:srgbClr val="009900"/>
                </a:solidFill>
              </a:rPr>
              <a:t>Н</a:t>
            </a:r>
            <a:r>
              <a:rPr lang="ru-RU" sz="6400" b="1" dirty="0" smtClean="0"/>
              <a:t>.</a:t>
            </a:r>
          </a:p>
          <a:p>
            <a:pPr lvl="0">
              <a:buNone/>
            </a:pPr>
            <a:r>
              <a:rPr lang="ru-RU" sz="6400" b="1" dirty="0" smtClean="0"/>
              <a:t/>
            </a:r>
            <a:br>
              <a:rPr lang="ru-RU" sz="6400" b="1" dirty="0" smtClean="0"/>
            </a:br>
            <a:r>
              <a:rPr lang="ru-RU" sz="5900" b="1" dirty="0" smtClean="0">
                <a:solidFill>
                  <a:srgbClr val="FF0000"/>
                </a:solidFill>
              </a:rPr>
              <a:t>ВНИМАНИЕ! На каждом этапе помни про </a:t>
            </a:r>
            <a:r>
              <a:rPr lang="ru-RU" sz="5900" b="1" dirty="0" smtClean="0"/>
              <a:t>ИСКЛЮЧЕНИЯ!</a:t>
            </a:r>
            <a:endParaRPr lang="ru-RU" sz="5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A12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42852"/>
            <a:ext cx="7429551" cy="6572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3fd721beac49490012bfbf664ccbacd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39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8572560" cy="650085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С </a:t>
            </a:r>
            <a:r>
              <a:rPr lang="ru-RU" b="1" dirty="0"/>
              <a:t>2015 года формулировка задания, связанного </a:t>
            </a:r>
            <a:r>
              <a:rPr lang="ru-RU" b="1" dirty="0" smtClean="0"/>
              <a:t>с  правописанием</a:t>
            </a:r>
            <a:r>
              <a:rPr lang="ru-RU" b="1" dirty="0"/>
              <a:t> </a:t>
            </a:r>
            <a:r>
              <a:rPr lang="ru-RU" b="1" dirty="0" smtClean="0"/>
              <a:t>суффиксов</a:t>
            </a:r>
            <a:r>
              <a:rPr lang="ru-RU" b="1" dirty="0"/>
              <a:t> 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    разных частей </a:t>
            </a:r>
            <a:r>
              <a:rPr lang="ru-RU" b="1" dirty="0"/>
              <a:t>речи, несколько изменилась. </a:t>
            </a:r>
            <a:br>
              <a:rPr lang="ru-RU" b="1" dirty="0"/>
            </a:br>
            <a:r>
              <a:rPr lang="ru-RU" b="1" dirty="0"/>
              <a:t>Если раньше предлагалось из 4 вариантов ответа выбрать один, то теперь варианты ответов убрали.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Формулировка задания: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4000" b="1" i="1" dirty="0">
                <a:solidFill>
                  <a:srgbClr val="008000"/>
                </a:solidFill>
              </a:rPr>
              <a:t>Из предложений ... выпишите слово, </a:t>
            </a:r>
            <a:r>
              <a:rPr lang="ru-RU" sz="4000" b="1" i="1" dirty="0" smtClean="0">
                <a:solidFill>
                  <a:srgbClr val="008000"/>
                </a:solidFill>
              </a:rPr>
              <a:t>                         в </a:t>
            </a:r>
            <a:r>
              <a:rPr lang="ru-RU" sz="4000" b="1" i="1" dirty="0">
                <a:solidFill>
                  <a:srgbClr val="008000"/>
                </a:solidFill>
              </a:rPr>
              <a:t>котором правописание суффикса определяется правилом: </a:t>
            </a:r>
            <a:r>
              <a:rPr lang="ru-RU" sz="4000" b="1" i="1" dirty="0" smtClean="0">
                <a:solidFill>
                  <a:srgbClr val="008000"/>
                </a:solidFill>
              </a:rPr>
              <a:t>....</a:t>
            </a:r>
          </a:p>
          <a:p>
            <a:pPr>
              <a:buNone/>
            </a:pPr>
            <a:r>
              <a:rPr lang="ru-RU" sz="4000" b="1" i="1" dirty="0" smtClean="0">
                <a:solidFill>
                  <a:schemeClr val="tx2">
                    <a:lumMod val="75000"/>
                  </a:schemeClr>
                </a:solidFill>
              </a:rPr>
              <a:t>   </a:t>
            </a:r>
            <a:r>
              <a:rPr lang="ru-RU" sz="4000" b="1" i="1" dirty="0" smtClean="0"/>
              <a:t>Это </a:t>
            </a:r>
            <a:r>
              <a:rPr lang="ru-RU" sz="4000" b="1" i="1" dirty="0"/>
              <a:t>несколько усложнило задание, поэтому следует хорошенько выучить теорию.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/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>Теоретический минимум к заданию 5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929354"/>
          </a:xfrm>
        </p:spPr>
        <p:txBody>
          <a:bodyPr>
            <a:normAutofit/>
          </a:bodyPr>
          <a:lstStyle/>
          <a:p>
            <a:r>
              <a:rPr lang="ru-RU" b="1" dirty="0" smtClean="0"/>
              <a:t>«</a:t>
            </a:r>
            <a:r>
              <a:rPr lang="ru-RU" b="1" dirty="0"/>
              <a:t>Правописание суффиксов Н и НН»</a:t>
            </a:r>
            <a:endParaRPr lang="ru-RU" dirty="0"/>
          </a:p>
          <a:p>
            <a:r>
              <a:rPr lang="ru-RU" b="1" i="1" dirty="0"/>
              <a:t>Здесь самым сложным будет для вас </a:t>
            </a:r>
            <a:r>
              <a:rPr lang="ru-RU" b="1" i="1" dirty="0" smtClean="0"/>
              <a:t>                           не </a:t>
            </a:r>
            <a:r>
              <a:rPr lang="ru-RU" b="1" i="1" dirty="0"/>
              <a:t>само правило, а умение отличать причастие от прилагательного и наречия. </a:t>
            </a:r>
            <a:endParaRPr lang="ru-RU" b="1" i="1" dirty="0" smtClean="0"/>
          </a:p>
          <a:p>
            <a:pPr>
              <a:buNone/>
            </a:pPr>
            <a:r>
              <a:rPr lang="ru-RU" sz="3600" b="1" dirty="0" smtClean="0">
                <a:solidFill>
                  <a:srgbClr val="009900"/>
                </a:solidFill>
              </a:rPr>
              <a:t>Для </a:t>
            </a:r>
            <a:r>
              <a:rPr lang="ru-RU" sz="3600" b="1" dirty="0">
                <a:solidFill>
                  <a:srgbClr val="009900"/>
                </a:solidFill>
              </a:rPr>
              <a:t>этого помните следующее:</a:t>
            </a:r>
          </a:p>
          <a:p>
            <a:r>
              <a:rPr lang="ru-RU" b="1" i="1" dirty="0"/>
              <a:t>Наречие: вопрос КАК?</a:t>
            </a:r>
          </a:p>
          <a:p>
            <a:r>
              <a:rPr lang="ru-RU" b="1" i="1" dirty="0"/>
              <a:t>Прилагательное: вопрос КАКОЙ?</a:t>
            </a:r>
          </a:p>
          <a:p>
            <a:r>
              <a:rPr lang="ru-RU" b="1" i="1" dirty="0"/>
              <a:t>Причастие: вопрос КАКОЙ? и (обязательно) ЧТО СДЕЛАННЫЙ?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i="1" dirty="0" smtClean="0">
                <a:solidFill>
                  <a:srgbClr val="FF0000"/>
                </a:solidFill>
              </a:rPr>
              <a:t>Н и НН в прилагательных (полных и кратких)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00042"/>
            <a:ext cx="8786874" cy="621510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ru-RU" sz="4400" b="1" dirty="0">
              <a:solidFill>
                <a:srgbClr val="FF0000"/>
              </a:solidFill>
            </a:endParaRPr>
          </a:p>
          <a:p>
            <a:r>
              <a:rPr lang="ru-RU" sz="3300" b="1" dirty="0"/>
              <a:t>Тут всё зависит от </a:t>
            </a:r>
            <a:r>
              <a:rPr lang="ru-RU" sz="3300" b="1" dirty="0">
                <a:solidFill>
                  <a:srgbClr val="008000"/>
                </a:solidFill>
              </a:rPr>
              <a:t>СУФФИКСА! </a:t>
            </a:r>
            <a:r>
              <a:rPr lang="ru-RU" sz="3300" b="1" dirty="0"/>
              <a:t>И если он есть, надо смотреть, какой это суффикс.</a:t>
            </a:r>
          </a:p>
          <a:p>
            <a:r>
              <a:rPr lang="ru-RU" sz="3300" b="1" dirty="0">
                <a:solidFill>
                  <a:srgbClr val="008000"/>
                </a:solidFill>
              </a:rPr>
              <a:t>ОНН или ЕНН </a:t>
            </a:r>
            <a:r>
              <a:rPr lang="ru-RU" sz="3300" b="1" dirty="0"/>
              <a:t>— всегда </a:t>
            </a:r>
            <a:r>
              <a:rPr lang="ru-RU" sz="3300" b="1" dirty="0" smtClean="0">
                <a:solidFill>
                  <a:srgbClr val="FF0000"/>
                </a:solidFill>
              </a:rPr>
              <a:t>НН</a:t>
            </a:r>
            <a:r>
              <a:rPr lang="ru-RU" sz="3300" b="1" dirty="0" smtClean="0"/>
              <a:t>                                           </a:t>
            </a:r>
            <a:r>
              <a:rPr lang="ru-RU" sz="3300" b="1" dirty="0"/>
              <a:t>(кроме единственного слова «ветреный» и только без приставки)</a:t>
            </a:r>
          </a:p>
          <a:p>
            <a:r>
              <a:rPr lang="ru-RU" sz="3300" b="1" dirty="0">
                <a:solidFill>
                  <a:srgbClr val="008000"/>
                </a:solidFill>
              </a:rPr>
              <a:t>ИН, АН, ЯН </a:t>
            </a:r>
            <a:r>
              <a:rPr lang="ru-RU" sz="3300" b="1" dirty="0"/>
              <a:t>— всегда </a:t>
            </a:r>
            <a:r>
              <a:rPr lang="ru-RU" sz="3300" b="1" dirty="0">
                <a:solidFill>
                  <a:srgbClr val="FF0000"/>
                </a:solidFill>
              </a:rPr>
              <a:t>Н</a:t>
            </a:r>
            <a:r>
              <a:rPr lang="ru-RU" sz="3300" b="1" dirty="0"/>
              <a:t> (кроме слов </a:t>
            </a:r>
            <a:r>
              <a:rPr lang="ru-RU" sz="3300" b="1" dirty="0">
                <a:solidFill>
                  <a:srgbClr val="FF0000"/>
                </a:solidFill>
              </a:rPr>
              <a:t>«оловянный», «деревянный», «стеклянный»)</a:t>
            </a:r>
          </a:p>
          <a:p>
            <a:r>
              <a:rPr lang="ru-RU" sz="3300" b="1" dirty="0"/>
              <a:t>Есть ещё в прилагательных просто одиночный суффикс -</a:t>
            </a:r>
            <a:r>
              <a:rPr lang="ru-RU" sz="3300" b="1" dirty="0">
                <a:solidFill>
                  <a:srgbClr val="009900"/>
                </a:solidFill>
              </a:rPr>
              <a:t>Н</a:t>
            </a:r>
            <a:r>
              <a:rPr lang="ru-RU" sz="3300" b="1" dirty="0"/>
              <a:t>-. Он так и останется одиночным </a:t>
            </a:r>
            <a:r>
              <a:rPr lang="ru-RU" sz="3300" b="1" dirty="0" smtClean="0"/>
              <a:t>                в </a:t>
            </a:r>
            <a:r>
              <a:rPr lang="ru-RU" sz="3300" b="1" dirty="0"/>
              <a:t>словах вроде </a:t>
            </a:r>
            <a:r>
              <a:rPr lang="ru-RU" sz="3300" b="1" dirty="0">
                <a:solidFill>
                  <a:srgbClr val="009900"/>
                </a:solidFill>
              </a:rPr>
              <a:t>«</a:t>
            </a:r>
            <a:r>
              <a:rPr lang="ru-RU" sz="3300" b="1" dirty="0" err="1">
                <a:solidFill>
                  <a:srgbClr val="009900"/>
                </a:solidFill>
              </a:rPr>
              <a:t>лесНой</a:t>
            </a:r>
            <a:r>
              <a:rPr lang="ru-RU" sz="3300" b="1" dirty="0">
                <a:solidFill>
                  <a:srgbClr val="009900"/>
                </a:solidFill>
              </a:rPr>
              <a:t>» или «</a:t>
            </a:r>
            <a:r>
              <a:rPr lang="ru-RU" sz="3300" b="1" dirty="0" err="1">
                <a:solidFill>
                  <a:srgbClr val="009900"/>
                </a:solidFill>
              </a:rPr>
              <a:t>степНой</a:t>
            </a:r>
            <a:r>
              <a:rPr lang="ru-RU" sz="3300" b="1" dirty="0">
                <a:solidFill>
                  <a:srgbClr val="009900"/>
                </a:solidFill>
              </a:rPr>
              <a:t>». </a:t>
            </a:r>
            <a:r>
              <a:rPr lang="ru-RU" sz="3300" b="1" dirty="0" smtClean="0">
                <a:solidFill>
                  <a:srgbClr val="009900"/>
                </a:solidFill>
              </a:rPr>
              <a:t>                     </a:t>
            </a:r>
            <a:r>
              <a:rPr lang="ru-RU" sz="3300" b="1" dirty="0" smtClean="0"/>
              <a:t>Но </a:t>
            </a:r>
            <a:r>
              <a:rPr lang="ru-RU" sz="3300" b="1" dirty="0"/>
              <a:t>если сам корень заканчивается на </a:t>
            </a:r>
            <a:r>
              <a:rPr lang="ru-RU" sz="3300" b="1" dirty="0">
                <a:solidFill>
                  <a:srgbClr val="009900"/>
                </a:solidFill>
              </a:rPr>
              <a:t>Н</a:t>
            </a:r>
            <a:r>
              <a:rPr lang="ru-RU" sz="3300" b="1" dirty="0"/>
              <a:t> (какой-нибудь «салон»), тогда при соединении мы получаем </a:t>
            </a:r>
            <a:r>
              <a:rPr lang="ru-RU" sz="3300" b="1" dirty="0">
                <a:solidFill>
                  <a:srgbClr val="009900"/>
                </a:solidFill>
              </a:rPr>
              <a:t>«</a:t>
            </a:r>
            <a:r>
              <a:rPr lang="ru-RU" sz="3300" b="1" dirty="0" err="1">
                <a:solidFill>
                  <a:srgbClr val="009900"/>
                </a:solidFill>
              </a:rPr>
              <a:t>салонНый</a:t>
            </a:r>
            <a:r>
              <a:rPr lang="ru-RU" sz="3300" b="1" dirty="0">
                <a:solidFill>
                  <a:srgbClr val="009900"/>
                </a:solidFill>
              </a:rPr>
              <a:t>».</a:t>
            </a:r>
          </a:p>
          <a:p>
            <a:endParaRPr lang="ru-RU" sz="33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85728"/>
            <a:ext cx="9144000" cy="6572272"/>
          </a:xfrm>
        </p:spPr>
        <p:txBody>
          <a:bodyPr>
            <a:normAutofit fontScale="62500" lnSpcReduction="20000"/>
          </a:bodyPr>
          <a:lstStyle/>
          <a:p>
            <a:r>
              <a:rPr lang="ru-RU" sz="4500" b="1" dirty="0" smtClean="0">
                <a:solidFill>
                  <a:schemeClr val="accent6">
                    <a:lumMod val="50000"/>
                  </a:schemeClr>
                </a:solidFill>
              </a:rPr>
              <a:t>Откуда первая </a:t>
            </a:r>
            <a:r>
              <a:rPr lang="ru-RU" sz="4500" b="1" dirty="0" err="1" smtClean="0">
                <a:solidFill>
                  <a:srgbClr val="FF0000"/>
                </a:solidFill>
              </a:rPr>
              <a:t>н</a:t>
            </a:r>
            <a:r>
              <a:rPr lang="ru-RU" sz="4500" b="1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</a:p>
          <a:p>
            <a:r>
              <a:rPr lang="ru-RU" sz="4500" b="1" dirty="0" smtClean="0">
                <a:solidFill>
                  <a:schemeClr val="accent6">
                    <a:lumMod val="50000"/>
                  </a:schemeClr>
                </a:solidFill>
              </a:rPr>
              <a:t>Из корня.</a:t>
            </a:r>
          </a:p>
          <a:p>
            <a:r>
              <a:rPr lang="ru-RU" sz="4500" b="1" dirty="0" smtClean="0">
                <a:solidFill>
                  <a:schemeClr val="accent6">
                    <a:lumMod val="50000"/>
                  </a:schemeClr>
                </a:solidFill>
              </a:rPr>
              <a:t>Откуда вторая </a:t>
            </a:r>
            <a:r>
              <a:rPr lang="ru-RU" sz="4500" b="1" dirty="0" err="1" smtClean="0">
                <a:solidFill>
                  <a:srgbClr val="FF0000"/>
                </a:solidFill>
              </a:rPr>
              <a:t>н</a:t>
            </a:r>
            <a:r>
              <a:rPr lang="ru-RU" sz="4500" b="1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</a:p>
          <a:p>
            <a:r>
              <a:rPr lang="ru-RU" sz="4500" b="1" dirty="0" smtClean="0">
                <a:solidFill>
                  <a:schemeClr val="accent6">
                    <a:lumMod val="50000"/>
                  </a:schemeClr>
                </a:solidFill>
              </a:rPr>
              <a:t>Из суффикса.</a:t>
            </a:r>
          </a:p>
          <a:p>
            <a:r>
              <a:rPr lang="ru-RU" sz="4500" b="1" dirty="0" smtClean="0">
                <a:solidFill>
                  <a:schemeClr val="accent6">
                    <a:lumMod val="50000"/>
                  </a:schemeClr>
                </a:solidFill>
              </a:rPr>
              <a:t>А зачем мы прибавили суффикс?</a:t>
            </a:r>
          </a:p>
          <a:p>
            <a:r>
              <a:rPr lang="ru-RU" sz="4500" b="1" dirty="0" smtClean="0">
                <a:solidFill>
                  <a:schemeClr val="accent6">
                    <a:lumMod val="50000"/>
                  </a:schemeClr>
                </a:solidFill>
              </a:rPr>
              <a:t>Хотели получить прилагательное из существительного.</a:t>
            </a:r>
          </a:p>
          <a:p>
            <a:r>
              <a:rPr lang="ru-RU" sz="4500" b="1" dirty="0" smtClean="0">
                <a:solidFill>
                  <a:srgbClr val="FF0000"/>
                </a:solidFill>
              </a:rPr>
              <a:t>Логично</a:t>
            </a:r>
            <a:r>
              <a:rPr lang="ru-RU" sz="4500" b="1" dirty="0" smtClean="0"/>
              <a:t>. А если прилагательное появилось в языке           не из существительного, а само просто взялось и появилось, будем мы добавлять эту ещё одну</a:t>
            </a:r>
            <a:r>
              <a:rPr lang="ru-RU" sz="4500" b="1" dirty="0" smtClean="0">
                <a:solidFill>
                  <a:srgbClr val="009900"/>
                </a:solidFill>
              </a:rPr>
              <a:t> Н</a:t>
            </a:r>
            <a:r>
              <a:rPr lang="ru-RU" sz="4500" b="1" dirty="0" smtClean="0"/>
              <a:t>? Конечно, нет!</a:t>
            </a:r>
          </a:p>
          <a:p>
            <a:r>
              <a:rPr lang="ru-RU" sz="4500" b="1" dirty="0" smtClean="0"/>
              <a:t>Поэтому и в словах </a:t>
            </a:r>
            <a:r>
              <a:rPr lang="ru-RU" sz="4500" b="1" dirty="0" smtClean="0">
                <a:solidFill>
                  <a:srgbClr val="FF0000"/>
                </a:solidFill>
              </a:rPr>
              <a:t>«юный», «бешеный», «пряный», «пьяный», «румяный» </a:t>
            </a:r>
            <a:r>
              <a:rPr lang="ru-RU" sz="4500" b="1" dirty="0" smtClean="0"/>
              <a:t>и подобных пишется только одна Н, та, которая в корне этого самого прилагательного.</a:t>
            </a:r>
          </a:p>
          <a:p>
            <a:r>
              <a:rPr lang="ru-RU" sz="4500" b="1" dirty="0" smtClean="0"/>
              <a:t>То есть если суффикса нет, нет и разговора о второй </a:t>
            </a:r>
            <a:r>
              <a:rPr lang="ru-RU" sz="6400" b="1" dirty="0" smtClean="0"/>
              <a:t>н</a:t>
            </a:r>
            <a:r>
              <a:rPr lang="ru-RU" sz="4500" b="1" dirty="0" smtClean="0"/>
              <a:t>. </a:t>
            </a:r>
            <a:r>
              <a:rPr lang="ru-RU" b="1" dirty="0" smtClean="0"/>
              <a:t>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009900"/>
                </a:solidFill>
              </a:rPr>
              <a:t>Н и НН в полных причастиях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472518" cy="5786478"/>
          </a:xfrm>
        </p:spPr>
        <p:txBody>
          <a:bodyPr>
            <a:normAutofit fontScale="25000" lnSpcReduction="20000"/>
          </a:bodyPr>
          <a:lstStyle/>
          <a:p>
            <a:r>
              <a:rPr lang="ru-RU" sz="9600" b="1" dirty="0" smtClean="0"/>
              <a:t>Тут всё зависит не от суффикса (ни в коем случае!),                   а от </a:t>
            </a:r>
            <a:r>
              <a:rPr lang="ru-RU" sz="11200" b="1" dirty="0" smtClean="0">
                <a:solidFill>
                  <a:srgbClr val="009900"/>
                </a:solidFill>
              </a:rPr>
              <a:t>вида</a:t>
            </a:r>
            <a:r>
              <a:rPr lang="ru-RU" sz="9600" b="1" dirty="0" smtClean="0"/>
              <a:t> (</a:t>
            </a:r>
            <a:r>
              <a:rPr lang="ru-RU" sz="9600" b="1" dirty="0" smtClean="0">
                <a:solidFill>
                  <a:srgbClr val="FF0000"/>
                </a:solidFill>
              </a:rPr>
              <a:t>раз</a:t>
            </a:r>
            <a:r>
              <a:rPr lang="ru-RU" sz="9600" b="1" dirty="0" smtClean="0"/>
              <a:t>), </a:t>
            </a:r>
            <a:r>
              <a:rPr lang="ru-RU" sz="11200" b="1" dirty="0" smtClean="0">
                <a:solidFill>
                  <a:srgbClr val="009900"/>
                </a:solidFill>
              </a:rPr>
              <a:t>приставки</a:t>
            </a:r>
            <a:r>
              <a:rPr lang="ru-RU" sz="9600" b="1" dirty="0" smtClean="0"/>
              <a:t> (</a:t>
            </a:r>
            <a:r>
              <a:rPr lang="ru-RU" sz="9600" b="1" dirty="0" smtClean="0">
                <a:solidFill>
                  <a:srgbClr val="FF0000"/>
                </a:solidFill>
              </a:rPr>
              <a:t>два</a:t>
            </a:r>
            <a:r>
              <a:rPr lang="ru-RU" sz="9600" b="1" dirty="0" smtClean="0"/>
              <a:t>) </a:t>
            </a:r>
            <a:r>
              <a:rPr lang="ru-RU" sz="9600" b="1" dirty="0" smtClean="0">
                <a:solidFill>
                  <a:srgbClr val="009900"/>
                </a:solidFill>
              </a:rPr>
              <a:t>причастного оборота </a:t>
            </a:r>
            <a:r>
              <a:rPr lang="ru-RU" sz="9600" b="1" dirty="0" smtClean="0"/>
              <a:t>(</a:t>
            </a:r>
            <a:r>
              <a:rPr lang="ru-RU" sz="9600" b="1" dirty="0" smtClean="0">
                <a:solidFill>
                  <a:srgbClr val="FF0000"/>
                </a:solidFill>
              </a:rPr>
              <a:t>три</a:t>
            </a:r>
            <a:r>
              <a:rPr lang="ru-RU" sz="9600" b="1" dirty="0" smtClean="0"/>
              <a:t>) и </a:t>
            </a:r>
            <a:r>
              <a:rPr lang="ru-RU" sz="9600" b="1" dirty="0" smtClean="0">
                <a:solidFill>
                  <a:srgbClr val="009900"/>
                </a:solidFill>
              </a:rPr>
              <a:t>конца слова </a:t>
            </a:r>
            <a:r>
              <a:rPr lang="ru-RU" sz="9600" b="1" dirty="0" smtClean="0"/>
              <a:t>(</a:t>
            </a:r>
            <a:r>
              <a:rPr lang="ru-RU" sz="9600" b="1" dirty="0" smtClean="0">
                <a:solidFill>
                  <a:srgbClr val="FF0000"/>
                </a:solidFill>
              </a:rPr>
              <a:t>четыре</a:t>
            </a:r>
            <a:r>
              <a:rPr lang="ru-RU" sz="9600" b="1" dirty="0" smtClean="0"/>
              <a:t>). Уф, сколько же придётся проверять.</a:t>
            </a:r>
          </a:p>
          <a:p>
            <a:r>
              <a:rPr lang="ru-RU" sz="11200" b="1" dirty="0" smtClean="0"/>
              <a:t>Проверяем так: </a:t>
            </a:r>
            <a:r>
              <a:rPr lang="ru-RU" sz="11200" b="1" dirty="0" smtClean="0">
                <a:solidFill>
                  <a:srgbClr val="009900"/>
                </a:solidFill>
              </a:rPr>
              <a:t>НН</a:t>
            </a:r>
            <a:r>
              <a:rPr lang="ru-RU" sz="11200" b="1" dirty="0" smtClean="0"/>
              <a:t> пишется в таких случаях:</a:t>
            </a:r>
          </a:p>
          <a:p>
            <a:r>
              <a:rPr lang="ru-RU" sz="9600" b="1" dirty="0" smtClean="0"/>
              <a:t>1. </a:t>
            </a:r>
            <a:r>
              <a:rPr lang="ru-RU" sz="9600" b="1" dirty="0" smtClean="0">
                <a:solidFill>
                  <a:srgbClr val="FF0000"/>
                </a:solidFill>
              </a:rPr>
              <a:t>Вид </a:t>
            </a:r>
            <a:r>
              <a:rPr lang="ru-RU" sz="9600" b="1" dirty="0" smtClean="0"/>
              <a:t>— совершенный.</a:t>
            </a:r>
          </a:p>
          <a:p>
            <a:r>
              <a:rPr lang="ru-RU" sz="9600" b="1" dirty="0" smtClean="0"/>
              <a:t>2.</a:t>
            </a:r>
            <a:r>
              <a:rPr lang="ru-RU" sz="9600" b="1" dirty="0" smtClean="0">
                <a:solidFill>
                  <a:srgbClr val="FF0000"/>
                </a:solidFill>
              </a:rPr>
              <a:t> Есть приставка </a:t>
            </a:r>
            <a:r>
              <a:rPr lang="ru-RU" sz="9600" b="1" dirty="0" smtClean="0"/>
              <a:t>(</a:t>
            </a:r>
            <a:r>
              <a:rPr lang="ru-RU" sz="9600" b="1" dirty="0" err="1" smtClean="0"/>
              <a:t>приставка</a:t>
            </a:r>
            <a:r>
              <a:rPr lang="ru-RU" sz="9600" b="1" dirty="0" smtClean="0"/>
              <a:t> не- не в счёт).</a:t>
            </a:r>
          </a:p>
          <a:p>
            <a:r>
              <a:rPr lang="ru-RU" sz="9600" b="1" dirty="0" smtClean="0"/>
              <a:t>3. </a:t>
            </a:r>
            <a:r>
              <a:rPr lang="ru-RU" sz="9600" b="1" dirty="0" smtClean="0">
                <a:solidFill>
                  <a:srgbClr val="FF0000"/>
                </a:solidFill>
              </a:rPr>
              <a:t>Есть причастный оборот</a:t>
            </a:r>
            <a:endParaRPr lang="ru-RU" sz="9600" b="1" dirty="0" smtClean="0"/>
          </a:p>
          <a:p>
            <a:r>
              <a:rPr lang="ru-RU" sz="9600" b="1" dirty="0" smtClean="0"/>
              <a:t>4. Слово оканчивается </a:t>
            </a:r>
            <a:r>
              <a:rPr lang="ru-RU" sz="9600" b="1" dirty="0" smtClean="0">
                <a:solidFill>
                  <a:srgbClr val="FF0000"/>
                </a:solidFill>
              </a:rPr>
              <a:t>на -</a:t>
            </a:r>
            <a:r>
              <a:rPr lang="ru-RU" sz="9600" b="1" dirty="0" err="1" smtClean="0">
                <a:solidFill>
                  <a:srgbClr val="FF0000"/>
                </a:solidFill>
              </a:rPr>
              <a:t>ованный</a:t>
            </a:r>
            <a:r>
              <a:rPr lang="ru-RU" sz="9600" b="1" dirty="0" smtClean="0">
                <a:solidFill>
                  <a:srgbClr val="FF0000"/>
                </a:solidFill>
              </a:rPr>
              <a:t>, -</a:t>
            </a:r>
            <a:r>
              <a:rPr lang="ru-RU" sz="9600" b="1" dirty="0" err="1" smtClean="0">
                <a:solidFill>
                  <a:srgbClr val="FF0000"/>
                </a:solidFill>
              </a:rPr>
              <a:t>ёванный</a:t>
            </a:r>
            <a:r>
              <a:rPr lang="ru-RU" sz="9600" b="1" dirty="0" smtClean="0">
                <a:solidFill>
                  <a:srgbClr val="FF0000"/>
                </a:solidFill>
              </a:rPr>
              <a:t>                 </a:t>
            </a:r>
            <a:r>
              <a:rPr lang="ru-RU" sz="9600" b="1" dirty="0" smtClean="0"/>
              <a:t>(кроме </a:t>
            </a:r>
            <a:r>
              <a:rPr lang="ru-RU" sz="9600" b="1" dirty="0" err="1" smtClean="0"/>
              <a:t>кованый\жёваный</a:t>
            </a:r>
            <a:r>
              <a:rPr lang="ru-RU" sz="9600" b="1" dirty="0" smtClean="0"/>
              <a:t>)</a:t>
            </a:r>
          </a:p>
          <a:p>
            <a:r>
              <a:rPr lang="ru-RU" sz="9600" b="1" dirty="0" smtClean="0"/>
              <a:t>Так вот и считаем на </a:t>
            </a:r>
            <a:r>
              <a:rPr lang="ru-RU" sz="11200" b="1" dirty="0" err="1" smtClean="0">
                <a:solidFill>
                  <a:srgbClr val="FF0000"/>
                </a:solidFill>
              </a:rPr>
              <a:t>раз-два-три-четыре</a:t>
            </a:r>
            <a:r>
              <a:rPr lang="ru-RU" sz="11200" b="1" dirty="0" smtClean="0">
                <a:solidFill>
                  <a:srgbClr val="FF0000"/>
                </a:solidFill>
              </a:rPr>
              <a:t>. </a:t>
            </a:r>
            <a:r>
              <a:rPr lang="ru-RU" sz="9600" b="1" dirty="0" smtClean="0"/>
              <a:t>И если хоть один пункт совпадает, значит, в причастии пишем </a:t>
            </a:r>
            <a:r>
              <a:rPr lang="ru-RU" sz="11200" b="1" dirty="0" smtClean="0">
                <a:solidFill>
                  <a:srgbClr val="009900"/>
                </a:solidFill>
              </a:rPr>
              <a:t>НН</a:t>
            </a:r>
            <a:r>
              <a:rPr lang="ru-RU" sz="9600" b="1" dirty="0" smtClean="0"/>
              <a:t>.</a:t>
            </a:r>
          </a:p>
          <a:p>
            <a:r>
              <a:rPr lang="ru-RU" sz="9600" b="1" dirty="0" smtClean="0"/>
              <a:t>Например, «</a:t>
            </a:r>
            <a:r>
              <a:rPr lang="ru-RU" sz="9600" b="1" i="1" dirty="0" smtClean="0"/>
              <a:t>асфальтирован</a:t>
            </a:r>
            <a:r>
              <a:rPr lang="ru-RU" sz="11200" b="1" i="1" dirty="0" smtClean="0">
                <a:solidFill>
                  <a:srgbClr val="0000FF"/>
                </a:solidFill>
              </a:rPr>
              <a:t> ? </a:t>
            </a:r>
            <a:r>
              <a:rPr lang="ru-RU" sz="9600" b="1" i="1" dirty="0" err="1" smtClean="0"/>
              <a:t>ая</a:t>
            </a:r>
            <a:r>
              <a:rPr lang="ru-RU" sz="9600" b="1" i="1" dirty="0" smtClean="0"/>
              <a:t> дорога»</a:t>
            </a:r>
            <a:r>
              <a:rPr lang="ru-RU" sz="9600" b="1" dirty="0" smtClean="0"/>
              <a:t>. Начинаем считать: вид </a:t>
            </a:r>
            <a:r>
              <a:rPr lang="ru-RU" sz="9600" b="1" dirty="0" smtClean="0">
                <a:solidFill>
                  <a:srgbClr val="FF0000"/>
                </a:solidFill>
              </a:rPr>
              <a:t>(раз) </a:t>
            </a:r>
            <a:r>
              <a:rPr lang="ru-RU" sz="9600" b="1" dirty="0" smtClean="0"/>
              <a:t>— несовершенный   / приставка </a:t>
            </a:r>
            <a:r>
              <a:rPr lang="ru-RU" sz="9600" b="1" dirty="0" smtClean="0">
                <a:solidFill>
                  <a:srgbClr val="FF0000"/>
                </a:solidFill>
              </a:rPr>
              <a:t>(два) </a:t>
            </a:r>
            <a:r>
              <a:rPr lang="ru-RU" sz="9600" b="1" dirty="0" smtClean="0"/>
              <a:t>— отсутствует   / оборот </a:t>
            </a:r>
            <a:r>
              <a:rPr lang="ru-RU" sz="9600" b="1" dirty="0" smtClean="0">
                <a:solidFill>
                  <a:srgbClr val="FF0000"/>
                </a:solidFill>
              </a:rPr>
              <a:t>(три) </a:t>
            </a:r>
            <a:r>
              <a:rPr lang="ru-RU" sz="9600" b="1" dirty="0" smtClean="0"/>
              <a:t>— отсутствует   / </a:t>
            </a:r>
            <a:r>
              <a:rPr lang="ru-RU" sz="9600" b="1" dirty="0" err="1" smtClean="0"/>
              <a:t>ованный,-ёванный</a:t>
            </a:r>
            <a:r>
              <a:rPr lang="ru-RU" sz="9600" b="1" dirty="0" smtClean="0"/>
              <a:t> (</a:t>
            </a:r>
            <a:r>
              <a:rPr lang="ru-RU" sz="9600" b="1" dirty="0" smtClean="0">
                <a:solidFill>
                  <a:srgbClr val="FF0000"/>
                </a:solidFill>
              </a:rPr>
              <a:t>четыре) </a:t>
            </a:r>
            <a:r>
              <a:rPr lang="ru-RU" sz="9600" b="1" dirty="0" smtClean="0"/>
              <a:t>— присутствует  </a:t>
            </a:r>
            <a:r>
              <a:rPr lang="ru-RU" sz="9600" b="1" dirty="0" smtClean="0">
                <a:solidFill>
                  <a:srgbClr val="FF0000"/>
                </a:solidFill>
              </a:rPr>
              <a:t>Ура, пишем </a:t>
            </a:r>
            <a:r>
              <a:rPr lang="ru-RU" sz="11200" b="1" dirty="0" smtClean="0">
                <a:solidFill>
                  <a:srgbClr val="009900"/>
                </a:solidFill>
              </a:rPr>
              <a:t>НН</a:t>
            </a:r>
            <a:r>
              <a:rPr lang="ru-RU" sz="9600" b="1" dirty="0" smtClean="0">
                <a:solidFill>
                  <a:srgbClr val="FF0000"/>
                </a:solidFill>
              </a:rPr>
              <a:t>!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8715436" cy="6429420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dirty="0" smtClean="0"/>
              <a:t>Ещё раз? Возьмём «</a:t>
            </a:r>
            <a:r>
              <a:rPr lang="ru-RU" b="1" i="1" dirty="0" smtClean="0">
                <a:solidFill>
                  <a:srgbClr val="002060"/>
                </a:solidFill>
              </a:rPr>
              <a:t>уже </a:t>
            </a:r>
            <a:r>
              <a:rPr lang="ru-RU" b="1" i="1" dirty="0" err="1" smtClean="0">
                <a:solidFill>
                  <a:srgbClr val="002060"/>
                </a:solidFill>
              </a:rPr>
              <a:t>краше</a:t>
            </a:r>
            <a:r>
              <a:rPr lang="ru-RU" b="1" i="1" dirty="0" err="1" smtClean="0">
                <a:solidFill>
                  <a:srgbClr val="FF0000"/>
                </a:solidFill>
              </a:rPr>
              <a:t>?</a:t>
            </a:r>
            <a:r>
              <a:rPr lang="ru-RU" b="1" i="1" dirty="0" err="1" smtClean="0">
                <a:solidFill>
                  <a:srgbClr val="002060"/>
                </a:solidFill>
              </a:rPr>
              <a:t>ая</a:t>
            </a:r>
            <a:r>
              <a:rPr lang="ru-RU" b="1" i="1" dirty="0" smtClean="0">
                <a:solidFill>
                  <a:srgbClr val="002060"/>
                </a:solidFill>
              </a:rPr>
              <a:t> дверь»</a:t>
            </a:r>
            <a:r>
              <a:rPr lang="ru-RU" b="1" dirty="0" smtClean="0">
                <a:solidFill>
                  <a:srgbClr val="002060"/>
                </a:solidFill>
              </a:rPr>
              <a:t>. </a:t>
            </a:r>
            <a:r>
              <a:rPr lang="ru-RU" dirty="0" smtClean="0">
                <a:solidFill>
                  <a:srgbClr val="FF0000"/>
                </a:solidFill>
              </a:rPr>
              <a:t>Считаем:</a:t>
            </a:r>
            <a:r>
              <a:rPr lang="ru-RU" dirty="0" smtClean="0"/>
              <a:t>  </a:t>
            </a:r>
            <a:r>
              <a:rPr lang="ru-RU" b="1" i="1" dirty="0" smtClean="0">
                <a:solidFill>
                  <a:srgbClr val="74388C"/>
                </a:solidFill>
              </a:rPr>
              <a:t>вид (раз) </a:t>
            </a:r>
            <a:r>
              <a:rPr lang="ru-RU" dirty="0" smtClean="0"/>
              <a:t>— несовершенный   / </a:t>
            </a:r>
            <a:r>
              <a:rPr lang="ru-RU" dirty="0" smtClean="0">
                <a:solidFill>
                  <a:srgbClr val="0000FF"/>
                </a:solidFill>
              </a:rPr>
              <a:t>приставка (два) </a:t>
            </a:r>
            <a:r>
              <a:rPr lang="ru-RU" dirty="0" smtClean="0"/>
              <a:t>— отсутствует / </a:t>
            </a:r>
            <a:r>
              <a:rPr lang="ru-RU" b="1" i="1" dirty="0" smtClean="0">
                <a:solidFill>
                  <a:srgbClr val="008000"/>
                </a:solidFill>
              </a:rPr>
              <a:t>оборот (три) </a:t>
            </a:r>
            <a:r>
              <a:rPr lang="ru-RU" dirty="0" smtClean="0"/>
              <a:t>— присутствует, от причастия зависит слово </a:t>
            </a:r>
            <a:r>
              <a:rPr lang="ru-RU" b="1" dirty="0" smtClean="0">
                <a:solidFill>
                  <a:srgbClr val="008000"/>
                </a:solidFill>
              </a:rPr>
              <a:t>«уже» </a:t>
            </a:r>
            <a:r>
              <a:rPr lang="ru-RU" dirty="0" smtClean="0"/>
              <a:t>  Попался, пишем </a:t>
            </a:r>
            <a:r>
              <a:rPr lang="ru-RU" dirty="0" smtClean="0">
                <a:solidFill>
                  <a:srgbClr val="FF0000"/>
                </a:solidFill>
              </a:rPr>
              <a:t>НН! </a:t>
            </a:r>
            <a:r>
              <a:rPr lang="ru-RU" dirty="0" smtClean="0"/>
              <a:t>А дальше можно и не считать.</a:t>
            </a:r>
          </a:p>
          <a:p>
            <a:r>
              <a:rPr lang="ru-RU" i="1" dirty="0" smtClean="0">
                <a:solidFill>
                  <a:srgbClr val="FF0000"/>
                </a:solidFill>
              </a:rPr>
              <a:t>Важно</a:t>
            </a:r>
            <a:r>
              <a:rPr lang="ru-RU" dirty="0" smtClean="0">
                <a:solidFill>
                  <a:srgbClr val="FF0000"/>
                </a:solidFill>
              </a:rPr>
              <a:t>: </a:t>
            </a:r>
            <a:r>
              <a:rPr lang="ru-RU" dirty="0" smtClean="0"/>
              <a:t>если в причастии всё-таки пишется одна </a:t>
            </a:r>
            <a:r>
              <a:rPr lang="ru-RU" sz="3600" dirty="0" smtClean="0">
                <a:solidFill>
                  <a:srgbClr val="009900"/>
                </a:solidFill>
              </a:rPr>
              <a:t>Н</a:t>
            </a:r>
            <a:r>
              <a:rPr lang="ru-RU" dirty="0" smtClean="0">
                <a:solidFill>
                  <a:srgbClr val="0000FF"/>
                </a:solidFill>
              </a:rPr>
              <a:t> (когда все 4 шага не подходят)</a:t>
            </a:r>
            <a:r>
              <a:rPr lang="ru-RU" dirty="0" smtClean="0"/>
              <a:t>, такое причастие «лишают гордого имени» причастия и переводят в разряд «отглагольных прилагательных.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357982"/>
          </a:xfrm>
        </p:spPr>
        <p:txBody>
          <a:bodyPr>
            <a:normAutofit lnSpcReduction="10000"/>
          </a:bodyPr>
          <a:lstStyle/>
          <a:p>
            <a:endParaRPr lang="ru-RU" b="1" i="1" dirty="0" smtClean="0">
              <a:solidFill>
                <a:srgbClr val="FF0000"/>
              </a:solidFill>
            </a:endParaRPr>
          </a:p>
          <a:p>
            <a:r>
              <a:rPr lang="ru-RU" b="1" i="1" dirty="0" smtClean="0">
                <a:solidFill>
                  <a:srgbClr val="FF0000"/>
                </a:solidFill>
              </a:rPr>
              <a:t>Внимание:</a:t>
            </a:r>
            <a:r>
              <a:rPr lang="ru-RU" dirty="0" smtClean="0">
                <a:solidFill>
                  <a:srgbClr val="FF0000"/>
                </a:solidFill>
              </a:rPr>
              <a:t> </a:t>
            </a:r>
            <a:r>
              <a:rPr lang="ru-RU" dirty="0" smtClean="0"/>
              <a:t> в языке есть группа причастий, которые не хотят подчиняться этому правилу. Их так и называют </a:t>
            </a:r>
            <a:r>
              <a:rPr lang="ru-RU" dirty="0" smtClean="0">
                <a:solidFill>
                  <a:srgbClr val="FF0000"/>
                </a:solidFill>
              </a:rPr>
              <a:t>«не зависящие от правила». </a:t>
            </a:r>
            <a:r>
              <a:rPr lang="ru-RU" dirty="0" smtClean="0"/>
              <a:t>Их запомните на всякий случай.</a:t>
            </a:r>
          </a:p>
          <a:p>
            <a:r>
              <a:rPr lang="ru-RU" sz="3600" b="1" dirty="0" smtClean="0">
                <a:solidFill>
                  <a:srgbClr val="0000FF"/>
                </a:solidFill>
              </a:rPr>
              <a:t>Н: </a:t>
            </a:r>
            <a:r>
              <a:rPr lang="ru-RU" b="1" dirty="0" smtClean="0">
                <a:solidFill>
                  <a:srgbClr val="009900"/>
                </a:solidFill>
              </a:rPr>
              <a:t>посаженый (отец), названый (брат), приданое.</a:t>
            </a:r>
          </a:p>
          <a:p>
            <a:r>
              <a:rPr lang="ru-RU" sz="3600" b="1" dirty="0" smtClean="0">
                <a:solidFill>
                  <a:srgbClr val="0000FF"/>
                </a:solidFill>
              </a:rPr>
              <a:t>НН: </a:t>
            </a:r>
            <a:r>
              <a:rPr lang="ru-RU" b="1" dirty="0" smtClean="0">
                <a:solidFill>
                  <a:srgbClr val="009900"/>
                </a:solidFill>
              </a:rPr>
              <a:t>невиданный, неслыханный, нежданный, негаданный, нечаянный, желанный, жеманный, священный, чванный.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Н и НН в наречиях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785794"/>
            <a:ext cx="8786874" cy="5929354"/>
          </a:xfrm>
        </p:spPr>
        <p:txBody>
          <a:bodyPr>
            <a:noAutofit/>
          </a:bodyPr>
          <a:lstStyle/>
          <a:p>
            <a:r>
              <a:rPr lang="ru-RU" sz="2400" dirty="0" smtClean="0"/>
              <a:t>Наречия плывут так, как им скажут. То есть, если оно произошло </a:t>
            </a:r>
            <a:r>
              <a:rPr lang="ru-RU" sz="2400" b="1" dirty="0" smtClean="0">
                <a:solidFill>
                  <a:srgbClr val="FF0000"/>
                </a:solidFill>
              </a:rPr>
              <a:t>от прилагательного</a:t>
            </a:r>
            <a:r>
              <a:rPr lang="ru-RU" sz="2400" dirty="0" smtClean="0"/>
              <a:t>, подчиняется правилу прилагательного. Если </a:t>
            </a:r>
            <a:r>
              <a:rPr lang="ru-RU" sz="2400" b="1" dirty="0" smtClean="0">
                <a:solidFill>
                  <a:srgbClr val="FF0000"/>
                </a:solidFill>
              </a:rPr>
              <a:t>от причастия</a:t>
            </a:r>
            <a:r>
              <a:rPr lang="ru-RU" sz="2400" dirty="0" smtClean="0"/>
              <a:t>, тут уж хочешь — не хочешь, а подчиняйся причастию.</a:t>
            </a:r>
          </a:p>
          <a:p>
            <a:r>
              <a:rPr lang="ru-RU" sz="2400" dirty="0" smtClean="0"/>
              <a:t>Например, </a:t>
            </a:r>
            <a:r>
              <a:rPr lang="ru-RU" sz="2400" b="1" dirty="0" smtClean="0">
                <a:solidFill>
                  <a:srgbClr val="009900"/>
                </a:solidFill>
              </a:rPr>
              <a:t>«избалованно» </a:t>
            </a:r>
            <a:r>
              <a:rPr lang="ru-RU" sz="2400" dirty="0" smtClean="0"/>
              <a:t>произошло от причастия,                             а в нём писалось </a:t>
            </a:r>
            <a:r>
              <a:rPr lang="ru-RU" sz="2400" b="1" dirty="0" smtClean="0">
                <a:solidFill>
                  <a:srgbClr val="009900"/>
                </a:solidFill>
              </a:rPr>
              <a:t>НН</a:t>
            </a:r>
            <a:r>
              <a:rPr lang="ru-RU" sz="2400" dirty="0" smtClean="0"/>
              <a:t>, так как есть приставка </a:t>
            </a:r>
            <a:r>
              <a:rPr lang="ru-RU" sz="2400" b="1" dirty="0" smtClean="0">
                <a:solidFill>
                  <a:srgbClr val="FF0000"/>
                </a:solidFill>
              </a:rPr>
              <a:t>из</a:t>
            </a:r>
            <a:r>
              <a:rPr lang="ru-RU" sz="2400" dirty="0" smtClean="0"/>
              <a:t>-. Значит,                         и в наречии </a:t>
            </a:r>
            <a:r>
              <a:rPr lang="ru-RU" sz="2400" b="1" dirty="0" smtClean="0">
                <a:solidFill>
                  <a:srgbClr val="009900"/>
                </a:solidFill>
              </a:rPr>
              <a:t>НН</a:t>
            </a:r>
            <a:r>
              <a:rPr lang="ru-RU" sz="2400" dirty="0" smtClean="0"/>
              <a:t>. </a:t>
            </a:r>
          </a:p>
          <a:p>
            <a:r>
              <a:rPr lang="ru-RU" sz="2400" b="1" dirty="0" smtClean="0"/>
              <a:t>Наречия на </a:t>
            </a:r>
            <a:r>
              <a:rPr lang="ru-RU" sz="2400" b="1" i="1" dirty="0" smtClean="0"/>
              <a:t>-о</a:t>
            </a:r>
            <a:r>
              <a:rPr lang="ru-RU" sz="2400" dirty="0" smtClean="0"/>
              <a:t>, образованные от </a:t>
            </a:r>
            <a:r>
              <a:rPr lang="ru-RU" sz="2400" dirty="0" err="1" smtClean="0"/>
              <a:t>прилагательных,пишутся</a:t>
            </a:r>
            <a:r>
              <a:rPr lang="ru-RU" sz="2400" dirty="0" smtClean="0"/>
              <a:t>                        с двойным </a:t>
            </a:r>
            <a:r>
              <a:rPr lang="ru-RU" sz="2400" b="1" i="1" dirty="0" err="1" smtClean="0"/>
              <a:t>н</a:t>
            </a:r>
            <a:r>
              <a:rPr lang="ru-RU" sz="2400" i="1" dirty="0" smtClean="0"/>
              <a:t> </a:t>
            </a:r>
            <a:r>
              <a:rPr lang="ru-RU" sz="2400" dirty="0" smtClean="0"/>
              <a:t>  или одним </a:t>
            </a:r>
            <a:r>
              <a:rPr lang="ru-RU" sz="2400" b="1" i="1" dirty="0" err="1" smtClean="0"/>
              <a:t>н</a:t>
            </a:r>
            <a:r>
              <a:rPr lang="ru-RU" sz="2400" i="1" dirty="0" smtClean="0"/>
              <a:t> </a:t>
            </a:r>
            <a:r>
              <a:rPr lang="ru-RU" sz="2400" dirty="0" smtClean="0"/>
              <a:t>  – в зависимости от того, как пишется соответствующее прилагательное.</a:t>
            </a:r>
          </a:p>
          <a:p>
            <a:pPr>
              <a:buNone/>
            </a:pPr>
            <a:r>
              <a:rPr lang="ru-RU" sz="2400" i="1" dirty="0" smtClean="0"/>
              <a:t>      «</a:t>
            </a:r>
            <a:r>
              <a:rPr lang="ru-RU" sz="2400" b="1" i="1" dirty="0" smtClean="0">
                <a:solidFill>
                  <a:srgbClr val="009900"/>
                </a:solidFill>
              </a:rPr>
              <a:t>нечаянно, неслыханно</a:t>
            </a:r>
            <a:r>
              <a:rPr lang="ru-RU" sz="2400" b="1" dirty="0" smtClean="0">
                <a:solidFill>
                  <a:srgbClr val="009900"/>
                </a:solidFill>
              </a:rPr>
              <a:t>  </a:t>
            </a:r>
            <a:r>
              <a:rPr lang="ru-RU" sz="2400" dirty="0" smtClean="0"/>
              <a:t>(от </a:t>
            </a:r>
            <a:r>
              <a:rPr lang="ru-RU" sz="2400" i="1" dirty="0" smtClean="0"/>
              <a:t>нечаянный, неслыханный</a:t>
            </a:r>
            <a:r>
              <a:rPr lang="ru-RU" sz="2400" dirty="0" smtClean="0"/>
              <a:t>) ;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Н и НН в кратких причастиях</a:t>
            </a:r>
            <a:endParaRPr lang="ru-RU" sz="2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2400" dirty="0" smtClean="0"/>
              <a:t>     Два слова: всегда «Н».</a:t>
            </a:r>
          </a:p>
          <a:p>
            <a:r>
              <a:rPr lang="ru-RU" sz="2400" dirty="0" smtClean="0"/>
              <a:t>И никаких вам исключений.</a:t>
            </a: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Краткие формы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6215106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8600" b="1" i="1" dirty="0" smtClean="0"/>
              <a:t>       </a:t>
            </a:r>
            <a:endParaRPr lang="ru-RU" sz="8600" dirty="0" smtClean="0"/>
          </a:p>
          <a:p>
            <a:r>
              <a:rPr lang="ru-RU" sz="11200" b="1" i="1" dirty="0" smtClean="0">
                <a:solidFill>
                  <a:srgbClr val="009900"/>
                </a:solidFill>
              </a:rPr>
              <a:t>Краткие формы</a:t>
            </a:r>
            <a:r>
              <a:rPr lang="ru-RU" sz="8600" b="1" dirty="0" smtClean="0">
                <a:solidFill>
                  <a:srgbClr val="FF0000"/>
                </a:solidFill>
              </a:rPr>
              <a:t> </a:t>
            </a:r>
            <a:r>
              <a:rPr lang="ru-RU" sz="8600" b="1" dirty="0" smtClean="0"/>
              <a:t>(кроме формы мужского рода)</a:t>
            </a:r>
            <a:r>
              <a:rPr lang="ru-RU" sz="11200" b="1" dirty="0" smtClean="0"/>
              <a:t> </a:t>
            </a:r>
            <a:r>
              <a:rPr lang="ru-RU" sz="11200" b="1" i="1" dirty="0" smtClean="0">
                <a:solidFill>
                  <a:srgbClr val="FF0000"/>
                </a:solidFill>
              </a:rPr>
              <a:t>прилагательных</a:t>
            </a:r>
            <a:r>
              <a:rPr lang="ru-RU" sz="8600" b="1" dirty="0" smtClean="0">
                <a:solidFill>
                  <a:srgbClr val="FF0000"/>
                </a:solidFill>
              </a:rPr>
              <a:t> </a:t>
            </a:r>
            <a:r>
              <a:rPr lang="ru-RU" sz="8600" b="1" dirty="0" smtClean="0"/>
              <a:t>с качественным значением, совпадающих по форме со страдательными причастиями прошедшего времени глаголов совершенного вида, </a:t>
            </a:r>
            <a:r>
              <a:rPr lang="ru-RU" sz="9600" b="1" i="1" dirty="0" smtClean="0">
                <a:solidFill>
                  <a:srgbClr val="FF0000"/>
                </a:solidFill>
              </a:rPr>
              <a:t>пишутся с  </a:t>
            </a:r>
            <a:r>
              <a:rPr lang="ru-RU" sz="9600" b="1" i="1" dirty="0" err="1" smtClean="0">
                <a:solidFill>
                  <a:srgbClr val="FF0000"/>
                </a:solidFill>
              </a:rPr>
              <a:t>нн</a:t>
            </a:r>
            <a:r>
              <a:rPr lang="ru-RU" sz="8600" b="1" dirty="0" smtClean="0"/>
              <a:t>, например: </a:t>
            </a:r>
            <a:r>
              <a:rPr lang="ru-RU" sz="8600" b="1" i="1" dirty="0" err="1" smtClean="0">
                <a:solidFill>
                  <a:srgbClr val="009900"/>
                </a:solidFill>
              </a:rPr>
              <a:t>воспитанна</a:t>
            </a:r>
            <a:r>
              <a:rPr lang="ru-RU" sz="8600" b="1" i="1" dirty="0" smtClean="0">
                <a:solidFill>
                  <a:srgbClr val="009900"/>
                </a:solidFill>
              </a:rPr>
              <a:t>, воспитанно, </a:t>
            </a:r>
            <a:r>
              <a:rPr lang="ru-RU" sz="8600" b="1" i="1" dirty="0" err="1" smtClean="0">
                <a:solidFill>
                  <a:srgbClr val="009900"/>
                </a:solidFill>
              </a:rPr>
              <a:t>воспитанны</a:t>
            </a:r>
            <a:r>
              <a:rPr lang="ru-RU" sz="8600" b="1" dirty="0" smtClean="0"/>
              <a:t>    </a:t>
            </a:r>
          </a:p>
          <a:p>
            <a:pPr>
              <a:buNone/>
            </a:pPr>
            <a:r>
              <a:rPr lang="ru-RU" sz="8600" b="1" dirty="0" smtClean="0"/>
              <a:t>      (от прилагательного   </a:t>
            </a:r>
            <a:r>
              <a:rPr lang="ru-RU" sz="8600" b="1" i="1" dirty="0" smtClean="0"/>
              <a:t>воспитанный</a:t>
            </a:r>
            <a:r>
              <a:rPr lang="ru-RU" sz="8600" b="1" dirty="0" smtClean="0"/>
              <a:t>  ‘обнаруживающий результаты хорошего воспитания’);</a:t>
            </a:r>
            <a:r>
              <a:rPr lang="ru-RU" sz="8600" b="1" i="1" dirty="0" smtClean="0"/>
              <a:t>избалованна, избалованно, избалованны</a:t>
            </a:r>
            <a:r>
              <a:rPr lang="ru-RU" sz="8600" b="1" dirty="0" smtClean="0"/>
              <a:t>   </a:t>
            </a:r>
          </a:p>
          <a:p>
            <a:pPr>
              <a:buNone/>
            </a:pPr>
            <a:r>
              <a:rPr lang="ru-RU" sz="8600" b="1" dirty="0" smtClean="0"/>
              <a:t>        (от прилагательного  </a:t>
            </a:r>
            <a:r>
              <a:rPr lang="ru-RU" sz="8600" b="1" i="1" dirty="0" smtClean="0"/>
              <a:t>избалованный</a:t>
            </a:r>
            <a:r>
              <a:rPr lang="ru-RU" sz="8600" b="1" dirty="0" smtClean="0"/>
              <a:t>  ‘привыкший к исполнению своих прихотей’); </a:t>
            </a:r>
            <a:r>
              <a:rPr lang="ru-RU" sz="8600" b="1" i="1" dirty="0" smtClean="0"/>
              <a:t>возвышенна, возвышенно, возвышенны</a:t>
            </a:r>
            <a:r>
              <a:rPr lang="ru-RU" sz="8600" b="1" dirty="0" smtClean="0"/>
              <a:t> </a:t>
            </a:r>
          </a:p>
          <a:p>
            <a:pPr>
              <a:buNone/>
            </a:pPr>
            <a:r>
              <a:rPr lang="ru-RU" sz="8600" b="1" dirty="0" smtClean="0"/>
              <a:t>        (от прилагательного </a:t>
            </a:r>
            <a:r>
              <a:rPr lang="ru-RU" sz="8600" b="1" i="1" dirty="0" smtClean="0"/>
              <a:t>возвышенный</a:t>
            </a:r>
            <a:r>
              <a:rPr lang="ru-RU" sz="8600" b="1" dirty="0" smtClean="0"/>
              <a:t>  ‘полный высокого содержания’).   </a:t>
            </a:r>
          </a:p>
          <a:p>
            <a:r>
              <a:rPr lang="ru-RU" sz="12800" b="1" dirty="0" smtClean="0">
                <a:solidFill>
                  <a:srgbClr val="FF0000"/>
                </a:solidFill>
              </a:rPr>
              <a:t>Такие прилагательные имеют формы сравнительной степени:  </a:t>
            </a:r>
            <a:r>
              <a:rPr lang="ru-RU" sz="12800" b="1" i="1" dirty="0" err="1" smtClean="0">
                <a:solidFill>
                  <a:srgbClr val="0000FF"/>
                </a:solidFill>
              </a:rPr>
              <a:t>воспитаннее</a:t>
            </a:r>
            <a:r>
              <a:rPr lang="ru-RU" sz="12800" b="1" i="1" dirty="0" smtClean="0">
                <a:solidFill>
                  <a:srgbClr val="0000FF"/>
                </a:solidFill>
              </a:rPr>
              <a:t>, избалованнее, возвышеннее</a:t>
            </a:r>
            <a:r>
              <a:rPr lang="ru-RU" sz="12800" b="1" dirty="0" smtClean="0">
                <a:solidFill>
                  <a:srgbClr val="0000FF"/>
                </a:solidFill>
              </a:rPr>
              <a:t>.</a:t>
            </a:r>
          </a:p>
          <a:p>
            <a:pPr>
              <a:buNone/>
            </a:pPr>
            <a:endParaRPr lang="ru-RU" sz="6400" dirty="0" smtClean="0"/>
          </a:p>
          <a:p>
            <a:endParaRPr lang="ru-RU" sz="6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5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42852"/>
            <a:ext cx="8786874" cy="642942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4000" b="1" dirty="0" smtClean="0"/>
              <a:t>   Сравните попарно следующие примеры  с краткими формами причастий и прилагательных:</a:t>
            </a:r>
          </a:p>
          <a:p>
            <a:pPr>
              <a:buNone/>
            </a:pPr>
            <a:r>
              <a:rPr lang="ru-RU" sz="4000" b="1" dirty="0" smtClean="0"/>
              <a:t>  </a:t>
            </a:r>
            <a:r>
              <a:rPr lang="ru-RU" sz="4000" dirty="0" smtClean="0"/>
              <a:t> </a:t>
            </a:r>
            <a:r>
              <a:rPr lang="ru-RU" sz="4000" b="1" i="1" dirty="0" smtClean="0">
                <a:solidFill>
                  <a:srgbClr val="FF0000"/>
                </a:solidFill>
              </a:rPr>
              <a:t>Она воспитана дальней родственницей</a:t>
            </a:r>
            <a:r>
              <a:rPr lang="ru-RU" sz="4000" b="1" dirty="0" smtClean="0">
                <a:solidFill>
                  <a:srgbClr val="FF0000"/>
                </a:solidFill>
              </a:rPr>
              <a:t> . – </a:t>
            </a:r>
            <a:r>
              <a:rPr lang="ru-RU" sz="4000" b="1" i="1" dirty="0" smtClean="0">
                <a:solidFill>
                  <a:srgbClr val="009900"/>
                </a:solidFill>
              </a:rPr>
              <a:t>У нее хорошие манеры, она </a:t>
            </a:r>
            <a:r>
              <a:rPr lang="ru-RU" sz="4000" b="1" i="1" dirty="0" err="1" smtClean="0">
                <a:solidFill>
                  <a:srgbClr val="009900"/>
                </a:solidFill>
              </a:rPr>
              <a:t>воспитанна</a:t>
            </a:r>
            <a:r>
              <a:rPr lang="ru-RU" sz="4000" b="1" i="1" dirty="0" smtClean="0">
                <a:solidFill>
                  <a:srgbClr val="009900"/>
                </a:solidFill>
              </a:rPr>
              <a:t>.</a:t>
            </a:r>
            <a:r>
              <a:rPr lang="ru-RU" sz="4000" b="1" i="1" dirty="0" smtClean="0">
                <a:solidFill>
                  <a:srgbClr val="FF0000"/>
                </a:solidFill>
              </a:rPr>
              <a:t> </a:t>
            </a:r>
          </a:p>
          <a:p>
            <a:pPr>
              <a:buNone/>
            </a:pPr>
            <a:r>
              <a:rPr lang="ru-RU" sz="4000" b="1" i="1" smtClean="0">
                <a:solidFill>
                  <a:srgbClr val="FF0000"/>
                </a:solidFill>
              </a:rPr>
              <a:t>   Она </a:t>
            </a:r>
            <a:r>
              <a:rPr lang="ru-RU" sz="4000" b="1" i="1" dirty="0" smtClean="0">
                <a:solidFill>
                  <a:srgbClr val="FF0000"/>
                </a:solidFill>
              </a:rPr>
              <a:t>избалована хорошими условиями</a:t>
            </a:r>
            <a:r>
              <a:rPr lang="ru-RU" sz="4000" b="1" dirty="0" smtClean="0">
                <a:solidFill>
                  <a:srgbClr val="FF0000"/>
                </a:solidFill>
              </a:rPr>
              <a:t> –</a:t>
            </a:r>
            <a:r>
              <a:rPr lang="ru-RU" sz="4000" b="1" i="1" dirty="0" smtClean="0">
                <a:solidFill>
                  <a:srgbClr val="009900"/>
                </a:solidFill>
              </a:rPr>
              <a:t>Она капризна и избалованна</a:t>
            </a:r>
            <a:r>
              <a:rPr lang="ru-RU" sz="4000" b="1" dirty="0" smtClean="0">
                <a:solidFill>
                  <a:srgbClr val="009900"/>
                </a:solidFill>
              </a:rPr>
              <a:t>.</a:t>
            </a:r>
            <a:endParaRPr lang="ru-RU" sz="4000" b="1" dirty="0" smtClean="0">
              <a:solidFill>
                <a:srgbClr val="1624AA"/>
              </a:solidFill>
            </a:endParaRPr>
          </a:p>
          <a:p>
            <a:pPr>
              <a:buNone/>
            </a:pPr>
            <a:r>
              <a:rPr lang="ru-RU" sz="3900" b="1" i="1" dirty="0" smtClean="0">
                <a:solidFill>
                  <a:srgbClr val="FF0000"/>
                </a:solidFill>
              </a:rPr>
              <a:t>   </a:t>
            </a:r>
          </a:p>
          <a:p>
            <a:pPr>
              <a:buNone/>
            </a:pPr>
            <a:r>
              <a:rPr lang="ru-RU" sz="3900" b="1" i="1" dirty="0" smtClean="0">
                <a:solidFill>
                  <a:srgbClr val="FF0000"/>
                </a:solidFill>
              </a:rPr>
              <a:t>   </a:t>
            </a:r>
            <a:r>
              <a:rPr lang="ru-RU" sz="3900" b="1" dirty="0" smtClean="0"/>
              <a:t>Такие прилагательные имеют формы сравнительной степени:</a:t>
            </a:r>
            <a:r>
              <a:rPr lang="ru-RU" sz="3900" b="1" dirty="0" smtClean="0">
                <a:solidFill>
                  <a:srgbClr val="FF0000"/>
                </a:solidFill>
              </a:rPr>
              <a:t>  </a:t>
            </a:r>
            <a:r>
              <a:rPr lang="ru-RU" sz="3900" b="1" i="1" dirty="0" err="1" smtClean="0">
                <a:solidFill>
                  <a:srgbClr val="0000FF"/>
                </a:solidFill>
              </a:rPr>
              <a:t>воспитаннее</a:t>
            </a:r>
            <a:r>
              <a:rPr lang="ru-RU" sz="3900" b="1" i="1" dirty="0" smtClean="0">
                <a:solidFill>
                  <a:srgbClr val="0000FF"/>
                </a:solidFill>
              </a:rPr>
              <a:t>, избалованнее, возвышеннее</a:t>
            </a:r>
            <a:r>
              <a:rPr lang="ru-RU" sz="3900" b="1" dirty="0" smtClean="0">
                <a:solidFill>
                  <a:srgbClr val="0000FF"/>
                </a:solidFill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Autofit/>
          </a:bodyPr>
          <a:lstStyle/>
          <a:p>
            <a:r>
              <a:rPr lang="ru-RU" b="1" i="1" dirty="0" smtClean="0">
                <a:solidFill>
                  <a:srgbClr val="7030A0"/>
                </a:solidFill>
              </a:rPr>
              <a:t>Варианты заданий 5  ОГЭ</a:t>
            </a:r>
            <a:endParaRPr lang="ru-RU" b="1" i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50" y="857232"/>
            <a:ext cx="8715468" cy="5857916"/>
          </a:xfrm>
        </p:spPr>
        <p:txBody>
          <a:bodyPr>
            <a:normAutofit/>
          </a:bodyPr>
          <a:lstStyle/>
          <a:p>
            <a:r>
              <a:rPr lang="ru-RU" sz="2800" b="1" i="1" dirty="0"/>
              <a:t>1</a:t>
            </a:r>
            <a:r>
              <a:rPr lang="ru-RU" sz="2800" b="1" i="1" dirty="0" smtClean="0"/>
              <a:t>.   Из</a:t>
            </a:r>
            <a:r>
              <a:rPr lang="ru-RU" sz="2800" b="1" i="1" dirty="0"/>
              <a:t> предложений 77-82 выпишите глагол, </a:t>
            </a:r>
            <a:r>
              <a:rPr lang="ru-RU" sz="2800" b="1" i="1" dirty="0" smtClean="0"/>
              <a:t>                       в </a:t>
            </a:r>
            <a:r>
              <a:rPr lang="ru-RU" sz="2800" b="1" i="1" dirty="0">
                <a:solidFill>
                  <a:srgbClr val="FF0000"/>
                </a:solidFill>
              </a:rPr>
              <a:t>котором правописание безударного суффикса обусловлено конечным гласным основы неопределённой формы</a:t>
            </a:r>
            <a:r>
              <a:rPr lang="ru-RU" sz="2800" b="1" i="1" dirty="0" smtClean="0">
                <a:solidFill>
                  <a:srgbClr val="FF0000"/>
                </a:solidFill>
              </a:rPr>
              <a:t>.</a:t>
            </a:r>
          </a:p>
          <a:p>
            <a:r>
              <a:rPr lang="ru-RU" sz="2800" b="1" dirty="0" smtClean="0"/>
              <a:t> 2. Из предложений 1-5 выпишите слово, в котором правописание </a:t>
            </a:r>
            <a:r>
              <a:rPr lang="ru-RU" sz="2800" b="1" dirty="0" smtClean="0">
                <a:solidFill>
                  <a:srgbClr val="0000FF"/>
                </a:solidFill>
              </a:rPr>
              <a:t>суффикса определяется тем, что этот суффикс  в 1-м лице единственного числа настоящего времени чередуется с –У(Ю).</a:t>
            </a:r>
            <a:endParaRPr lang="ru-RU" sz="2800" dirty="0" smtClean="0">
              <a:solidFill>
                <a:srgbClr val="0000FF"/>
              </a:solidFill>
            </a:endParaRPr>
          </a:p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3.  </a:t>
            </a:r>
            <a:r>
              <a:rPr lang="ru-RU" sz="2800" b="1" dirty="0" smtClean="0"/>
              <a:t>Из предложений 6-7 выпишите слово, в котором правописание суффикса определяется тем, </a:t>
            </a:r>
            <a:r>
              <a:rPr lang="ru-RU" sz="2800" b="1" dirty="0" smtClean="0">
                <a:solidFill>
                  <a:srgbClr val="FF0000"/>
                </a:solidFill>
              </a:rPr>
              <a:t>что                 в форме 1-го лица единственного числа настоящего времени исходный глагол оканчивается на –ИВАЮ.</a:t>
            </a:r>
            <a:endParaRPr lang="ru-RU" sz="2800" dirty="0" smtClean="0">
              <a:solidFill>
                <a:srgbClr val="FF0000"/>
              </a:solidFill>
            </a:endParaRPr>
          </a:p>
          <a:p>
            <a:endParaRPr lang="ru-RU" sz="2200" dirty="0">
              <a:solidFill>
                <a:srgbClr val="C00000"/>
              </a:solidFill>
            </a:endParaRPr>
          </a:p>
          <a:p>
            <a:endParaRPr lang="ru-RU" sz="2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42852"/>
            <a:ext cx="8858312" cy="6715148"/>
          </a:xfrm>
        </p:spPr>
        <p:txBody>
          <a:bodyPr>
            <a:noAutofit/>
          </a:bodyPr>
          <a:lstStyle/>
          <a:p>
            <a:pPr>
              <a:buNone/>
            </a:pPr>
            <a:endParaRPr lang="ru-RU" sz="2500" b="1" i="1" dirty="0" smtClean="0"/>
          </a:p>
          <a:p>
            <a:r>
              <a:rPr lang="ru-RU" sz="3000" b="1" i="1" dirty="0" smtClean="0"/>
              <a:t>4.   Из предложений 13-14 выпишите слово, правописание Н (НН) в котором подчиняется правилу: </a:t>
            </a:r>
            <a:r>
              <a:rPr lang="ru-RU" b="1" i="1" dirty="0" smtClean="0">
                <a:solidFill>
                  <a:srgbClr val="009900"/>
                </a:solidFill>
              </a:rPr>
              <a:t>«В отымённых прилагательных, образованных с помощью суффиксов                        -АН-, -ЯН-, -ИН-, пишется Н.» </a:t>
            </a:r>
          </a:p>
          <a:p>
            <a:r>
              <a:rPr lang="ru-RU" sz="3000" b="1" i="1" dirty="0" smtClean="0"/>
              <a:t>5. Из предложений 13-14 выпишите слово, </a:t>
            </a:r>
            <a:r>
              <a:rPr lang="ru-RU" b="1" i="1" dirty="0" smtClean="0">
                <a:solidFill>
                  <a:srgbClr val="1624AA"/>
                </a:solidFill>
              </a:rPr>
              <a:t>правописание Н (НН) в суффиксе которого является исключением.</a:t>
            </a:r>
            <a:r>
              <a:rPr lang="ru-RU" b="1" i="1" dirty="0" smtClean="0"/>
              <a:t> </a:t>
            </a:r>
            <a:endParaRPr lang="ru-RU" sz="2500" b="1" i="1" dirty="0" smtClean="0"/>
          </a:p>
          <a:p>
            <a:r>
              <a:rPr lang="ru-RU" sz="3000" b="1" i="1" dirty="0" smtClean="0"/>
              <a:t>6. </a:t>
            </a:r>
            <a:r>
              <a:rPr lang="ru-RU" b="1" i="1" dirty="0" smtClean="0">
                <a:solidFill>
                  <a:srgbClr val="009900"/>
                </a:solidFill>
              </a:rPr>
              <a:t> </a:t>
            </a:r>
            <a:r>
              <a:rPr lang="ru-RU" b="1" dirty="0" smtClean="0"/>
              <a:t> Из предложений 63-67 выпишите слово,             в котором </a:t>
            </a:r>
            <a:r>
              <a:rPr lang="ru-RU" b="1" dirty="0" smtClean="0">
                <a:solidFill>
                  <a:srgbClr val="FF0000"/>
                </a:solidFill>
              </a:rPr>
              <a:t>правописание гласной в суффиксе зависит от спряжения исходного глагола.</a:t>
            </a:r>
            <a:r>
              <a:rPr lang="ru-RU" b="1" dirty="0" smtClean="0"/>
              <a:t> </a:t>
            </a:r>
            <a:endParaRPr lang="ru-RU" b="1" i="1" dirty="0" smtClean="0">
              <a:solidFill>
                <a:srgbClr val="0099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14290"/>
            <a:ext cx="8858312" cy="6429420"/>
          </a:xfrm>
        </p:spPr>
        <p:txBody>
          <a:bodyPr>
            <a:normAutofit fontScale="92500" lnSpcReduction="10000"/>
          </a:bodyPr>
          <a:lstStyle/>
          <a:p>
            <a:r>
              <a:rPr lang="ru-RU" b="1" i="1" dirty="0" smtClean="0"/>
              <a:t>7.   Из предложений 4-5 выпишите слово, правописание  Н (НН) в котором подчиняется правилу: </a:t>
            </a:r>
            <a:r>
              <a:rPr lang="ru-RU" sz="3500" b="1" i="1" dirty="0" smtClean="0">
                <a:solidFill>
                  <a:srgbClr val="1624AA"/>
                </a:solidFill>
              </a:rPr>
              <a:t>«В именах прилагательных, образованных от существительных                      с основой на Н с помощью суффикса                            Н, пишется НН.»</a:t>
            </a:r>
            <a:endParaRPr lang="ru-RU" sz="3500" b="1" dirty="0" smtClean="0"/>
          </a:p>
          <a:p>
            <a:r>
              <a:rPr lang="ru-RU" b="1" dirty="0" smtClean="0"/>
              <a:t>8. Из предложений 11-12 выпишите слово, правописание Н (НН)  в котором подчиняется правилу: </a:t>
            </a:r>
            <a:r>
              <a:rPr lang="ru-RU" sz="3500" b="1" dirty="0" smtClean="0">
                <a:solidFill>
                  <a:srgbClr val="C00000"/>
                </a:solidFill>
              </a:rPr>
              <a:t>«В полных страдательных причастиях прошедшего времени пишется НН.»</a:t>
            </a:r>
            <a:r>
              <a:rPr lang="ru-RU" b="1" dirty="0" smtClean="0"/>
              <a:t> </a:t>
            </a:r>
            <a:endParaRPr lang="ru-RU" sz="3500" b="1" dirty="0" smtClean="0">
              <a:solidFill>
                <a:srgbClr val="008000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rgbClr val="008000"/>
                </a:solidFill>
              </a:rPr>
              <a:t>     </a:t>
            </a:r>
            <a:r>
              <a:rPr lang="ru-RU" b="1" dirty="0" smtClean="0"/>
              <a:t>9. </a:t>
            </a:r>
            <a:r>
              <a:rPr lang="ru-RU" sz="3600" b="1" dirty="0" smtClean="0"/>
              <a:t>Из предложений 19-20 выпишите слово, </a:t>
            </a:r>
            <a:r>
              <a:rPr lang="ru-RU" sz="3500" b="1" dirty="0" smtClean="0">
                <a:solidFill>
                  <a:srgbClr val="008000"/>
                </a:solidFill>
              </a:rPr>
              <a:t>правописание Н (НН) в котором подчиняется правилу: «В кратких страдательных причастиях пишется Н.»</a:t>
            </a:r>
            <a:endParaRPr lang="ru-RU" sz="3500" b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sz="35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image0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06" y="142852"/>
            <a:ext cx="8858311" cy="671514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img1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img1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img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900115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313</TotalTime>
  <Words>514</Words>
  <Application>Microsoft Office PowerPoint</Application>
  <PresentationFormat>Экран (4:3)</PresentationFormat>
  <Paragraphs>96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28</vt:i4>
      </vt:variant>
    </vt:vector>
  </HeadingPairs>
  <TitlesOfParts>
    <vt:vector size="31" baseType="lpstr">
      <vt:lpstr>Тема Office</vt:lpstr>
      <vt:lpstr>Апекс</vt:lpstr>
      <vt:lpstr>Бумажная</vt:lpstr>
      <vt:lpstr>Готовимся к ОГЭ  Задание 5</vt:lpstr>
      <vt:lpstr>Слайд 2</vt:lpstr>
      <vt:lpstr>Варианты заданий 5  ОГЭ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  Для определения количества Н в причастиях и отглагольных прилагательных предлагаю такой АЛГОРИТМ:</vt:lpstr>
      <vt:lpstr>Слайд 17</vt:lpstr>
      <vt:lpstr>Слайд 18</vt:lpstr>
      <vt:lpstr>Слайд 19</vt:lpstr>
      <vt:lpstr> Теоретический минимум к заданию 5 </vt:lpstr>
      <vt:lpstr>Н и НН в прилагательных (полных и кратких) </vt:lpstr>
      <vt:lpstr>Слайд 22</vt:lpstr>
      <vt:lpstr> Н и НН в полных причастиях </vt:lpstr>
      <vt:lpstr>Слайд 24</vt:lpstr>
      <vt:lpstr>Слайд 25</vt:lpstr>
      <vt:lpstr>Н и НН в наречиях </vt:lpstr>
      <vt:lpstr>Краткие формы</vt:lpstr>
      <vt:lpstr>  </vt:lpstr>
    </vt:vector>
  </TitlesOfParts>
  <Company>CtrlSoft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Готовимся к ОГЭ  Задание 5</dc:title>
  <dc:creator>user</dc:creator>
  <cp:lastModifiedBy>user</cp:lastModifiedBy>
  <cp:revision>317</cp:revision>
  <dcterms:created xsi:type="dcterms:W3CDTF">2016-03-29T15:26:50Z</dcterms:created>
  <dcterms:modified xsi:type="dcterms:W3CDTF">2016-03-30T18:40:49Z</dcterms:modified>
</cp:coreProperties>
</file>