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27302-4301-4FBC-ADB5-A7E65B0A9AC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7971A6F-631C-421A-BCB8-0A23D4886E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27302-4301-4FBC-ADB5-A7E65B0A9AC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71A6F-631C-421A-BCB8-0A23D4886E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27302-4301-4FBC-ADB5-A7E65B0A9AC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71A6F-631C-421A-BCB8-0A23D4886E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27302-4301-4FBC-ADB5-A7E65B0A9AC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71A6F-631C-421A-BCB8-0A23D4886E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27302-4301-4FBC-ADB5-A7E65B0A9AC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7971A6F-631C-421A-BCB8-0A23D4886E3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27302-4301-4FBC-ADB5-A7E65B0A9AC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71A6F-631C-421A-BCB8-0A23D4886E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27302-4301-4FBC-ADB5-A7E65B0A9AC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71A6F-631C-421A-BCB8-0A23D4886E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27302-4301-4FBC-ADB5-A7E65B0A9AC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71A6F-631C-421A-BCB8-0A23D4886E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27302-4301-4FBC-ADB5-A7E65B0A9AC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71A6F-631C-421A-BCB8-0A23D4886E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27302-4301-4FBC-ADB5-A7E65B0A9AC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71A6F-631C-421A-BCB8-0A23D4886E3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27302-4301-4FBC-ADB5-A7E65B0A9AC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7971A6F-631C-421A-BCB8-0A23D4886E3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83427302-4301-4FBC-ADB5-A7E65B0A9AC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37971A6F-631C-421A-BCB8-0A23D4886E3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7772400" cy="4571999"/>
          </a:xfrm>
        </p:spPr>
        <p:txBody>
          <a:bodyPr/>
          <a:lstStyle/>
          <a:p>
            <a:r>
              <a:rPr lang="ru-RU" sz="4800" dirty="0" smtClean="0"/>
              <a:t>Иван </a:t>
            </a:r>
            <a:r>
              <a:rPr lang="en-US" sz="4800" dirty="0" smtClean="0"/>
              <a:t>III</a:t>
            </a:r>
            <a:r>
              <a:rPr lang="ru-RU" sz="4800" dirty="0" smtClean="0"/>
              <a:t>, ГОСУДАРЬ Всея Руси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96136" y="5733256"/>
            <a:ext cx="4546848" cy="9144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ВЫПОЛНИЛА:</a:t>
            </a:r>
          </a:p>
          <a:p>
            <a:r>
              <a:rPr lang="ru-RU" dirty="0" smtClean="0"/>
              <a:t>Седых ВИКТОРИЯ АЛЕКСЕЕВНА</a:t>
            </a:r>
            <a:endParaRPr lang="ru-RU" dirty="0"/>
          </a:p>
        </p:txBody>
      </p:sp>
      <p:pic>
        <p:nvPicPr>
          <p:cNvPr id="5" name="Picture 3" descr="C:\Users\Виктория\Desktop\590578_bi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573016"/>
            <a:ext cx="2945893" cy="2921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234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88024" y="980728"/>
            <a:ext cx="4032448" cy="4525963"/>
          </a:xfrm>
        </p:spPr>
        <p:txBody>
          <a:bodyPr>
            <a:normAutofit lnSpcReduction="10000"/>
          </a:bodyPr>
          <a:lstStyle/>
          <a:p>
            <a:pPr lvl="0">
              <a:buFont typeface="Wingdings" pitchFamily="34"/>
              <a:buChar char="q"/>
            </a:pPr>
            <a:r>
              <a:rPr lang="en-US" dirty="0" err="1"/>
              <a:t>Иван</a:t>
            </a:r>
            <a:r>
              <a:rPr lang="en-US" dirty="0"/>
              <a:t> </a:t>
            </a:r>
            <a:r>
              <a:rPr lang="en-US" dirty="0" smtClean="0"/>
              <a:t>III</a:t>
            </a:r>
            <a:r>
              <a:rPr lang="ru-RU" dirty="0" smtClean="0"/>
              <a:t> Васильевич</a:t>
            </a:r>
            <a:r>
              <a:rPr lang="en-US" dirty="0"/>
              <a:t>  (1440–1505 </a:t>
            </a:r>
            <a:r>
              <a:rPr lang="en-US" dirty="0" err="1"/>
              <a:t>гг</a:t>
            </a:r>
            <a:r>
              <a:rPr lang="en-US" dirty="0"/>
              <a:t>.).</a:t>
            </a:r>
            <a:endParaRPr lang="ru-RU" dirty="0"/>
          </a:p>
          <a:p>
            <a:pPr lvl="0">
              <a:buFont typeface="Wingdings" pitchFamily="34"/>
              <a:buChar char="q"/>
            </a:pPr>
            <a:r>
              <a:rPr lang="en-US" dirty="0" err="1"/>
              <a:t>Государь</a:t>
            </a:r>
            <a:r>
              <a:rPr lang="en-US" dirty="0"/>
              <a:t> </a:t>
            </a:r>
            <a:r>
              <a:rPr lang="en-US" dirty="0" err="1"/>
              <a:t>всея</a:t>
            </a:r>
            <a:r>
              <a:rPr lang="en-US" dirty="0"/>
              <a:t> </a:t>
            </a:r>
            <a:r>
              <a:rPr lang="en-US" dirty="0" err="1"/>
              <a:t>Руси</a:t>
            </a:r>
            <a:r>
              <a:rPr lang="en-US" dirty="0"/>
              <a:t>, в </a:t>
            </a:r>
            <a:r>
              <a:rPr lang="en-US" dirty="0" err="1"/>
              <a:t>некоторых</a:t>
            </a:r>
            <a:r>
              <a:rPr lang="en-US" dirty="0"/>
              <a:t> </a:t>
            </a:r>
            <a:r>
              <a:rPr lang="en-US" dirty="0" err="1"/>
              <a:t>документах</a:t>
            </a:r>
            <a:r>
              <a:rPr lang="en-US" dirty="0"/>
              <a:t> </a:t>
            </a:r>
            <a:r>
              <a:rPr lang="en-US" dirty="0" err="1"/>
              <a:t>титуловался</a:t>
            </a:r>
            <a:r>
              <a:rPr lang="en-US" dirty="0"/>
              <a:t> </a:t>
            </a:r>
            <a:r>
              <a:rPr lang="en-US" dirty="0" err="1"/>
              <a:t>царём</a:t>
            </a:r>
            <a:r>
              <a:rPr lang="en-US" dirty="0"/>
              <a:t>.</a:t>
            </a:r>
          </a:p>
          <a:p>
            <a:pPr lvl="0">
              <a:buFont typeface="Wingdings" pitchFamily="34"/>
              <a:buChar char="q"/>
            </a:pPr>
            <a:r>
              <a:rPr lang="ru-RU" dirty="0" smtClean="0"/>
              <a:t>Великий князь Московский </a:t>
            </a:r>
            <a:r>
              <a:rPr lang="en-US" dirty="0" smtClean="0"/>
              <a:t>с</a:t>
            </a:r>
            <a:r>
              <a:rPr lang="en-US" dirty="0"/>
              <a:t> 1462 </a:t>
            </a:r>
            <a:r>
              <a:rPr lang="en-US" dirty="0" err="1"/>
              <a:t>по</a:t>
            </a:r>
            <a:r>
              <a:rPr lang="en-US" dirty="0"/>
              <a:t> 1505 </a:t>
            </a:r>
            <a:r>
              <a:rPr lang="en-US" dirty="0" err="1"/>
              <a:t>год</a:t>
            </a:r>
            <a:endParaRPr lang="en-US" dirty="0"/>
          </a:p>
          <a:p>
            <a:endParaRPr lang="ru-RU" dirty="0"/>
          </a:p>
        </p:txBody>
      </p:sp>
      <p:pic>
        <p:nvPicPr>
          <p:cNvPr id="1026" name="Picture 2" descr="C:\Users\Виктория\Desktop\6-1-0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8418"/>
            <a:ext cx="3789266" cy="506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187624" y="576381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i="1" dirty="0"/>
              <a:t>Государь всея Руси Иван III</a:t>
            </a:r>
            <a:br>
              <a:rPr lang="ru-RU" sz="1600" i="1" dirty="0"/>
            </a:br>
            <a:r>
              <a:rPr lang="ru-RU" sz="1600" i="1" dirty="0"/>
              <a:t>Васильевич Великий.</a:t>
            </a:r>
            <a:br>
              <a:rPr lang="ru-RU" sz="1600" i="1" dirty="0"/>
            </a:br>
            <a:r>
              <a:rPr lang="ru-RU" sz="1600" i="1" dirty="0" err="1"/>
              <a:t>Титулярник</a:t>
            </a:r>
            <a:r>
              <a:rPr lang="ru-RU" sz="1600" i="1" dirty="0"/>
              <a:t>. XVII в.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571921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Мария </a:t>
            </a:r>
            <a:r>
              <a:rPr lang="ru-RU" dirty="0" err="1" smtClean="0"/>
              <a:t>борисовна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4053840" cy="4525963"/>
          </a:xfrm>
        </p:spPr>
        <p:txBody>
          <a:bodyPr>
            <a:noAutofit/>
          </a:bodyPr>
          <a:lstStyle/>
          <a:p>
            <a:pPr marL="342900" lvl="0" indent="-342900">
              <a:buFont typeface="Wingdings" pitchFamily="2" charset="2"/>
              <a:buChar char="q"/>
            </a:pPr>
            <a:r>
              <a:rPr lang="en-US" sz="2400" dirty="0" err="1"/>
              <a:t>Иван</a:t>
            </a:r>
            <a:r>
              <a:rPr lang="en-US" sz="2400" dirty="0"/>
              <a:t> </a:t>
            </a:r>
            <a:r>
              <a:rPr lang="en-US" sz="2400" dirty="0" err="1"/>
              <a:t>был</a:t>
            </a:r>
            <a:r>
              <a:rPr lang="en-US" sz="2400" dirty="0"/>
              <a:t> </a:t>
            </a:r>
            <a:r>
              <a:rPr lang="en-US" sz="2400" dirty="0" err="1"/>
              <a:t>обручён</a:t>
            </a:r>
            <a:r>
              <a:rPr lang="en-US" sz="2400" dirty="0"/>
              <a:t> с </a:t>
            </a:r>
            <a:r>
              <a:rPr lang="en-US" sz="2400" dirty="0" err="1"/>
              <a:t>Марией</a:t>
            </a:r>
            <a:r>
              <a:rPr lang="en-US" sz="2400" dirty="0"/>
              <a:t> в </a:t>
            </a:r>
            <a:r>
              <a:rPr lang="en-US" sz="2400" dirty="0" err="1"/>
              <a:t>возрасте</a:t>
            </a:r>
            <a:r>
              <a:rPr lang="en-US" sz="2400" dirty="0"/>
              <a:t> 6 </a:t>
            </a:r>
            <a:r>
              <a:rPr lang="en-US" sz="2400" dirty="0" err="1" smtClean="0"/>
              <a:t>лет</a:t>
            </a:r>
            <a:endParaRPr lang="ru-RU" sz="2400" dirty="0"/>
          </a:p>
          <a:p>
            <a:pPr marL="342900" lvl="0" indent="-342900">
              <a:buFont typeface="Wingdings" pitchFamily="2" charset="2"/>
              <a:buChar char="q"/>
            </a:pPr>
            <a:r>
              <a:rPr lang="en-US" sz="2400" dirty="0" err="1" smtClean="0"/>
              <a:t>От</a:t>
            </a:r>
            <a:r>
              <a:rPr lang="en-US" sz="2400" dirty="0" smtClean="0"/>
              <a:t> </a:t>
            </a:r>
            <a:r>
              <a:rPr lang="en-US" sz="2400" dirty="0" err="1"/>
              <a:t>брака</a:t>
            </a:r>
            <a:r>
              <a:rPr lang="en-US" sz="2400" dirty="0"/>
              <a:t> с </a:t>
            </a:r>
            <a:r>
              <a:rPr lang="en-US" sz="2400" dirty="0" err="1"/>
              <a:t>Иваном</a:t>
            </a:r>
            <a:r>
              <a:rPr lang="en-US" sz="2400" dirty="0"/>
              <a:t> III </a:t>
            </a:r>
            <a:r>
              <a:rPr lang="ru-RU" sz="2400" dirty="0" smtClean="0"/>
              <a:t>15 февраля 1458 </a:t>
            </a:r>
            <a:r>
              <a:rPr lang="en-US" sz="2400" dirty="0" smtClean="0"/>
              <a:t>у </a:t>
            </a:r>
            <a:r>
              <a:rPr lang="en-US" sz="2400" dirty="0" err="1"/>
              <a:t>неё</a:t>
            </a:r>
            <a:r>
              <a:rPr lang="en-US" sz="2400" dirty="0"/>
              <a:t> </a:t>
            </a:r>
            <a:r>
              <a:rPr lang="en-US" sz="2400" dirty="0" err="1"/>
              <a:t>родился</a:t>
            </a:r>
            <a:r>
              <a:rPr lang="en-US" sz="2400" dirty="0"/>
              <a:t> </a:t>
            </a:r>
            <a:r>
              <a:rPr lang="en-US" sz="2400" dirty="0" err="1"/>
              <a:t>единственный</a:t>
            </a:r>
            <a:r>
              <a:rPr lang="en-US" sz="2400" dirty="0"/>
              <a:t> </a:t>
            </a:r>
            <a:r>
              <a:rPr lang="en-US" sz="2400" dirty="0" err="1"/>
              <a:t>сын</a:t>
            </a:r>
            <a:r>
              <a:rPr lang="en-US" sz="2400" dirty="0"/>
              <a:t> — </a:t>
            </a:r>
            <a:r>
              <a:rPr lang="en-US" sz="2400" dirty="0" err="1"/>
              <a:t>Иван</a:t>
            </a:r>
            <a:r>
              <a:rPr lang="en-US" sz="2400" dirty="0"/>
              <a:t> </a:t>
            </a:r>
            <a:r>
              <a:rPr lang="en-US" sz="2400" dirty="0" err="1"/>
              <a:t>Молодой</a:t>
            </a:r>
            <a:endParaRPr lang="ru-RU" sz="2400" dirty="0"/>
          </a:p>
        </p:txBody>
      </p:sp>
      <p:pic>
        <p:nvPicPr>
          <p:cNvPr id="5" name="Рисунок 4" descr="Изображение выглядит как человек, одет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1556792"/>
            <a:ext cx="3312368" cy="46571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023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88640"/>
            <a:ext cx="5791200" cy="1371600"/>
          </a:xfrm>
        </p:spPr>
        <p:txBody>
          <a:bodyPr/>
          <a:lstStyle/>
          <a:p>
            <a:pPr algn="ctr"/>
            <a:r>
              <a:rPr lang="en-US" dirty="0"/>
              <a:t>«</a:t>
            </a:r>
            <a:r>
              <a:rPr lang="en-US" dirty="0" err="1"/>
              <a:t>собиратель</a:t>
            </a:r>
            <a:r>
              <a:rPr lang="en-US" dirty="0"/>
              <a:t> </a:t>
            </a:r>
            <a:r>
              <a:rPr lang="en-US" dirty="0" err="1"/>
              <a:t>земли</a:t>
            </a:r>
            <a:r>
              <a:rPr lang="en-US" dirty="0"/>
              <a:t> </a:t>
            </a:r>
            <a:r>
              <a:rPr lang="en-US" dirty="0" err="1"/>
              <a:t>русской</a:t>
            </a:r>
            <a:r>
              <a:rPr lang="en-US" dirty="0"/>
              <a:t>»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20072" y="1772816"/>
            <a:ext cx="329184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b="0" dirty="0" err="1"/>
              <a:t>Результатом</a:t>
            </a:r>
            <a:r>
              <a:rPr lang="en-US" b="0" dirty="0"/>
              <a:t> </a:t>
            </a:r>
            <a:r>
              <a:rPr lang="en-US" b="0" dirty="0" err="1"/>
              <a:t>правления</a:t>
            </a:r>
            <a:r>
              <a:rPr lang="en-US" b="0" dirty="0"/>
              <a:t> </a:t>
            </a:r>
            <a:r>
              <a:rPr lang="en-US" b="0" dirty="0" err="1"/>
              <a:t>Ивана</a:t>
            </a:r>
            <a:r>
              <a:rPr lang="en-US" b="0" dirty="0"/>
              <a:t> III </a:t>
            </a:r>
            <a:r>
              <a:rPr lang="en-US" b="0" dirty="0" err="1"/>
              <a:t>стало</a:t>
            </a:r>
            <a:r>
              <a:rPr lang="en-US" b="0" dirty="0"/>
              <a:t> </a:t>
            </a:r>
            <a:r>
              <a:rPr lang="ru-RU" b="0" dirty="0" smtClean="0"/>
              <a:t>объединение</a:t>
            </a:r>
            <a:r>
              <a:rPr lang="en-US" b="0" dirty="0"/>
              <a:t> </a:t>
            </a:r>
            <a:r>
              <a:rPr lang="en-US" b="0" dirty="0" err="1"/>
              <a:t>значительной</a:t>
            </a:r>
            <a:r>
              <a:rPr lang="en-US" b="0" dirty="0"/>
              <a:t> </a:t>
            </a:r>
            <a:r>
              <a:rPr lang="en-US" b="0" dirty="0" err="1"/>
              <a:t>части</a:t>
            </a:r>
            <a:r>
              <a:rPr lang="en-US" b="0" dirty="0"/>
              <a:t> </a:t>
            </a:r>
            <a:r>
              <a:rPr lang="en-US" b="0" dirty="0" err="1"/>
              <a:t>русских</a:t>
            </a:r>
            <a:r>
              <a:rPr lang="en-US" b="0" dirty="0"/>
              <a:t> </a:t>
            </a:r>
            <a:r>
              <a:rPr lang="en-US" b="0" dirty="0" err="1"/>
              <a:t>земель</a:t>
            </a:r>
            <a:r>
              <a:rPr lang="en-US" b="0" dirty="0"/>
              <a:t> </a:t>
            </a:r>
            <a:r>
              <a:rPr lang="en-US" b="0" dirty="0" err="1"/>
              <a:t>вокруг</a:t>
            </a:r>
            <a:r>
              <a:rPr lang="en-US" b="0" dirty="0"/>
              <a:t> </a:t>
            </a:r>
            <a:r>
              <a:rPr lang="ru-RU" b="0" dirty="0" smtClean="0"/>
              <a:t>Москвы</a:t>
            </a:r>
            <a:r>
              <a:rPr lang="en-US" b="0" dirty="0"/>
              <a:t> и </a:t>
            </a:r>
            <a:r>
              <a:rPr lang="en-US" b="0" dirty="0" err="1"/>
              <a:t>её</a:t>
            </a:r>
            <a:r>
              <a:rPr lang="en-US" b="0" dirty="0"/>
              <a:t> </a:t>
            </a:r>
            <a:r>
              <a:rPr lang="en-US" b="0" dirty="0" err="1"/>
              <a:t>превращение</a:t>
            </a:r>
            <a:r>
              <a:rPr lang="en-US" b="0" dirty="0"/>
              <a:t> в </a:t>
            </a:r>
            <a:r>
              <a:rPr lang="en-US" b="0" dirty="0" err="1"/>
              <a:t>центр</a:t>
            </a:r>
            <a:r>
              <a:rPr lang="en-US" b="0" dirty="0"/>
              <a:t> </a:t>
            </a:r>
            <a:r>
              <a:rPr lang="en-US" b="0" dirty="0" err="1"/>
              <a:t>единого</a:t>
            </a:r>
            <a:r>
              <a:rPr lang="en-US" b="0" dirty="0"/>
              <a:t> </a:t>
            </a:r>
            <a:r>
              <a:rPr lang="ru-RU" b="0" dirty="0" smtClean="0"/>
              <a:t>Русского государства</a:t>
            </a:r>
            <a:r>
              <a:rPr lang="en-US" b="0" dirty="0" smtClean="0"/>
              <a:t>, </a:t>
            </a:r>
            <a:r>
              <a:rPr lang="en-US" b="0" dirty="0" err="1"/>
              <a:t>за</a:t>
            </a:r>
            <a:r>
              <a:rPr lang="en-US" b="0" dirty="0"/>
              <a:t> </a:t>
            </a:r>
            <a:r>
              <a:rPr lang="en-US" b="0" dirty="0" err="1"/>
              <a:t>что</a:t>
            </a:r>
            <a:r>
              <a:rPr lang="en-US" b="0" dirty="0"/>
              <a:t> </a:t>
            </a:r>
            <a:r>
              <a:rPr lang="en-US" b="0" dirty="0" err="1"/>
              <a:t>получил</a:t>
            </a:r>
            <a:r>
              <a:rPr lang="en-US" b="0" dirty="0"/>
              <a:t> </a:t>
            </a:r>
            <a:r>
              <a:rPr lang="en-US" b="0" dirty="0" err="1"/>
              <a:t>прозвище</a:t>
            </a:r>
            <a:r>
              <a:rPr lang="en-US" b="0" dirty="0"/>
              <a:t> </a:t>
            </a:r>
            <a:r>
              <a:rPr lang="en-US" b="0" i="1" dirty="0"/>
              <a:t>«</a:t>
            </a:r>
            <a:r>
              <a:rPr lang="en-US" b="0" i="1" dirty="0" err="1"/>
              <a:t>собиратель</a:t>
            </a:r>
            <a:r>
              <a:rPr lang="en-US" b="0" i="1" dirty="0"/>
              <a:t> </a:t>
            </a:r>
            <a:r>
              <a:rPr lang="en-US" b="0" i="1" dirty="0" err="1"/>
              <a:t>земли</a:t>
            </a:r>
            <a:r>
              <a:rPr lang="en-US" b="0" i="1" dirty="0"/>
              <a:t> </a:t>
            </a:r>
            <a:r>
              <a:rPr lang="en-US" b="0" i="1" dirty="0" err="1"/>
              <a:t>русской</a:t>
            </a:r>
            <a:r>
              <a:rPr lang="en-US" b="0" i="1" dirty="0"/>
              <a:t>»</a:t>
            </a:r>
            <a:endParaRPr lang="ru-RU" b="0" i="1" dirty="0"/>
          </a:p>
        </p:txBody>
      </p:sp>
      <p:pic>
        <p:nvPicPr>
          <p:cNvPr id="2050" name="Picture 2" descr="C:\Users\Виктория\Desktop\ivanIII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060848"/>
            <a:ext cx="5040549" cy="3360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404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6419056" cy="975638"/>
          </a:xfrm>
        </p:spPr>
        <p:txBody>
          <a:bodyPr/>
          <a:lstStyle/>
          <a:p>
            <a:pPr algn="ctr"/>
            <a:r>
              <a:rPr lang="ru-RU" dirty="0" smtClean="0"/>
              <a:t>Стояние на реке угре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36899" y="1412776"/>
            <a:ext cx="2524682" cy="4219872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Стояние</a:t>
            </a:r>
            <a:r>
              <a:rPr lang="ru-RU" b="0" dirty="0"/>
              <a:t> </a:t>
            </a:r>
            <a:r>
              <a:rPr lang="ru-RU" dirty="0"/>
              <a:t>на</a:t>
            </a:r>
            <a:r>
              <a:rPr lang="ru-RU" b="0" dirty="0"/>
              <a:t> </a:t>
            </a:r>
            <a:r>
              <a:rPr lang="ru-RU" dirty="0"/>
              <a:t>реке</a:t>
            </a:r>
            <a:r>
              <a:rPr lang="ru-RU" b="0" dirty="0"/>
              <a:t> </a:t>
            </a:r>
            <a:r>
              <a:rPr lang="ru-RU" dirty="0"/>
              <a:t>Угре</a:t>
            </a:r>
            <a:r>
              <a:rPr lang="ru-RU" b="0" dirty="0"/>
              <a:t> — военные действия в 1480 году между ханом Большой Орды </a:t>
            </a:r>
            <a:r>
              <a:rPr lang="ru-RU" b="0" dirty="0" err="1"/>
              <a:t>Ахматом</a:t>
            </a:r>
            <a:r>
              <a:rPr lang="ru-RU" b="0" dirty="0"/>
              <a:t> и великим князем московским Иваном III, вызванные отказом Москвы (1476) платить Орде ежегодную дань. </a:t>
            </a:r>
            <a:endParaRPr lang="ru-RU" dirty="0"/>
          </a:p>
        </p:txBody>
      </p:sp>
      <p:pic>
        <p:nvPicPr>
          <p:cNvPr id="3074" name="Picture 2" descr="C:\Users\Виктория\Desktop\scale_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80" y="1412776"/>
            <a:ext cx="6165094" cy="408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81270" y="5604994"/>
            <a:ext cx="618010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0" dirty="0" smtClean="0"/>
              <a:t>Положило конец монголо-татарскому игу. Московское государство стало полностью независимым.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37083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6635080" cy="831622"/>
          </a:xfrm>
        </p:spPr>
        <p:txBody>
          <a:bodyPr/>
          <a:lstStyle/>
          <a:p>
            <a:pPr algn="ctr"/>
            <a:r>
              <a:rPr lang="ru-RU" dirty="0" smtClean="0"/>
              <a:t>Судебник 1497 года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658304" cy="4525963"/>
          </a:xfrm>
        </p:spPr>
        <p:txBody>
          <a:bodyPr>
            <a:normAutofit fontScale="47500" lnSpcReduction="20000"/>
          </a:bodyPr>
          <a:lstStyle/>
          <a:p>
            <a:r>
              <a:rPr lang="ru-RU" sz="4200" b="0" dirty="0"/>
              <a:t>Судебник 1497 года является важнейшим правовым документом древней Руси. Он должен был регламентировать и привести в единую форму все правовые </a:t>
            </a:r>
            <a:r>
              <a:rPr lang="ru-RU" sz="4200" b="0" dirty="0" smtClean="0"/>
              <a:t>нормы.</a:t>
            </a:r>
          </a:p>
          <a:p>
            <a:r>
              <a:rPr lang="ru-RU" sz="4200" b="0" dirty="0" smtClean="0"/>
              <a:t>Принятие </a:t>
            </a:r>
            <a:r>
              <a:rPr lang="ru-RU" sz="4200" b="0" dirty="0"/>
              <a:t>судебника </a:t>
            </a:r>
            <a:r>
              <a:rPr lang="ru-RU" sz="4200" b="0" dirty="0" smtClean="0"/>
              <a:t>позволило </a:t>
            </a:r>
            <a:r>
              <a:rPr lang="ru-RU" sz="4200" b="0" dirty="0"/>
              <a:t>регулировать отношения между знатью и простым народом, а так же решать все конфликтные вопросы, возникающие между людьми, относящимися к разным социальным слоям населения</a:t>
            </a:r>
          </a:p>
          <a:p>
            <a:endParaRPr lang="ru-RU" dirty="0"/>
          </a:p>
        </p:txBody>
      </p:sp>
      <p:pic>
        <p:nvPicPr>
          <p:cNvPr id="4098" name="Picture 2" descr="C:\Users\Виктория\Desktop\Sudebnik_of_1497.pdf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781" y="1574800"/>
            <a:ext cx="3087638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156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643192" cy="1371600"/>
          </a:xfrm>
        </p:spPr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pic>
        <p:nvPicPr>
          <p:cNvPr id="5122" name="Picture 2" descr="C:\Users\Виктория\Desktop\3E1526E3-B77C-4662-B6EF-ECD9ECACF411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06202"/>
            <a:ext cx="3205751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Виктория\Desktop\dscf00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403" y="1556792"/>
            <a:ext cx="3183394" cy="4624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187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43</TotalTime>
  <Words>110</Words>
  <Application>Microsoft Office PowerPoint</Application>
  <PresentationFormat>Экран (4:3)</PresentationFormat>
  <Paragraphs>19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Главная</vt:lpstr>
      <vt:lpstr>Иван III, ГОСУДАРЬ Всея Руси</vt:lpstr>
      <vt:lpstr>Презентация PowerPoint</vt:lpstr>
      <vt:lpstr>Мария борисовна</vt:lpstr>
      <vt:lpstr>«собиратель земли русской»</vt:lpstr>
      <vt:lpstr>Стояние на реке угре</vt:lpstr>
      <vt:lpstr>Судебник 1497 года</vt:lpstr>
      <vt:lpstr>Спасибо за внимание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III, ГОСУДАРЬ Всея Руси</dc:title>
  <dc:creator>Виктория</dc:creator>
  <cp:lastModifiedBy>Виктория</cp:lastModifiedBy>
  <cp:revision>6</cp:revision>
  <dcterms:created xsi:type="dcterms:W3CDTF">2022-04-07T17:50:29Z</dcterms:created>
  <dcterms:modified xsi:type="dcterms:W3CDTF">2022-05-02T17:48:58Z</dcterms:modified>
</cp:coreProperties>
</file>