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Amatic SC"/>
      <p:regular r:id="rId22"/>
      <p:bold r:id="rId23"/>
    </p:embeddedFont>
    <p:embeddedFont>
      <p:font typeface="Source Code Pro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AmaticSC-regular.fntdata"/><Relationship Id="rId21" Type="http://schemas.openxmlformats.org/officeDocument/2006/relationships/slide" Target="slides/slide16.xml"/><Relationship Id="rId24" Type="http://schemas.openxmlformats.org/officeDocument/2006/relationships/font" Target="fonts/SourceCodePro-regular.fntdata"/><Relationship Id="rId23" Type="http://schemas.openxmlformats.org/officeDocument/2006/relationships/font" Target="fonts/AmaticSC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SourceCodePro-italic.fntdata"/><Relationship Id="rId25" Type="http://schemas.openxmlformats.org/officeDocument/2006/relationships/font" Target="fonts/SourceCodePro-bold.fntdata"/><Relationship Id="rId27" Type="http://schemas.openxmlformats.org/officeDocument/2006/relationships/font" Target="fonts/SourceCodePr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22b978ae77_0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122b978ae77_0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22b978ae77_0_4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22b978ae77_0_4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22b978ae77_0_4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22b978ae77_0_4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22b978ae77_0_5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22b978ae77_0_5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22b978ae77_0_5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22b978ae77_0_5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22b978ae77_0_5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22b978ae77_0_5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22b978ae77_0_5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122b978ae77_0_5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22b978ae77_0_4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22b978ae77_0_4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22b978ae77_0_4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22b978ae77_0_4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22b978ae77_0_4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22b978ae77_0_4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22b978ae77_0_4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22b978ae77_0_4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22b978ae77_0_4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22b978ae77_0_4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122b978ae77_0_4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122b978ae77_0_4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22b978ae77_0_4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22b978ae77_0_4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22b978ae77_0_4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22b978ae77_0_4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b="1" sz="24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each-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rt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ru.wikipedia.org/wiki/%D0%9D%D0%BE%D1%80%D0%BC%D0%B0" TargetMode="External"/><Relationship Id="rId4" Type="http://schemas.openxmlformats.org/officeDocument/2006/relationships/hyperlink" Target="https://ru.wikipedia.org/wiki/%D0%9F%D0%BE%D0%B2%D0%B5%D0%B4%D0%B5%D0%BD%D0%B8%D0%B5" TargetMode="External"/><Relationship Id="rId11" Type="http://schemas.openxmlformats.org/officeDocument/2006/relationships/hyperlink" Target="https://ru.wikipedia.org/wiki/%D0%9D%D0%B0%D0%BA%D0%B0%D0%B7%D0%B0%D0%BD%D0%B8%D0%B5" TargetMode="External"/><Relationship Id="rId10" Type="http://schemas.openxmlformats.org/officeDocument/2006/relationships/hyperlink" Target="https://ru.wikipedia.org/w/index.php?title=%D0%9F%D0%BE%D0%BE%D1%89%D1%80%D0%B5%D0%BD%D0%B8%D0%B5&amp;action=edit&amp;redlink=1" TargetMode="External"/><Relationship Id="rId12" Type="http://schemas.openxmlformats.org/officeDocument/2006/relationships/image" Target="../media/image9.png"/><Relationship Id="rId9" Type="http://schemas.openxmlformats.org/officeDocument/2006/relationships/hyperlink" Target="https://ru.wikipedia.org/wiki/%D0%A3%D1%87%D1%80%D0%B5%D0%B6%D0%B4%D0%B5%D0%BD%D0%B8%D0%B5" TargetMode="External"/><Relationship Id="rId5" Type="http://schemas.openxmlformats.org/officeDocument/2006/relationships/hyperlink" Target="https://ru.wikipedia.org/wiki/%D0%98%D0%B3%D1%80%D0%B0" TargetMode="External"/><Relationship Id="rId6" Type="http://schemas.openxmlformats.org/officeDocument/2006/relationships/hyperlink" Target="https://ru.wikipedia.org/wiki/%D0%9F%D1%80%D0%B0%D0%B2%D0%BE%D0%BF%D0%B8%D1%81%D0%B0%D0%BD%D0%B8%D0%B5" TargetMode="External"/><Relationship Id="rId7" Type="http://schemas.openxmlformats.org/officeDocument/2006/relationships/hyperlink" Target="https://ru.wikipedia.org/wiki/%D0%A1%D1%83%D0%B4%D0%B5%D0%B1%D0%BD%D1%8B%D0%B9_%D0%BF%D1%80%D0%BE%D1%86%D0%B5%D1%81%D1%81" TargetMode="External"/><Relationship Id="rId8" Type="http://schemas.openxmlformats.org/officeDocument/2006/relationships/hyperlink" Target="https://ru.wikipedia.org/wiki/%D0%9E%D0%B1%D1%89%D0%B5%D1%81%D1%82%D0%B2%D0%B5%D0%BD%D0%BD%D0%B0%D1%8F_%D0%BE%D1%80%D0%B3%D0%B0%D0%BD%D0%B8%D0%B7%D0%B0%D1%86%D0%B8%D1%8F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ctrTitle"/>
          </p:nvPr>
        </p:nvSpPr>
        <p:spPr>
          <a:xfrm>
            <a:off x="311700" y="392150"/>
            <a:ext cx="8520600" cy="2123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Правила поведения в школе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/>
              <a:t>                      </a:t>
            </a:r>
            <a:r>
              <a:rPr lang="ru" sz="4800"/>
              <a:t>                   </a:t>
            </a:r>
            <a:r>
              <a:rPr lang="ru" sz="4800"/>
              <a:t>“Мы теперь ученики”</a:t>
            </a:r>
            <a:endParaRPr sz="4800"/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4288325" y="3581875"/>
            <a:ext cx="4709700" cy="137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Подготовил: учитель начальных классов БМАОУ “СОШ № 11” </a:t>
            </a:r>
            <a:endParaRPr sz="1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Ушакова Елена Вячеславовна</a:t>
            </a:r>
            <a:endParaRPr sz="1400"/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846700"/>
            <a:ext cx="4260300" cy="311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/>
          <p:nvPr>
            <p:ph type="ctrTitle"/>
          </p:nvPr>
        </p:nvSpPr>
        <p:spPr>
          <a:xfrm>
            <a:off x="311700" y="392150"/>
            <a:ext cx="41874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4300"/>
              <a:t>На уроке надо сидеть тихо, внимательно слушать учителя, четко и аккуратно выполнять задания.</a:t>
            </a:r>
            <a:endParaRPr sz="4300"/>
          </a:p>
        </p:txBody>
      </p:sp>
      <p:sp>
        <p:nvSpPr>
          <p:cNvPr id="124" name="Google Shape;124;p22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300">
                <a:solidFill>
                  <a:srgbClr val="0645AD"/>
                </a:solidFill>
                <a:latin typeface="Amatic SC"/>
                <a:ea typeface="Amatic SC"/>
                <a:cs typeface="Amatic SC"/>
                <a:sym typeface="Amatic SC"/>
              </a:rPr>
              <a:t>На уроке не болтай, соседа ты не отвлекай!</a:t>
            </a:r>
            <a:r>
              <a:rPr lang="ru" sz="2900"/>
              <a:t>  </a:t>
            </a:r>
            <a:endParaRPr sz="2900"/>
          </a:p>
        </p:txBody>
      </p:sp>
      <p:pic>
        <p:nvPicPr>
          <p:cNvPr id="125" name="Google Shape;12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1500" y="152400"/>
            <a:ext cx="2363500" cy="199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67400" y="1453775"/>
            <a:ext cx="1824200" cy="182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 txBox="1"/>
          <p:nvPr>
            <p:ph type="ctrTitle"/>
          </p:nvPr>
        </p:nvSpPr>
        <p:spPr>
          <a:xfrm>
            <a:off x="311700" y="198300"/>
            <a:ext cx="4260300" cy="2813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br>
              <a:rPr lang="ru" sz="2820">
                <a:solidFill>
                  <a:srgbClr val="111115"/>
                </a:solidFill>
                <a:highlight>
                  <a:srgbClr val="FFFFFF"/>
                </a:highlight>
              </a:rPr>
            </a:br>
            <a:endParaRPr sz="2820">
              <a:solidFill>
                <a:srgbClr val="111115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820">
              <a:solidFill>
                <a:srgbClr val="111115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3720">
                <a:solidFill>
                  <a:srgbClr val="111115"/>
                </a:solidFill>
                <a:highlight>
                  <a:srgbClr val="FFFFFF"/>
                </a:highlight>
              </a:rPr>
              <a:t>Если во время урока хочешь что-нибудь спросить или сказать, то надо поднять руку.</a:t>
            </a:r>
            <a:endParaRPr sz="3720">
              <a:solidFill>
                <a:srgbClr val="111115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9120"/>
          </a:p>
        </p:txBody>
      </p:sp>
      <p:sp>
        <p:nvSpPr>
          <p:cNvPr id="132" name="Google Shape;132;p23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rgbClr val="0645AD"/>
                </a:solidFill>
                <a:latin typeface="Amatic SC"/>
                <a:ea typeface="Amatic SC"/>
                <a:cs typeface="Amatic SC"/>
                <a:sym typeface="Amatic SC"/>
              </a:rPr>
              <a:t>На уроке я сижу, не шумлю и не кричу. Руку тихо поднимаю, если спросят - отвечаю!</a:t>
            </a:r>
            <a:r>
              <a:rPr lang="ru"/>
              <a:t> </a:t>
            </a:r>
            <a:endParaRPr/>
          </a:p>
        </p:txBody>
      </p:sp>
      <p:pic>
        <p:nvPicPr>
          <p:cNvPr id="133" name="Google Shape;13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2925" y="198300"/>
            <a:ext cx="3205425" cy="2962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4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900">
                <a:solidFill>
                  <a:srgbClr val="0645AD"/>
                </a:solidFill>
                <a:latin typeface="Amatic SC"/>
                <a:ea typeface="Amatic SC"/>
                <a:cs typeface="Amatic SC"/>
                <a:sym typeface="Amatic SC"/>
              </a:rPr>
              <a:t>Парта - это не кровать и на ней нельзя лежать! Ты сиди за партой стройно и веди себя достойно!</a:t>
            </a:r>
            <a:endParaRPr sz="3900">
              <a:solidFill>
                <a:srgbClr val="0645AD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40" name="Google Shape;14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3025" y="231475"/>
            <a:ext cx="3429000" cy="3011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6450" y="231500"/>
            <a:ext cx="2874000" cy="3011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5"/>
          <p:cNvSpPr txBox="1"/>
          <p:nvPr>
            <p:ph type="ctrTitle"/>
          </p:nvPr>
        </p:nvSpPr>
        <p:spPr>
          <a:xfrm>
            <a:off x="311700" y="392150"/>
            <a:ext cx="39147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/>
              <a:t>Вот опять звенит звонок </a:t>
            </a:r>
            <a:endParaRPr sz="4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/>
              <a:t>На перемену он зовет.</a:t>
            </a:r>
            <a:endParaRPr sz="4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/>
              <a:t>Но вставать не торопись,</a:t>
            </a:r>
            <a:endParaRPr sz="4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/>
              <a:t>А учителя дождись!</a:t>
            </a:r>
            <a:endParaRPr sz="4000"/>
          </a:p>
        </p:txBody>
      </p:sp>
      <p:sp>
        <p:nvSpPr>
          <p:cNvPr id="147" name="Google Shape;147;p25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900">
                <a:solidFill>
                  <a:srgbClr val="0645AD"/>
                </a:solidFill>
                <a:latin typeface="Amatic SC"/>
                <a:ea typeface="Amatic SC"/>
                <a:cs typeface="Amatic SC"/>
                <a:sym typeface="Amatic SC"/>
              </a:rPr>
              <a:t>Звонок с урока для учителя, а на урок для учеников!</a:t>
            </a:r>
            <a:endParaRPr sz="3900">
              <a:solidFill>
                <a:srgbClr val="0645AD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48" name="Google Shape;14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8800" y="152400"/>
            <a:ext cx="4612799" cy="307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6"/>
          <p:cNvSpPr txBox="1"/>
          <p:nvPr>
            <p:ph type="ctrTitle"/>
          </p:nvPr>
        </p:nvSpPr>
        <p:spPr>
          <a:xfrm>
            <a:off x="311700" y="392150"/>
            <a:ext cx="33444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500"/>
              <a:t>Перемена предназначена для отдыха, посещения столовой, туалета, а также для подготовки к следующему уроку.</a:t>
            </a:r>
            <a:endParaRPr sz="3500"/>
          </a:p>
        </p:txBody>
      </p:sp>
      <p:sp>
        <p:nvSpPr>
          <p:cNvPr id="154" name="Google Shape;154;p26"/>
          <p:cNvSpPr txBox="1"/>
          <p:nvPr>
            <p:ph idx="1" type="subTitle"/>
          </p:nvPr>
        </p:nvSpPr>
        <p:spPr>
          <a:xfrm>
            <a:off x="311700" y="3668625"/>
            <a:ext cx="8520600" cy="130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25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9600">
                <a:solidFill>
                  <a:srgbClr val="0645AD"/>
                </a:solidFill>
                <a:latin typeface="Amatic SC"/>
                <a:ea typeface="Amatic SC"/>
                <a:cs typeface="Amatic SC"/>
                <a:sym typeface="Amatic SC"/>
              </a:rPr>
              <a:t>На перемене нельзя баловаться, прыгать, бегать, шуметь! Постарайтесь отдохнуть и набраться сил перед следующим уроком. Не забывайте что вы не одни в школе, что вас окружают одноклассники, другие ученики и учителя. Относитесь к окружающим с уважением!</a:t>
            </a:r>
            <a:r>
              <a:rPr lang="ru"/>
              <a:t> </a:t>
            </a:r>
            <a:endParaRPr/>
          </a:p>
        </p:txBody>
      </p:sp>
      <p:pic>
        <p:nvPicPr>
          <p:cNvPr id="155" name="Google Shape;15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69475" y="55450"/>
            <a:ext cx="3694775" cy="336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7"/>
          <p:cNvSpPr txBox="1"/>
          <p:nvPr>
            <p:ph type="ctrTitle"/>
          </p:nvPr>
        </p:nvSpPr>
        <p:spPr>
          <a:xfrm>
            <a:off x="435625" y="119475"/>
            <a:ext cx="8520600" cy="58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/>
              <a:t>Правила поведения в столовой</a:t>
            </a:r>
            <a:endParaRPr sz="3600"/>
          </a:p>
        </p:txBody>
      </p:sp>
      <p:sp>
        <p:nvSpPr>
          <p:cNvPr id="161" name="Google Shape;161;p27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rgbClr val="0645AD"/>
                </a:solidFill>
                <a:latin typeface="Amatic SC"/>
                <a:ea typeface="Amatic SC"/>
                <a:cs typeface="Amatic SC"/>
                <a:sym typeface="Amatic SC"/>
              </a:rPr>
              <a:t>Скажи “спасибо” тем, кто тебя накормил!</a:t>
            </a:r>
            <a:endParaRPr sz="3600">
              <a:solidFill>
                <a:srgbClr val="0645AD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62" name="Google Shape;162;p27"/>
          <p:cNvSpPr txBox="1"/>
          <p:nvPr/>
        </p:nvSpPr>
        <p:spPr>
          <a:xfrm>
            <a:off x="311700" y="706575"/>
            <a:ext cx="50424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Amatic SC"/>
              <a:buAutoNum type="arabicPeriod"/>
            </a:pPr>
            <a:r>
              <a:rPr b="1" lang="ru" sz="2200">
                <a:latin typeface="Amatic SC"/>
                <a:ea typeface="Amatic SC"/>
                <a:cs typeface="Amatic SC"/>
                <a:sym typeface="Amatic SC"/>
              </a:rPr>
              <a:t>Вымойте руки перед едой.</a:t>
            </a:r>
            <a:endParaRPr b="1" sz="2200">
              <a:latin typeface="Amatic SC"/>
              <a:ea typeface="Amatic SC"/>
              <a:cs typeface="Amatic SC"/>
              <a:sym typeface="Amatic S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Amatic SC"/>
              <a:buAutoNum type="arabicPeriod"/>
            </a:pPr>
            <a:r>
              <a:rPr b="1" lang="ru" sz="2200">
                <a:latin typeface="Amatic SC"/>
                <a:ea typeface="Amatic SC"/>
                <a:cs typeface="Amatic SC"/>
                <a:sym typeface="Amatic SC"/>
              </a:rPr>
              <a:t>Заходите в столовую организованно, не толкайтесь.</a:t>
            </a:r>
            <a:endParaRPr b="1" sz="2200">
              <a:latin typeface="Amatic SC"/>
              <a:ea typeface="Amatic SC"/>
              <a:cs typeface="Amatic SC"/>
              <a:sym typeface="Amatic S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Amatic SC"/>
              <a:buAutoNum type="arabicPeriod"/>
            </a:pPr>
            <a:r>
              <a:rPr b="1" lang="ru" sz="2200">
                <a:latin typeface="Amatic SC"/>
                <a:ea typeface="Amatic SC"/>
                <a:cs typeface="Amatic SC"/>
                <a:sym typeface="Amatic SC"/>
              </a:rPr>
              <a:t>Не разговаривайте во время еды.</a:t>
            </a:r>
            <a:endParaRPr b="1" sz="2200">
              <a:latin typeface="Amatic SC"/>
              <a:ea typeface="Amatic SC"/>
              <a:cs typeface="Amatic SC"/>
              <a:sym typeface="Amatic S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Amatic SC"/>
              <a:buAutoNum type="arabicPeriod"/>
            </a:pPr>
            <a:r>
              <a:rPr b="1" lang="ru" sz="2200">
                <a:latin typeface="Amatic SC"/>
                <a:ea typeface="Amatic SC"/>
                <a:cs typeface="Amatic SC"/>
                <a:sym typeface="Amatic SC"/>
              </a:rPr>
              <a:t>Тщательно пережевывайте пищу.</a:t>
            </a:r>
            <a:endParaRPr b="1" sz="2200">
              <a:latin typeface="Amatic SC"/>
              <a:ea typeface="Amatic SC"/>
              <a:cs typeface="Amatic SC"/>
              <a:sym typeface="Amatic S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Amatic SC"/>
              <a:buAutoNum type="arabicPeriod"/>
            </a:pPr>
            <a:r>
              <a:rPr b="1" lang="ru" sz="2200">
                <a:latin typeface="Amatic SC"/>
                <a:ea typeface="Amatic SC"/>
                <a:cs typeface="Amatic SC"/>
                <a:sym typeface="Amatic SC"/>
              </a:rPr>
              <a:t>Во время еды не крутитесь и не размахивайте руками.</a:t>
            </a:r>
            <a:endParaRPr b="1" sz="2200">
              <a:latin typeface="Amatic SC"/>
              <a:ea typeface="Amatic SC"/>
              <a:cs typeface="Amatic SC"/>
              <a:sym typeface="Amatic S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Amatic SC"/>
              <a:buAutoNum type="arabicPeriod"/>
            </a:pPr>
            <a:r>
              <a:rPr b="1" lang="ru" sz="2200">
                <a:latin typeface="Amatic SC"/>
                <a:ea typeface="Amatic SC"/>
                <a:cs typeface="Amatic SC"/>
                <a:sym typeface="Amatic SC"/>
              </a:rPr>
              <a:t>После еды уберите за собой грязную посуду.</a:t>
            </a:r>
            <a:endParaRPr b="1" sz="22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63" name="Google Shape;16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9825" y="858975"/>
            <a:ext cx="3711776" cy="235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8"/>
          <p:cNvSpPr txBox="1"/>
          <p:nvPr>
            <p:ph type="ctrTitle"/>
          </p:nvPr>
        </p:nvSpPr>
        <p:spPr>
          <a:xfrm>
            <a:off x="311700" y="193850"/>
            <a:ext cx="8520600" cy="46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/>
              <a:t>Школьный этикет</a:t>
            </a:r>
            <a:endParaRPr sz="3000"/>
          </a:p>
        </p:txBody>
      </p:sp>
      <p:sp>
        <p:nvSpPr>
          <p:cNvPr id="169" name="Google Shape;169;p28"/>
          <p:cNvSpPr txBox="1"/>
          <p:nvPr>
            <p:ph idx="1" type="subTitle"/>
          </p:nvPr>
        </p:nvSpPr>
        <p:spPr>
          <a:xfrm>
            <a:off x="311700" y="3544675"/>
            <a:ext cx="8520600" cy="146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85000"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Конечно, школа - дом родной для всех ребят, но, как известно, она еще для нас с тобой, дружок, общественное место. Здесь существует с давних лет особый школьный этикет. И помнит каждый школьник пусть: он должен знать об этикете, а первоклассник наизусть заучит пусть законы эти.</a:t>
            </a:r>
            <a:endParaRPr/>
          </a:p>
        </p:txBody>
      </p:sp>
      <p:sp>
        <p:nvSpPr>
          <p:cNvPr id="170" name="Google Shape;170;p28"/>
          <p:cNvSpPr txBox="1"/>
          <p:nvPr/>
        </p:nvSpPr>
        <p:spPr>
          <a:xfrm>
            <a:off x="448025" y="656750"/>
            <a:ext cx="8438400" cy="28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Amatic SC"/>
              <a:buAutoNum type="arabicPeriod"/>
            </a:pPr>
            <a:r>
              <a:rPr b="1" lang="ru" sz="1700">
                <a:latin typeface="Amatic SC"/>
                <a:ea typeface="Amatic SC"/>
                <a:cs typeface="Amatic SC"/>
                <a:sym typeface="Amatic SC"/>
              </a:rPr>
              <a:t>Внешний вид:</a:t>
            </a:r>
            <a:endParaRPr b="1" sz="1700">
              <a:latin typeface="Amatic SC"/>
              <a:ea typeface="Amatic SC"/>
              <a:cs typeface="Amatic SC"/>
              <a:sym typeface="Amatic SC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Amatic SC"/>
              <a:buChar char="●"/>
            </a:pPr>
            <a:r>
              <a:rPr b="1" lang="ru" sz="1700">
                <a:latin typeface="Amatic SC"/>
                <a:ea typeface="Amatic SC"/>
                <a:cs typeface="Amatic SC"/>
                <a:sym typeface="Amatic SC"/>
              </a:rPr>
              <a:t>ежедневный деловой форменный стиль одежды;</a:t>
            </a:r>
            <a:endParaRPr b="1" sz="1700">
              <a:latin typeface="Amatic SC"/>
              <a:ea typeface="Amatic SC"/>
              <a:cs typeface="Amatic SC"/>
              <a:sym typeface="Amatic SC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Amatic SC"/>
              <a:buChar char="●"/>
            </a:pPr>
            <a:r>
              <a:rPr b="1" lang="ru" sz="1700">
                <a:latin typeface="Amatic SC"/>
                <a:ea typeface="Amatic SC"/>
                <a:cs typeface="Amatic SC"/>
                <a:sym typeface="Amatic SC"/>
              </a:rPr>
              <a:t>входя в школу, обязательно переодеть сменную обувь;</a:t>
            </a:r>
            <a:endParaRPr b="1" sz="1700">
              <a:latin typeface="Amatic SC"/>
              <a:ea typeface="Amatic SC"/>
              <a:cs typeface="Amatic SC"/>
              <a:sym typeface="Amatic SC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Amatic SC"/>
              <a:buChar char="●"/>
            </a:pPr>
            <a:r>
              <a:rPr b="1" lang="ru" sz="1700">
                <a:latin typeface="Amatic SC"/>
                <a:ea typeface="Amatic SC"/>
                <a:cs typeface="Amatic SC"/>
                <a:sym typeface="Amatic SC"/>
              </a:rPr>
              <a:t>прибранные волосы, ухоженный вид.</a:t>
            </a:r>
            <a:endParaRPr b="1" sz="1700">
              <a:latin typeface="Amatic SC"/>
              <a:ea typeface="Amatic SC"/>
              <a:cs typeface="Amatic SC"/>
              <a:sym typeface="Amatic SC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Amatic SC"/>
              <a:buAutoNum type="arabicPeriod"/>
            </a:pPr>
            <a:r>
              <a:rPr b="1" lang="ru" sz="1700">
                <a:latin typeface="Amatic SC"/>
                <a:ea typeface="Amatic SC"/>
                <a:cs typeface="Amatic SC"/>
                <a:sym typeface="Amatic SC"/>
              </a:rPr>
              <a:t>Доброжелательность:</a:t>
            </a:r>
            <a:endParaRPr b="1" sz="1700">
              <a:latin typeface="Amatic SC"/>
              <a:ea typeface="Amatic SC"/>
              <a:cs typeface="Amatic SC"/>
              <a:sym typeface="Amatic SC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Amatic SC"/>
              <a:buChar char="●"/>
            </a:pPr>
            <a:r>
              <a:rPr b="1" lang="ru" sz="1700">
                <a:latin typeface="Amatic SC"/>
                <a:ea typeface="Amatic SC"/>
                <a:cs typeface="Amatic SC"/>
                <a:sym typeface="Amatic SC"/>
              </a:rPr>
              <a:t>здороваемся со всеми;</a:t>
            </a:r>
            <a:endParaRPr b="1" sz="1700">
              <a:latin typeface="Amatic SC"/>
              <a:ea typeface="Amatic SC"/>
              <a:cs typeface="Amatic SC"/>
              <a:sym typeface="Amatic SC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Amatic SC"/>
              <a:buChar char="●"/>
            </a:pPr>
            <a:r>
              <a:rPr b="1" lang="ru" sz="1700">
                <a:latin typeface="Amatic SC"/>
                <a:ea typeface="Amatic SC"/>
                <a:cs typeface="Amatic SC"/>
                <a:sym typeface="Amatic SC"/>
              </a:rPr>
              <a:t>доброжелательно относимся друг к другу;</a:t>
            </a:r>
            <a:endParaRPr b="1" sz="1700">
              <a:latin typeface="Amatic SC"/>
              <a:ea typeface="Amatic SC"/>
              <a:cs typeface="Amatic SC"/>
              <a:sym typeface="Amatic SC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Amatic SC"/>
              <a:buAutoNum type="arabicPeriod"/>
            </a:pPr>
            <a:r>
              <a:rPr b="1" lang="ru" sz="1700">
                <a:latin typeface="Amatic SC"/>
                <a:ea typeface="Amatic SC"/>
                <a:cs typeface="Amatic SC"/>
                <a:sym typeface="Amatic SC"/>
              </a:rPr>
              <a:t>Поведение и дисциплина:</a:t>
            </a:r>
            <a:endParaRPr b="1" sz="1700">
              <a:latin typeface="Amatic SC"/>
              <a:ea typeface="Amatic SC"/>
              <a:cs typeface="Amatic SC"/>
              <a:sym typeface="Amatic SC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Amatic SC"/>
              <a:buChar char="●"/>
            </a:pPr>
            <a:r>
              <a:rPr b="1" lang="ru" sz="1700">
                <a:latin typeface="Amatic SC"/>
                <a:ea typeface="Amatic SC"/>
                <a:cs typeface="Amatic SC"/>
                <a:sym typeface="Amatic SC"/>
              </a:rPr>
              <a:t>бережно относимся к школьному имуществу, не мусорим;</a:t>
            </a:r>
            <a:endParaRPr b="1" sz="1700">
              <a:latin typeface="Amatic SC"/>
              <a:ea typeface="Amatic SC"/>
              <a:cs typeface="Amatic SC"/>
              <a:sym typeface="Amatic SC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Amatic SC"/>
              <a:buChar char="●"/>
            </a:pPr>
            <a:r>
              <a:rPr b="1" lang="ru" sz="1700">
                <a:latin typeface="Amatic SC"/>
                <a:ea typeface="Amatic SC"/>
                <a:cs typeface="Amatic SC"/>
                <a:sym typeface="Amatic SC"/>
              </a:rPr>
              <a:t>не пользуемся во время уроков телефонами и плеерами.</a:t>
            </a:r>
            <a:endParaRPr b="1" sz="17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71" name="Google Shape;17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625" y="826350"/>
            <a:ext cx="3462726" cy="2527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title"/>
          </p:nvPr>
        </p:nvSpPr>
        <p:spPr>
          <a:xfrm>
            <a:off x="265500" y="223100"/>
            <a:ext cx="4045200" cy="134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4200"/>
              <a:t>Что такое правило?</a:t>
            </a:r>
            <a:endParaRPr sz="4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idx="1" type="subTitle"/>
          </p:nvPr>
        </p:nvSpPr>
        <p:spPr>
          <a:xfrm>
            <a:off x="265500" y="991525"/>
            <a:ext cx="4045200" cy="369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Пра́вило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 — требование для исполнения неких условий (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uFill>
                  <a:noFill/>
                </a:uFill>
                <a:latin typeface="Amatic SC"/>
                <a:ea typeface="Amatic SC"/>
                <a:cs typeface="Amatic SC"/>
                <a:sym typeface="Amatic SC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норма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 на 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uFill>
                  <a:noFill/>
                </a:uFill>
                <a:latin typeface="Amatic SC"/>
                <a:ea typeface="Amatic SC"/>
                <a:cs typeface="Amatic SC"/>
                <a:sym typeface="Amatic SC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поведение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) всеми участниками какого-либо действия (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uFill>
                  <a:noFill/>
                </a:uFill>
                <a:latin typeface="Amatic SC"/>
                <a:ea typeface="Amatic SC"/>
                <a:cs typeface="Amatic SC"/>
                <a:sym typeface="Amatic SC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игры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, 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uFill>
                  <a:noFill/>
                </a:uFill>
                <a:latin typeface="Amatic SC"/>
                <a:ea typeface="Amatic SC"/>
                <a:cs typeface="Amatic SC"/>
                <a:sym typeface="Amatic SC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правописания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, 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uFill>
                  <a:noFill/>
                </a:uFill>
                <a:latin typeface="Amatic SC"/>
                <a:ea typeface="Amatic SC"/>
                <a:cs typeface="Amatic SC"/>
                <a:sym typeface="Amatic SC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судебного процесса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, 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uFill>
                  <a:noFill/>
                </a:uFill>
                <a:latin typeface="Amatic SC"/>
                <a:ea typeface="Amatic SC"/>
                <a:cs typeface="Amatic SC"/>
                <a:sym typeface="Amatic SC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организации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, 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uFill>
                  <a:noFill/>
                </a:uFill>
                <a:latin typeface="Amatic SC"/>
                <a:ea typeface="Amatic SC"/>
                <a:cs typeface="Amatic SC"/>
                <a:sym typeface="Amatic SC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учреждения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), за выполнение которого предусмотрено 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uFill>
                  <a:noFill/>
                </a:uFill>
                <a:latin typeface="Amatic SC"/>
                <a:ea typeface="Amatic SC"/>
                <a:cs typeface="Amatic SC"/>
                <a:sym typeface="Amatic SC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поощрение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, за невыполнение — 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uFill>
                  <a:noFill/>
                </a:uFill>
                <a:latin typeface="Amatic SC"/>
                <a:ea typeface="Amatic SC"/>
                <a:cs typeface="Amatic SC"/>
                <a:sym typeface="Amatic SC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наказание</a:t>
            </a:r>
            <a:r>
              <a:rPr lang="ru" sz="2400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.</a:t>
            </a:r>
            <a:endParaRPr sz="2400">
              <a:solidFill>
                <a:srgbClr val="202122"/>
              </a:solidFill>
              <a:highlight>
                <a:srgbClr val="FFFFFF"/>
              </a:highlight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202122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4"/>
          <p:cNvSpPr txBox="1"/>
          <p:nvPr>
            <p:ph idx="2" type="body"/>
          </p:nvPr>
        </p:nvSpPr>
        <p:spPr>
          <a:xfrm>
            <a:off x="4939500" y="756025"/>
            <a:ext cx="3837000" cy="156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70"/>
              <a:buNone/>
            </a:pPr>
            <a:r>
              <a:rPr lang="ru" sz="1729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Мы знаем, что существуют правила и нормы этикета, принятые в обществе,  </a:t>
            </a:r>
            <a:endParaRPr sz="1729">
              <a:solidFill>
                <a:srgbClr val="202122"/>
              </a:solidFill>
              <a:highlight>
                <a:srgbClr val="FFFFFF"/>
              </a:highlight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770"/>
              <a:buNone/>
            </a:pPr>
            <a:r>
              <a:rPr lang="ru" sz="1729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придерживаться которых необходимо всем, как взрослым, так и детям. </a:t>
            </a:r>
            <a:endParaRPr sz="1729">
              <a:solidFill>
                <a:srgbClr val="202122"/>
              </a:solidFill>
              <a:highlight>
                <a:srgbClr val="FFFFFF"/>
              </a:highlight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770"/>
              <a:buNone/>
            </a:pPr>
            <a:r>
              <a:rPr lang="ru" sz="1729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Зная, какие бывают нормы общественного этикета, можно избежать множества неприятных ситуаций. </a:t>
            </a:r>
            <a:endParaRPr sz="1729">
              <a:solidFill>
                <a:srgbClr val="202122"/>
              </a:solidFill>
              <a:highlight>
                <a:srgbClr val="FFFFFF"/>
              </a:highlight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770"/>
              <a:buNone/>
            </a:pPr>
            <a:r>
              <a:rPr lang="ru" sz="1729">
                <a:solidFill>
                  <a:srgbClr val="202122"/>
                </a:solidFill>
                <a:highlight>
                  <a:srgbClr val="FFFFFF"/>
                </a:highlight>
                <a:latin typeface="Amatic SC"/>
                <a:ea typeface="Amatic SC"/>
                <a:cs typeface="Amatic SC"/>
                <a:sym typeface="Amatic SC"/>
              </a:rPr>
              <a:t>Тоже самое можно и сказать о правилах поведения в школе. </a:t>
            </a:r>
            <a:endParaRPr sz="1729">
              <a:solidFill>
                <a:srgbClr val="202122"/>
              </a:solidFill>
              <a:highlight>
                <a:srgbClr val="FFFFFF"/>
              </a:highlight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SzPts val="770"/>
              <a:buNone/>
            </a:pPr>
            <a:r>
              <a:t/>
            </a:r>
            <a:endParaRPr sz="1260"/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891050" y="2664725"/>
            <a:ext cx="2089976" cy="2323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ctrTitle"/>
          </p:nvPr>
        </p:nvSpPr>
        <p:spPr>
          <a:xfrm>
            <a:off x="311700" y="392150"/>
            <a:ext cx="8520600" cy="1590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4200"/>
              <a:t>Давайте и мы с вами запомним несколько важных правил поведения в школе!</a:t>
            </a:r>
            <a:endParaRPr sz="4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>
            <p:ph idx="1" type="subTitle"/>
          </p:nvPr>
        </p:nvSpPr>
        <p:spPr>
          <a:xfrm>
            <a:off x="223100" y="3878025"/>
            <a:ext cx="8671200" cy="112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670">
                <a:solidFill>
                  <a:srgbClr val="202122"/>
                </a:solidFill>
                <a:latin typeface="Amatic SC"/>
                <a:ea typeface="Amatic SC"/>
                <a:cs typeface="Amatic SC"/>
                <a:sym typeface="Amatic SC"/>
              </a:rPr>
              <a:t>Когда приходишь в школу, надо поздороваться с одноклассниками и учителями.</a:t>
            </a:r>
            <a:endParaRPr sz="10670">
              <a:solidFill>
                <a:srgbClr val="202122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9470">
                <a:solidFill>
                  <a:srgbClr val="0000FF"/>
                </a:solidFill>
                <a:latin typeface="Amatic SC"/>
                <a:ea typeface="Amatic SC"/>
                <a:cs typeface="Amatic SC"/>
                <a:sym typeface="Amatic SC"/>
              </a:rPr>
              <a:t>В школе “здравствуй” говорят и с улыбкой дарят взгляд!</a:t>
            </a:r>
            <a:endParaRPr sz="9470">
              <a:solidFill>
                <a:srgbClr val="0000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29425" y="1214625"/>
            <a:ext cx="3061301" cy="209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8425" y="1214625"/>
            <a:ext cx="2973075" cy="209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6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900">
                <a:solidFill>
                  <a:srgbClr val="0000FF"/>
                </a:solidFill>
                <a:latin typeface="Amatic SC"/>
                <a:ea typeface="Amatic SC"/>
                <a:cs typeface="Amatic SC"/>
                <a:sym typeface="Amatic SC"/>
              </a:rPr>
              <a:t>Вставайте дружно каждый раз, когда учитель входит в класс!</a:t>
            </a:r>
            <a:endParaRPr sz="2900">
              <a:solidFill>
                <a:srgbClr val="0000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1500" y="392150"/>
            <a:ext cx="5416149" cy="269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ctrTitle"/>
          </p:nvPr>
        </p:nvSpPr>
        <p:spPr>
          <a:xfrm>
            <a:off x="311700" y="260275"/>
            <a:ext cx="8520600" cy="12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/>
              <a:t>В школу надо приходить вовремя, без опозданий</a:t>
            </a:r>
            <a:endParaRPr sz="4800"/>
          </a:p>
        </p:txBody>
      </p:sp>
      <p:sp>
        <p:nvSpPr>
          <p:cNvPr id="87" name="Google Shape;87;p17"/>
          <p:cNvSpPr txBox="1"/>
          <p:nvPr>
            <p:ph idx="1" type="subTitle"/>
          </p:nvPr>
        </p:nvSpPr>
        <p:spPr>
          <a:xfrm>
            <a:off x="311700" y="3878025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rgbClr val="0000FF"/>
                </a:solidFill>
                <a:latin typeface="Amatic SC"/>
                <a:ea typeface="Amatic SC"/>
                <a:cs typeface="Amatic SC"/>
                <a:sym typeface="Amatic SC"/>
              </a:rPr>
              <a:t>Кто из вас приходит в класс с опозданием на час?</a:t>
            </a:r>
            <a:endParaRPr sz="3600">
              <a:solidFill>
                <a:srgbClr val="0000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rgbClr val="0000FF"/>
                </a:solidFill>
                <a:latin typeface="Amatic SC"/>
                <a:ea typeface="Amatic SC"/>
                <a:cs typeface="Amatic SC"/>
                <a:sym typeface="Amatic SC"/>
              </a:rPr>
              <a:t>До звонка ты приходи и порядок наводи!</a:t>
            </a:r>
            <a:endParaRPr sz="3600">
              <a:solidFill>
                <a:srgbClr val="0000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7000" y="1305050"/>
            <a:ext cx="4376388" cy="204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ctrTitle"/>
          </p:nvPr>
        </p:nvSpPr>
        <p:spPr>
          <a:xfrm>
            <a:off x="460425" y="62200"/>
            <a:ext cx="4260300" cy="12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700"/>
              <a:t>Пришел в школу, приготовься к уроку. </a:t>
            </a:r>
            <a:endParaRPr sz="2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700"/>
              <a:t>На парте должен быть порядок.</a:t>
            </a:r>
            <a:endParaRPr sz="2700"/>
          </a:p>
        </p:txBody>
      </p:sp>
      <p:sp>
        <p:nvSpPr>
          <p:cNvPr id="94" name="Google Shape;94;p18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solidFill>
                  <a:srgbClr val="0000FF"/>
                </a:solidFill>
                <a:latin typeface="Amatic SC"/>
                <a:ea typeface="Amatic SC"/>
                <a:cs typeface="Amatic SC"/>
                <a:sym typeface="Amatic SC"/>
              </a:rPr>
              <a:t>Содержи всегда в порядке парту, книжки и тетрадки!</a:t>
            </a:r>
            <a:endParaRPr sz="3000">
              <a:solidFill>
                <a:srgbClr val="0000FF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3975" y="1276600"/>
            <a:ext cx="3652525" cy="2044975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8"/>
          <p:cNvSpPr txBox="1"/>
          <p:nvPr/>
        </p:nvSpPr>
        <p:spPr>
          <a:xfrm>
            <a:off x="5081700" y="161500"/>
            <a:ext cx="37506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700">
                <a:latin typeface="Amatic SC"/>
                <a:ea typeface="Amatic SC"/>
                <a:cs typeface="Amatic SC"/>
                <a:sym typeface="Amatic SC"/>
              </a:rPr>
              <a:t>На парте и под партой не должно быть ничего лишнего.</a:t>
            </a:r>
            <a:endParaRPr b="1" sz="27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08448" y="1303150"/>
            <a:ext cx="2607925" cy="1991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type="ctrTitle"/>
          </p:nvPr>
        </p:nvSpPr>
        <p:spPr>
          <a:xfrm>
            <a:off x="311700" y="392150"/>
            <a:ext cx="8520600" cy="95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800"/>
          </a:p>
        </p:txBody>
      </p:sp>
      <p:sp>
        <p:nvSpPr>
          <p:cNvPr id="103" name="Google Shape;103;p19"/>
          <p:cNvSpPr txBox="1"/>
          <p:nvPr>
            <p:ph idx="1" type="subTitle"/>
          </p:nvPr>
        </p:nvSpPr>
        <p:spPr>
          <a:xfrm>
            <a:off x="311700" y="4361375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475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6130">
                <a:solidFill>
                  <a:srgbClr val="0645AD"/>
                </a:solidFill>
                <a:latin typeface="Amatic SC"/>
                <a:ea typeface="Amatic SC"/>
                <a:cs typeface="Amatic SC"/>
                <a:sym typeface="Amatic SC"/>
              </a:rPr>
              <a:t>Что должно лежать в портфеле?</a:t>
            </a:r>
            <a:endParaRPr sz="6130">
              <a:solidFill>
                <a:srgbClr val="0645AD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2350" y="392150"/>
            <a:ext cx="5540101" cy="362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0"/>
          <p:cNvSpPr txBox="1"/>
          <p:nvPr>
            <p:ph idx="1" type="subTitle"/>
          </p:nvPr>
        </p:nvSpPr>
        <p:spPr>
          <a:xfrm>
            <a:off x="138175" y="393995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0275" y="173525"/>
            <a:ext cx="8520599" cy="4771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21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>
                <a:solidFill>
                  <a:srgbClr val="0645AD"/>
                </a:solidFill>
                <a:latin typeface="Amatic SC"/>
                <a:ea typeface="Amatic SC"/>
                <a:cs typeface="Amatic SC"/>
                <a:sym typeface="Amatic SC"/>
              </a:rPr>
              <a:t>Портфель на следующий день, надо собирать вечером!</a:t>
            </a:r>
            <a:endParaRPr sz="3700">
              <a:solidFill>
                <a:srgbClr val="0645AD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18" name="Google Shape;11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6000" y="66675"/>
            <a:ext cx="5899525" cy="318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