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791" autoAdjust="0"/>
    <p:restoredTop sz="94660"/>
  </p:normalViewPr>
  <p:slideViewPr>
    <p:cSldViewPr snapToGrid="0">
      <p:cViewPr>
        <p:scale>
          <a:sx n="75" d="100"/>
          <a:sy n="75" d="100"/>
        </p:scale>
        <p:origin x="-67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04744-9F9E-4754-8908-FACEE46A558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FBA42-7BAF-4DF5-8301-2B6F5DF1C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743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04744-9F9E-4754-8908-FACEE46A558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FBA42-7BAF-4DF5-8301-2B6F5DF1C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30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04744-9F9E-4754-8908-FACEE46A558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FBA42-7BAF-4DF5-8301-2B6F5DF1C5A0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26814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04744-9F9E-4754-8908-FACEE46A558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FBA42-7BAF-4DF5-8301-2B6F5DF1C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1301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04744-9F9E-4754-8908-FACEE46A558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FBA42-7BAF-4DF5-8301-2B6F5DF1C5A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814719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04744-9F9E-4754-8908-FACEE46A558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FBA42-7BAF-4DF5-8301-2B6F5DF1C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02180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04744-9F9E-4754-8908-FACEE46A558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FBA42-7BAF-4DF5-8301-2B6F5DF1C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4321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04744-9F9E-4754-8908-FACEE46A558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FBA42-7BAF-4DF5-8301-2B6F5DF1C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103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04744-9F9E-4754-8908-FACEE46A558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FBA42-7BAF-4DF5-8301-2B6F5DF1C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455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04744-9F9E-4754-8908-FACEE46A558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FBA42-7BAF-4DF5-8301-2B6F5DF1C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845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04744-9F9E-4754-8908-FACEE46A558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FBA42-7BAF-4DF5-8301-2B6F5DF1C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583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04744-9F9E-4754-8908-FACEE46A558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FBA42-7BAF-4DF5-8301-2B6F5DF1C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61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04744-9F9E-4754-8908-FACEE46A558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FBA42-7BAF-4DF5-8301-2B6F5DF1C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195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04744-9F9E-4754-8908-FACEE46A558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FBA42-7BAF-4DF5-8301-2B6F5DF1C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357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04744-9F9E-4754-8908-FACEE46A558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FBA42-7BAF-4DF5-8301-2B6F5DF1C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167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04744-9F9E-4754-8908-FACEE46A558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FBA42-7BAF-4DF5-8301-2B6F5DF1C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379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404744-9F9E-4754-8908-FACEE46A558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33FBA42-7BAF-4DF5-8301-2B6F5DF1C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30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FF8AA0-C669-400F-AF8B-22D8388934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60837" y="1072883"/>
            <a:ext cx="7766936" cy="1646302"/>
          </a:xfrm>
        </p:spPr>
        <p:txBody>
          <a:bodyPr/>
          <a:lstStyle/>
          <a:p>
            <a:r>
              <a:rPr lang="ru-RU" dirty="0"/>
              <a:t>«НАСТАВНИЧЕСТВО»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CAA3BD2-4D5A-48AE-8198-6C638F7670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6229" y="2900702"/>
            <a:ext cx="9931153" cy="1655762"/>
          </a:xfrm>
        </p:spPr>
        <p:txBody>
          <a:bodyPr>
            <a:normAutofit/>
          </a:bodyPr>
          <a:lstStyle/>
          <a:p>
            <a:pPr algn="ctr">
              <a:lnSpc>
                <a:spcPts val="2250"/>
              </a:lnSpc>
            </a:pPr>
            <a:r>
              <a:rPr lang="ru-RU" sz="4400" b="1" kern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Форма наставничества </a:t>
            </a:r>
          </a:p>
          <a:p>
            <a:pPr algn="ctr">
              <a:lnSpc>
                <a:spcPts val="2250"/>
              </a:lnSpc>
            </a:pPr>
            <a:endParaRPr lang="ru-RU" sz="4400" b="1" kern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2250"/>
              </a:lnSpc>
            </a:pPr>
            <a:r>
              <a:rPr lang="ru-RU" sz="4400" b="1" kern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"ученик - ученик“</a:t>
            </a:r>
            <a:endParaRPr lang="en-US" sz="4400" b="1" kern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2250"/>
              </a:lnSpc>
            </a:pPr>
            <a:endParaRPr lang="ru-RU" sz="4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F98040A-DB00-427F-B0A2-BB8E6A853498}"/>
              </a:ext>
            </a:extLst>
          </p:cNvPr>
          <p:cNvSpPr txBox="1"/>
          <p:nvPr/>
        </p:nvSpPr>
        <p:spPr>
          <a:xfrm>
            <a:off x="1719580" y="4737981"/>
            <a:ext cx="6101080" cy="987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250"/>
              </a:lnSpc>
            </a:pPr>
            <a:r>
              <a:rPr lang="ru-RU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Булавчук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Валентина Романовна, учитель начальных классов, </a:t>
            </a:r>
          </a:p>
          <a:p>
            <a:pPr algn="ctr">
              <a:lnSpc>
                <a:spcPts val="2250"/>
              </a:lnSpc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педагог дополнительного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8940901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52CEE4-4902-49CC-88FD-2F8BB3F63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Проектная деятельность</a:t>
            </a:r>
            <a:endParaRPr lang="ru-RU" b="1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1A19CB3-9A0E-43B8-9E5C-296656E4CB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8738" y="2906514"/>
            <a:ext cx="3768572" cy="28264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3411E9D-78FC-4945-94A7-0013EECF5363}"/>
              </a:ext>
            </a:extLst>
          </p:cNvPr>
          <p:cNvSpPr txBox="1"/>
          <p:nvPr/>
        </p:nvSpPr>
        <p:spPr>
          <a:xfrm>
            <a:off x="2018376" y="1437874"/>
            <a:ext cx="83183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Обсуждение проекта и создание презентации  </a:t>
            </a:r>
            <a:endParaRPr lang="ru-RU" sz="2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F8BA2BC-6BA2-46CF-8768-8F1C421AA5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341094" y="2969891"/>
            <a:ext cx="3768571" cy="282642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18CA58D-7471-4892-9CB8-B26FC91CCC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48868" y="3090082"/>
            <a:ext cx="3279066" cy="2459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3488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09D7BA-FB3B-4B13-92D5-EF6C99ABE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4542A78-0047-4FCE-B47C-09804C0122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8955" y="1429069"/>
            <a:ext cx="4477231" cy="473125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C2C0E93-F7F9-48BF-B60F-ED0A7AF453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141" y="1622764"/>
            <a:ext cx="5843664" cy="4982969"/>
          </a:xfrm>
          <a:prstGeom prst="rect">
            <a:avLst/>
          </a:prstGeom>
        </p:spPr>
      </p:pic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D75AFE81-A26F-4C94-B02A-1B9DCF0BBEB7}"/>
              </a:ext>
            </a:extLst>
          </p:cNvPr>
          <p:cNvSpPr/>
          <p:nvPr/>
        </p:nvSpPr>
        <p:spPr>
          <a:xfrm>
            <a:off x="6329779" y="2104008"/>
            <a:ext cx="798990" cy="3178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: вправо 11">
            <a:extLst>
              <a:ext uri="{FF2B5EF4-FFF2-40B4-BE49-F238E27FC236}">
                <a16:creationId xmlns:a16="http://schemas.microsoft.com/office/drawing/2014/main" id="{9F3D5D93-3484-4199-9B03-D833DD056DDF}"/>
              </a:ext>
            </a:extLst>
          </p:cNvPr>
          <p:cNvSpPr/>
          <p:nvPr/>
        </p:nvSpPr>
        <p:spPr>
          <a:xfrm>
            <a:off x="6339460" y="2951280"/>
            <a:ext cx="798990" cy="3178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: вправо 12">
            <a:extLst>
              <a:ext uri="{FF2B5EF4-FFF2-40B4-BE49-F238E27FC236}">
                <a16:creationId xmlns:a16="http://schemas.microsoft.com/office/drawing/2014/main" id="{50862DF7-28DF-415C-8A98-4F0A943A3FD7}"/>
              </a:ext>
            </a:extLst>
          </p:cNvPr>
          <p:cNvSpPr/>
          <p:nvPr/>
        </p:nvSpPr>
        <p:spPr>
          <a:xfrm>
            <a:off x="6176641" y="4114249"/>
            <a:ext cx="798990" cy="3178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: вправо 13">
            <a:extLst>
              <a:ext uri="{FF2B5EF4-FFF2-40B4-BE49-F238E27FC236}">
                <a16:creationId xmlns:a16="http://schemas.microsoft.com/office/drawing/2014/main" id="{D4457D09-5027-403E-9624-5AB9997B7271}"/>
              </a:ext>
            </a:extLst>
          </p:cNvPr>
          <p:cNvSpPr/>
          <p:nvPr/>
        </p:nvSpPr>
        <p:spPr>
          <a:xfrm>
            <a:off x="6329779" y="5181372"/>
            <a:ext cx="798990" cy="3178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69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B5B830-5F10-4710-BD6A-F23F115C6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540" y="613699"/>
            <a:ext cx="9770615" cy="1325563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4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Форма наставничества «ученик-ученик» подразумевает взаимодействие обучающихся одной образовательной организации, где один обучающийся находится на более высокой ступени образования и обладает организаторскими и лидерскими качествами, позволяющими ему оказать весомое влияние на наставляемого, лишенное тем не менее строгой субординации. </a:t>
            </a:r>
            <a:br>
              <a:rPr lang="ru-RU" sz="4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14381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AE9C35-8FE4-4435-B75A-AF9594D8B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93828" y="0"/>
            <a:ext cx="11798422" cy="132556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Целью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такой формы наставничества является разносторонняя поддержка обучающегося с особыми образовательными или социальными потребностями либо временная помощь в адаптации к новым условиям обучения. </a:t>
            </a:r>
            <a:b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2AA52D-7D16-4893-A1BF-A660919695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797" y="1825625"/>
            <a:ext cx="11336785" cy="4877016"/>
          </a:xfrm>
        </p:spPr>
        <p:txBody>
          <a:bodyPr>
            <a:normAutofit fontScale="92500" lnSpcReduction="20000"/>
          </a:bodyPr>
          <a:lstStyle/>
          <a:p>
            <a:endParaRPr lang="ru-RU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18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Основные задачи взаимодействия наставника с наставляемым: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помощь в реализации лидерского потенциала,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улучшении образовательных, творческих или спортивных результатов,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развитие гибких навыков и </a:t>
            </a:r>
            <a:r>
              <a:rPr lang="ru-RU" sz="2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метакомпетенций</a:t>
            </a: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оказание помощи в адаптации к новым условиям среды,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 комфортных условий и коммуникаций внутри образовательной организации,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формирование устойчивого сообщества обучающихся и сообщества благодарных выпускников.</a:t>
            </a:r>
            <a:endParaRPr lang="ru-RU" sz="2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9544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688DD42-8B59-4C97-9DFE-24F76D5A487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56947" y="491556"/>
            <a:ext cx="8756650" cy="5349875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Результатом правильной организации работы наставников будет высокий уровень включенности наставляемых во все социальные, культурные и образовательные процессы организации, что окажет несомненное положительное влияние на эмоциональный фон в коллективе, общий статус организации, лояльность учеников и будущих выпускников к школе.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Обучающиеся - наставляемые подросткового возраста получат необходимый стимул к культурному, интеллектуальному, физическому совершенствованию, самореализации, а также развитию необходимых компетенций.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64221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8C0FFD-0587-48DB-AFD2-172C0B2BF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845" y="149680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Портрет участников</a:t>
            </a:r>
            <a:br>
              <a:rPr lang="ru-RU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4000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B533E310-5D69-4B6D-AFFF-8A38253079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810080"/>
            <a:ext cx="5157787" cy="823912"/>
          </a:xfrm>
        </p:spPr>
        <p:txBody>
          <a:bodyPr anchor="ctr">
            <a:normAutofit/>
          </a:bodyPr>
          <a:lstStyle/>
          <a:p>
            <a:pPr algn="ctr"/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Наставник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802E2F0A-E2F7-43A5-8BEE-17A80271C5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95309" y="1559627"/>
            <a:ext cx="5673571" cy="449940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Активный обучающийся старшей ступени, обладающий лидерскими и организаторскими качествами, нетривиальностью мышления, демонстрирующий высокие образовательные результаты, принимающий активное участие в жизни образовательной организации (конкурсы, театральные постановки, общественная деятельность, внеурочная деятельность).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196E7C20-B808-458D-A412-6D24C29953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781583" y="691142"/>
            <a:ext cx="5183188" cy="823912"/>
          </a:xfrm>
        </p:spPr>
        <p:txBody>
          <a:bodyPr anchor="ctr">
            <a:noAutofit/>
          </a:bodyPr>
          <a:lstStyle/>
          <a:p>
            <a:pPr algn="ctr"/>
            <a:endParaRPr lang="ru-RU" sz="3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Наставляемый</a:t>
            </a:r>
            <a:endParaRPr lang="ru-RU" sz="3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80F7D2D6-3959-4807-8690-16B4C2CA42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9956" y="1470480"/>
            <a:ext cx="5013663" cy="368458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Пассивный. Социально или ценностно дезориентированный обучающийся более низкой по отношению к наставнику ступени, демонстрирующий неудовлетворительные образовательные результаты или проблемы с поведением, не принимающий участия в жизни школы, отстраненный от коллектива.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734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87A0FD2B-058C-4968-9682-2B51FCDAB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579" y="261195"/>
            <a:ext cx="8596668" cy="1320800"/>
          </a:xfrm>
        </p:spPr>
        <p:txBody>
          <a:bodyPr/>
          <a:lstStyle/>
          <a:p>
            <a:pPr algn="ctr"/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Возможные варианты программы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0E79F53-37C8-4D2D-992A-FFC042FB872F}"/>
              </a:ext>
            </a:extLst>
          </p:cNvPr>
          <p:cNvSpPr txBox="1"/>
          <p:nvPr/>
        </p:nvSpPr>
        <p:spPr>
          <a:xfrm>
            <a:off x="239698" y="1581995"/>
            <a:ext cx="10324730" cy="5114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ts val="1050"/>
              </a:spcBef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взаимодействие "успевающий - неуспевающий", классический вариант поддержки для достижения лучших образовательных результатов;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spcBef>
                <a:spcPts val="1050"/>
              </a:spcBef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взаимодействие "лидер - пассивный", психоэмоциональная поддержка с адаптацией в коллективе или развитием коммуникационных, творческих, лидерских навыков;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spcBef>
                <a:spcPts val="1050"/>
              </a:spcBef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взаимодействие "равный - равному", в процессе которого происходит обмен навыками, например, когда наставник обладает критическим мышлением, а наставляемый - креативным; взаимная поддержка, совместная работа над проектом.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9623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C9FBA1-6D0E-42F7-82D2-14CD40B524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Область применения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A66E47-916F-49F3-A15C-5F4636F58540}"/>
              </a:ext>
            </a:extLst>
          </p:cNvPr>
          <p:cNvSpPr txBox="1"/>
          <p:nvPr/>
        </p:nvSpPr>
        <p:spPr>
          <a:xfrm>
            <a:off x="552265" y="1270000"/>
            <a:ext cx="9657056" cy="5114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ts val="1050"/>
              </a:spcBef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Взаимодействие наставника и наставляемого ведется в режиме внеурочной деятельности. </a:t>
            </a:r>
          </a:p>
          <a:p>
            <a:pPr marL="285750" indent="-285750">
              <a:spcBef>
                <a:spcPts val="1050"/>
              </a:spcBef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Возможна интеграция в "классные часы", организация совместных конкурсов и проектных работ, участие в конкурсах и олимпиадах, совместные походы на спортивные и культурные мероприятия, способствующие развитию чувства сопричастности, интеграции в сообщество (особенно важно для задач адаптации).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spcBef>
                <a:spcPts val="1050"/>
              </a:spcBef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Проектная деятельность, классные часы, внеурочная работа, подготовка к мероприятиям школьного сообщества, волонтерство, подготовка к конкурсам, олимпиадам.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1947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052ED4-40A9-4524-B21E-F23438BB6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697" y="365125"/>
            <a:ext cx="11443317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Наставничество в организациях дополнительного образования</a:t>
            </a: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D1D0BF-FD94-490F-B645-49EB5997B68E}"/>
              </a:ext>
            </a:extLst>
          </p:cNvPr>
          <p:cNvSpPr txBox="1"/>
          <p:nvPr/>
        </p:nvSpPr>
        <p:spPr>
          <a:xfrm>
            <a:off x="2787588" y="1540312"/>
            <a:ext cx="3755255" cy="5114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2900" algn="ctr">
              <a:spcBef>
                <a:spcPts val="1050"/>
              </a:spcBef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Волонтерство</a:t>
            </a:r>
          </a:p>
          <a:p>
            <a:pPr indent="342900" algn="ctr">
              <a:spcBef>
                <a:spcPts val="1050"/>
              </a:spcBef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Первоклассник получает консультативную помощь от семиклассницы.</a:t>
            </a:r>
          </a:p>
          <a:p>
            <a:pPr indent="342900" algn="ctr">
              <a:spcBef>
                <a:spcPts val="1050"/>
              </a:spcBef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 время занятия первоклассники могут обратиться с вопрос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ом к волонтеру и получат помощь и совет.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BED06B8-8475-4921-8632-B120FB2DEB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0734" y="1027906"/>
            <a:ext cx="2659059" cy="354541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01039C7-46EC-400E-A0DF-4020C09583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15601" y="3747178"/>
            <a:ext cx="3202373" cy="240178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EDA3656-86E1-40AC-8F8A-E397D9691E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7376" y="1973618"/>
            <a:ext cx="3662036" cy="274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9938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4E7BAE-8BDC-426F-9A69-270C6D19F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8582" y="156838"/>
            <a:ext cx="8596668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 клуба по интересам с лидером-наставником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DFAA975-8663-47B2-BBBE-2FC00F3CCC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488805" y="2159059"/>
            <a:ext cx="4315045" cy="323628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4A5CD11-CA7E-48CB-9E28-9BEED1B05365}"/>
              </a:ext>
            </a:extLst>
          </p:cNvPr>
          <p:cNvSpPr txBox="1"/>
          <p:nvPr/>
        </p:nvSpPr>
        <p:spPr>
          <a:xfrm>
            <a:off x="4172505" y="1690688"/>
            <a:ext cx="3568823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Наставники с удовольствием делятся опытом своей работы с второклассниками.</a:t>
            </a:r>
          </a:p>
          <a:p>
            <a:pPr algn="ctr"/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Ценные советы по креплению мелких или подвижных  деталей.</a:t>
            </a:r>
            <a:endParaRPr lang="ru-RU" sz="28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CF439B1-DEE6-423F-8FAC-937732859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9002" y="1012297"/>
            <a:ext cx="2639628" cy="197972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53A2FF9-EF06-4181-93C4-12EFF171B3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56149" y="3883100"/>
            <a:ext cx="2776568" cy="2082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901693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91</TotalTime>
  <Words>509</Words>
  <Application>Microsoft Office PowerPoint</Application>
  <PresentationFormat>Широкоэкранный</PresentationFormat>
  <Paragraphs>44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Times New Roman</vt:lpstr>
      <vt:lpstr>Trebuchet MS</vt:lpstr>
      <vt:lpstr>Wingdings</vt:lpstr>
      <vt:lpstr>Wingdings 3</vt:lpstr>
      <vt:lpstr>Аспект</vt:lpstr>
      <vt:lpstr>«НАСТАВНИЧЕСТВО» </vt:lpstr>
      <vt:lpstr>Форма наставничества «ученик-ученик» подразумевает взаимодействие обучающихся одной образовательной организации, где один обучающийся находится на более высокой ступени образования и обладает организаторскими и лидерскими качествами, позволяющими ему оказать весомое влияние на наставляемого, лишенное тем не менее строгой субординации.  </vt:lpstr>
      <vt:lpstr>Целью такой формы наставничества является разносторонняя поддержка обучающегося с особыми образовательными или социальными потребностями либо временная помощь в адаптации к новым условиям обучения.  </vt:lpstr>
      <vt:lpstr>Презентация PowerPoint</vt:lpstr>
      <vt:lpstr>Портрет участников </vt:lpstr>
      <vt:lpstr>Возможные варианты программы </vt:lpstr>
      <vt:lpstr>Область применения </vt:lpstr>
      <vt:lpstr> Наставничество в организациях дополнительного образования</vt:lpstr>
      <vt:lpstr>Создание клуба по интересам с лидером-наставником</vt:lpstr>
      <vt:lpstr>Проектная деятельность</vt:lpstr>
      <vt:lpstr>ВЫВОД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«НАСТАВНИЧЕСТВО»</dc:title>
  <dc:creator>учхоз учетка</dc:creator>
  <cp:lastModifiedBy>учхоз учетка</cp:lastModifiedBy>
  <cp:revision>3</cp:revision>
  <dcterms:created xsi:type="dcterms:W3CDTF">2022-04-20T17:14:06Z</dcterms:created>
  <dcterms:modified xsi:type="dcterms:W3CDTF">2022-05-01T14:48:47Z</dcterms:modified>
</cp:coreProperties>
</file>