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8" r:id="rId2"/>
    <p:sldId id="271" r:id="rId3"/>
    <p:sldId id="279" r:id="rId4"/>
    <p:sldId id="273" r:id="rId5"/>
    <p:sldId id="280" r:id="rId6"/>
    <p:sldId id="281" r:id="rId7"/>
    <p:sldId id="285" r:id="rId8"/>
    <p:sldId id="282" r:id="rId9"/>
    <p:sldId id="283" r:id="rId10"/>
    <p:sldId id="267" r:id="rId11"/>
    <p:sldId id="287" r:id="rId12"/>
    <p:sldId id="286" r:id="rId13"/>
    <p:sldId id="288" r:id="rId14"/>
    <p:sldId id="289" r:id="rId15"/>
    <p:sldId id="290" r:id="rId16"/>
    <p:sldId id="291" r:id="rId17"/>
    <p:sldId id="29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16B84-6461-4CC5-8D5B-F8477440B66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DF06A-B4DE-4CB3-8C6D-81FD9526A9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052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DF06A-B4DE-4CB3-8C6D-81FD9526A93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758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DF06A-B4DE-4CB3-8C6D-81FD9526A93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572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DF06A-B4DE-4CB3-8C6D-81FD9526A93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91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DF06A-B4DE-4CB3-8C6D-81FD9526A93B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916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CC34541-349E-4F0B-ACB8-78EF04E3EC5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11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78D42D7-7B2B-4F1C-A42D-78118DB2BA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68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4700" y="-328613"/>
            <a:ext cx="1865313" cy="54625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-328613"/>
            <a:ext cx="5448300" cy="54625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3124A1F-F757-46C9-B830-6DDE5C80920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10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-328613"/>
            <a:ext cx="7466013" cy="11890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524000" y="609600"/>
            <a:ext cx="3656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32413" y="609600"/>
            <a:ext cx="3657600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0" y="6661150"/>
            <a:ext cx="2132013" cy="23018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124200" y="6689725"/>
            <a:ext cx="2894013" cy="23018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7010400" y="6689725"/>
            <a:ext cx="2132013" cy="230188"/>
          </a:xfrm>
        </p:spPr>
        <p:txBody>
          <a:bodyPr/>
          <a:lstStyle>
            <a:lvl1pPr>
              <a:defRPr/>
            </a:lvl1pPr>
          </a:lstStyle>
          <a:p>
            <a:fld id="{83CD6653-267B-4066-9547-87E11C5B7E9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45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23CA71-D28C-4CB1-B507-D4C8B93F42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7169D36-9F52-4D42-B17C-D7C6A5A2B19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52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0" y="609600"/>
            <a:ext cx="3656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32413" y="609600"/>
            <a:ext cx="3657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DE658E8-95DF-4F0B-94F6-C681FE474C2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88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7804CAB-731D-49F1-92D8-4E37AE3B9F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13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2F6B624-3E91-48D6-A11C-38E651F7B18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69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FE9CE66-ED53-4E08-872A-8BD91BE8BF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77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D76B1DC-14ED-4046-A7B8-E9F50B75CF2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73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DDDB9D2-D9CB-4666-838B-D1A0B23690A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44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-328613"/>
            <a:ext cx="7466013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609600"/>
            <a:ext cx="7466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0" y="6661150"/>
            <a:ext cx="2132013" cy="23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9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689725"/>
            <a:ext cx="2894013" cy="23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9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010400" y="6689725"/>
            <a:ext cx="2132013" cy="23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9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fld id="{ADF7CA9C-A3B5-4A8B-9409-DB976BCF1BB7}" type="slidenum">
              <a:rPr lang="ru-RU"/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t>‹#›</a:t>
            </a:fld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7813" y="914400"/>
            <a:ext cx="2716213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5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335675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335675"/>
          </a:solidFill>
          <a:latin typeface="Eras Bold ITC" pitchFamily="32" charset="0"/>
          <a:ea typeface="DejaVu Sans" charset="0"/>
          <a:cs typeface="DejaVu Sans" charset="0"/>
        </a:defRPr>
      </a:lvl2pPr>
      <a:lvl3pPr marL="1143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335675"/>
          </a:solidFill>
          <a:latin typeface="Eras Bold ITC" pitchFamily="32" charset="0"/>
          <a:ea typeface="DejaVu Sans" charset="0"/>
          <a:cs typeface="DejaVu Sans" charset="0"/>
        </a:defRPr>
      </a:lvl3pPr>
      <a:lvl4pPr marL="1600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335675"/>
          </a:solidFill>
          <a:latin typeface="Eras Bold ITC" pitchFamily="32" charset="0"/>
          <a:ea typeface="DejaVu Sans" charset="0"/>
          <a:cs typeface="DejaVu Sans" charset="0"/>
        </a:defRPr>
      </a:lvl4pPr>
      <a:lvl5pPr marL="20574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335675"/>
          </a:solidFill>
          <a:latin typeface="Eras Bold ITC" pitchFamily="32" charset="0"/>
          <a:ea typeface="DejaVu Sans" charset="0"/>
          <a:cs typeface="DejaVu Sans" charset="0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335675"/>
          </a:solidFill>
          <a:latin typeface="Eras Bold ITC" pitchFamily="32" charset="0"/>
          <a:ea typeface="DejaVu Sans" charset="0"/>
          <a:cs typeface="DejaVu Sans" charset="0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335675"/>
          </a:solidFill>
          <a:latin typeface="Eras Bold ITC" pitchFamily="32" charset="0"/>
          <a:ea typeface="DejaVu Sans" charset="0"/>
          <a:cs typeface="DejaVu Sans" charset="0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335675"/>
          </a:solidFill>
          <a:latin typeface="Eras Bold ITC" pitchFamily="32" charset="0"/>
          <a:ea typeface="DejaVu Sans" charset="0"/>
          <a:cs typeface="DejaVu Sans" charset="0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335675"/>
          </a:solidFill>
          <a:latin typeface="Eras Bold ITC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 b="1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b="1">
          <a:solidFill>
            <a:srgbClr val="4D4D4D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 b="1">
          <a:solidFill>
            <a:srgbClr val="4D4D4D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 b="1">
          <a:solidFill>
            <a:srgbClr val="4D4D4D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 b="1">
          <a:solidFill>
            <a:srgbClr val="4D4D4D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 b="1">
          <a:solidFill>
            <a:srgbClr val="4D4D4D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 b="1">
          <a:solidFill>
            <a:srgbClr val="4D4D4D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 b="1">
          <a:solidFill>
            <a:srgbClr val="4D4D4D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 b="1">
          <a:solidFill>
            <a:srgbClr val="4D4D4D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3856712"/>
            <a:ext cx="5297487" cy="26939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82754" y="2356525"/>
            <a:ext cx="5327650" cy="1500187"/>
          </a:xfrm>
          <a:ln/>
        </p:spPr>
        <p:txBody>
          <a:bodyPr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5400" i="1" dirty="0" smtClean="0">
                <a:solidFill>
                  <a:srgbClr val="2323DC"/>
                </a:solidFill>
                <a:latin typeface="Times New Roman" pitchFamily="18" charset="0"/>
                <a:cs typeface="Times New Roman" pitchFamily="18" charset="0"/>
              </a:rPr>
              <a:t>Восстание Спартака</a:t>
            </a:r>
            <a:endParaRPr lang="ru-RU" sz="5400" i="1" dirty="0">
              <a:solidFill>
                <a:srgbClr val="2323D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8384" y="3503232"/>
            <a:ext cx="124301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8250" y="44624"/>
            <a:ext cx="2714702" cy="20882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44624"/>
            <a:ext cx="2362200" cy="2362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50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C:\Documents and Settings\Пользователь\Мои документы\Документы Оли\иллюстрации\иллюстрации Древний мир\марк красс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5072074"/>
            <a:ext cx="1214446" cy="15446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Содержимое 3" descr="poxodvgaliy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672" y="423796"/>
            <a:ext cx="7381456" cy="619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4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16616"/>
            <a:ext cx="40324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C0000"/>
                </a:solidFill>
              </a:rPr>
              <a:t>В итоге Спартак  погиб, а многие из его сторонников попали в плен.</a:t>
            </a:r>
            <a:br>
              <a:rPr lang="ru-RU" sz="2400" b="1" dirty="0">
                <a:solidFill>
                  <a:srgbClr val="CC0000"/>
                </a:solidFill>
              </a:rPr>
            </a:br>
            <a:r>
              <a:rPr lang="ru-RU" sz="2400" b="1" dirty="0">
                <a:solidFill>
                  <a:srgbClr val="CC0000"/>
                </a:solidFill>
              </a:rPr>
              <a:t>Расправа была ужасной раненых отдали на растерзание диким животным в амфитеатрах, а живых распяли, и оставили умирать .</a:t>
            </a:r>
            <a:endParaRPr lang="ru-RU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16780" t="15538" r="16780" b="16536"/>
          <a:stretch>
            <a:fillRect/>
          </a:stretch>
        </p:blipFill>
        <p:spPr bwMode="auto">
          <a:xfrm>
            <a:off x="5364088" y="3573016"/>
            <a:ext cx="3673222" cy="314813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357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Пользователь\Мои документы\Документы Оли\иллюстрации\иллюстрации Древний мир\291onnikov_proklyatoe_pol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7859578" cy="485778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3275856" y="5657838"/>
            <a:ext cx="4320480" cy="282504"/>
          </a:xfrm>
          <a:prstGeom prst="rect">
            <a:avLst/>
          </a:prstGeom>
          <a:noFill/>
          <a:effectLst>
            <a:softEdge rad="635000"/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Бронников Ф.А. Проклятое поле. 1878 г.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800000">
                  <a:lumMod val="50000"/>
                </a:srgb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63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332656"/>
            <a:ext cx="66247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FF0000"/>
                </a:solidFill>
              </a:rPr>
              <a:t>Задание № 3. Назовите важнейшие причины.</a:t>
            </a:r>
          </a:p>
          <a:p>
            <a:r>
              <a:rPr lang="ru-RU" altLang="ru-RU" sz="2000" dirty="0">
                <a:solidFill>
                  <a:srgbClr val="FF0000"/>
                </a:solidFill>
              </a:rPr>
              <a:t>Восстание Спартака потерпело поражение, потому что:</a:t>
            </a:r>
          </a:p>
          <a:p>
            <a:r>
              <a:rPr lang="ru-RU" altLang="ru-RU" sz="2000" dirty="0">
                <a:solidFill>
                  <a:srgbClr val="FF0000"/>
                </a:solidFill>
              </a:rPr>
              <a:t>а) Рим имел огромное военное превосходство над восставшими рабами;</a:t>
            </a:r>
          </a:p>
          <a:p>
            <a:r>
              <a:rPr lang="ru-RU" altLang="ru-RU" sz="2000" dirty="0">
                <a:solidFill>
                  <a:srgbClr val="FF0000"/>
                </a:solidFill>
              </a:rPr>
              <a:t>б) среди восставших постоянно возникали разногласия о дальнейших действиях;</a:t>
            </a:r>
          </a:p>
          <a:p>
            <a:r>
              <a:rPr lang="ru-RU" altLang="ru-RU" sz="2000" dirty="0">
                <a:solidFill>
                  <a:srgbClr val="FF0000"/>
                </a:solidFill>
              </a:rPr>
              <a:t>в) Спартаку не удалось привлечь на свою сторону большого количества рабов;</a:t>
            </a:r>
          </a:p>
          <a:p>
            <a:r>
              <a:rPr lang="ru-RU" altLang="ru-RU" sz="2000" dirty="0">
                <a:solidFill>
                  <a:srgbClr val="FF0000"/>
                </a:solidFill>
              </a:rPr>
              <a:t>г) у восставших не было ясного плана, их цели не раз менялись.</a:t>
            </a:r>
          </a:p>
        </p:txBody>
      </p:sp>
      <p:pic>
        <p:nvPicPr>
          <p:cNvPr id="3" name="Picture 7" descr="Рисунок5"/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05064"/>
            <a:ext cx="68834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02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04664"/>
            <a:ext cx="74168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 smtClean="0">
                <a:solidFill>
                  <a:srgbClr val="FF0000"/>
                </a:solidFill>
              </a:rPr>
              <a:t>1. Восстание </a:t>
            </a:r>
            <a:r>
              <a:rPr lang="ru-RU" altLang="ru-RU" sz="2800" dirty="0">
                <a:solidFill>
                  <a:srgbClr val="FF0000"/>
                </a:solidFill>
              </a:rPr>
              <a:t>Спартака началось в </a:t>
            </a:r>
            <a:r>
              <a:rPr lang="ru-RU" altLang="ru-RU" sz="2800" dirty="0" smtClean="0">
                <a:solidFill>
                  <a:srgbClr val="FF0000"/>
                </a:solidFill>
              </a:rPr>
              <a:t>73 </a:t>
            </a:r>
            <a:r>
              <a:rPr lang="ru-RU" altLang="ru-RU" sz="2800" dirty="0">
                <a:solidFill>
                  <a:srgbClr val="FF0000"/>
                </a:solidFill>
              </a:rPr>
              <a:t>г. до н.э. в гладиаторской школе в </a:t>
            </a:r>
            <a:r>
              <a:rPr lang="ru-RU" altLang="ru-RU" sz="2800" dirty="0" err="1">
                <a:solidFill>
                  <a:srgbClr val="FF0000"/>
                </a:solidFill>
              </a:rPr>
              <a:t>г.Капуя</a:t>
            </a:r>
            <a:r>
              <a:rPr lang="ru-RU" altLang="ru-RU" sz="2800" dirty="0">
                <a:solidFill>
                  <a:srgbClr val="FF0000"/>
                </a:solidFill>
              </a:rPr>
              <a:t>? (Да – нет.)</a:t>
            </a:r>
          </a:p>
          <a:p>
            <a:r>
              <a:rPr lang="ru-RU" altLang="ru-RU" sz="2800" dirty="0" smtClean="0">
                <a:solidFill>
                  <a:srgbClr val="FF0000"/>
                </a:solidFill>
              </a:rPr>
              <a:t>2. Спартак </a:t>
            </a:r>
            <a:r>
              <a:rPr lang="ru-RU" altLang="ru-RU" sz="2800" dirty="0">
                <a:solidFill>
                  <a:srgbClr val="FF0000"/>
                </a:solidFill>
              </a:rPr>
              <a:t>был родом из Греции? (Да – нет.)</a:t>
            </a:r>
          </a:p>
          <a:p>
            <a:r>
              <a:rPr lang="ru-RU" altLang="ru-RU" sz="2800" dirty="0" smtClean="0">
                <a:solidFill>
                  <a:srgbClr val="FF0000"/>
                </a:solidFill>
              </a:rPr>
              <a:t>3. По </a:t>
            </a:r>
            <a:r>
              <a:rPr lang="ru-RU" altLang="ru-RU" sz="2800" dirty="0">
                <a:solidFill>
                  <a:srgbClr val="FF0000"/>
                </a:solidFill>
              </a:rPr>
              <a:t>мнению историков, Спартак выделялся отвагой, физической силой, смелостью? (Да – нет.)</a:t>
            </a:r>
          </a:p>
          <a:p>
            <a:r>
              <a:rPr lang="ru-RU" altLang="ru-RU" sz="2800" dirty="0" smtClean="0">
                <a:solidFill>
                  <a:srgbClr val="FF0000"/>
                </a:solidFill>
              </a:rPr>
              <a:t>4. Первый </a:t>
            </a:r>
            <a:r>
              <a:rPr lang="ru-RU" altLang="ru-RU" sz="2800" dirty="0">
                <a:solidFill>
                  <a:srgbClr val="FF0000"/>
                </a:solidFill>
              </a:rPr>
              <a:t>лагерь восставших находился на вершине вулкана Фракии? (Да – нет.)</a:t>
            </a:r>
          </a:p>
          <a:p>
            <a:r>
              <a:rPr lang="ru-RU" altLang="ru-RU" sz="2800" dirty="0" smtClean="0">
                <a:solidFill>
                  <a:srgbClr val="FF0000"/>
                </a:solidFill>
              </a:rPr>
              <a:t>5. Последний </a:t>
            </a:r>
            <a:r>
              <a:rPr lang="ru-RU" altLang="ru-RU" sz="2800" dirty="0">
                <a:solidFill>
                  <a:srgbClr val="FF0000"/>
                </a:solidFill>
              </a:rPr>
              <a:t>бой Спартака произошел в </a:t>
            </a:r>
            <a:r>
              <a:rPr lang="ru-RU" altLang="ru-RU" sz="2800" dirty="0" err="1">
                <a:solidFill>
                  <a:srgbClr val="FF0000"/>
                </a:solidFill>
              </a:rPr>
              <a:t>Апулии</a:t>
            </a:r>
            <a:r>
              <a:rPr lang="ru-RU" altLang="ru-RU" sz="2800" dirty="0">
                <a:solidFill>
                  <a:srgbClr val="FF0000"/>
                </a:solidFill>
              </a:rPr>
              <a:t> в 71г. до н.э.? (Да – нет.)</a:t>
            </a:r>
          </a:p>
        </p:txBody>
      </p:sp>
    </p:spTree>
    <p:extLst>
      <p:ext uri="{BB962C8B-B14F-4D97-AF65-F5344CB8AC3E}">
        <p14:creationId xmlns:p14="http://schemas.microsoft.com/office/powerpoint/2010/main" val="321556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784394"/>
              </p:ext>
            </p:extLst>
          </p:nvPr>
        </p:nvGraphicFramePr>
        <p:xfrm>
          <a:off x="1403648" y="1628800"/>
          <a:ext cx="7488833" cy="2159000"/>
        </p:xfrm>
        <a:graphic>
          <a:graphicData uri="http://schemas.openxmlformats.org/drawingml/2006/table">
            <a:tbl>
              <a:tblPr/>
              <a:tblGrid>
                <a:gridCol w="1295722"/>
                <a:gridCol w="1655763"/>
                <a:gridCol w="1368996"/>
                <a:gridCol w="1656184"/>
                <a:gridCol w="1512168"/>
              </a:tblGrid>
              <a:tr h="1079500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79500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kumimoji="0" lang="ru-RU" alt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5D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5D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5D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2"/>
                          </a:solidFill>
                          <a:latin typeface="Constantia" pitchFamily="18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rgbClr val="B37732"/>
                        </a:buClr>
                        <a:buSzPct val="85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7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 eaLnBrk="0" hangingPunct="0">
                        <a:spcBef>
                          <a:spcPts val="338"/>
                        </a:spcBef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ts val="338"/>
                        </a:spcBef>
                        <a:spcAft>
                          <a:spcPct val="0"/>
                        </a:spcAft>
                        <a:buClr>
                          <a:srgbClr val="D6903D"/>
                        </a:buClr>
                        <a:buSzPct val="85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kumimoji="0" lang="ru-RU" alt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5D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15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640873"/>
            <a:ext cx="471601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 </a:t>
            </a:r>
          </a:p>
          <a:p>
            <a:pPr algn="ctr"/>
            <a:endParaRPr lang="ru-RU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1.Прочитать параграф 51, ответить на вопросы после параграфа.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2.По желанию: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а)составить рассказ от имени гладиатора (о бегстве из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Капуи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 победе у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подножия Везувия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прорыве рабами укреплений Красса (на выбор);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б)нарисовать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рисунок “Восстание Спартака”.</a:t>
            </a:r>
          </a:p>
        </p:txBody>
      </p:sp>
      <p:pic>
        <p:nvPicPr>
          <p:cNvPr id="3" name="Picture 3" descr="C:\Documents and Settings\Новый пользователь\Рабочий стол\риснов\0b54c9c120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5300" y="1218618"/>
            <a:ext cx="3062684" cy="489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10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poxodvgaliy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672" y="332656"/>
            <a:ext cx="7348484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3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1547664" y="4439866"/>
            <a:ext cx="7416800" cy="22320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Нужно или победить или умереть…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Мужественная и почетная смерть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Лучше постыдной и гнусной жизни.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Р. </a:t>
            </a:r>
            <a:r>
              <a:rPr kumimoji="0" lang="ru-RU" sz="3200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Джованьоли</a:t>
            </a: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«Спартак»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73469"/>
            <a:ext cx="7313824" cy="42663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2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9914" y="188640"/>
            <a:ext cx="729256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Рабочий по лист по теме “Восстание </a:t>
            </a:r>
            <a:r>
              <a:rPr lang="ru-RU" sz="1200" b="1" dirty="0" smtClean="0"/>
              <a:t>Спартака в 74-71 гг. до н.э. ”</a:t>
            </a:r>
            <a:endParaRPr lang="ru-RU" sz="1200" b="1" dirty="0"/>
          </a:p>
          <a:p>
            <a:r>
              <a:rPr lang="ru-RU" sz="1200" b="1" dirty="0"/>
              <a:t>План:</a:t>
            </a:r>
          </a:p>
          <a:p>
            <a:r>
              <a:rPr lang="ru-RU" sz="1200" dirty="0"/>
              <a:t>Причины восстания.</a:t>
            </a:r>
          </a:p>
          <a:p>
            <a:r>
              <a:rPr lang="ru-RU" sz="1200" dirty="0"/>
              <a:t>Походы восставших.</a:t>
            </a:r>
          </a:p>
          <a:p>
            <a:r>
              <a:rPr lang="ru-RU" sz="1200" dirty="0"/>
              <a:t> Итог восстания.</a:t>
            </a:r>
          </a:p>
          <a:p>
            <a:r>
              <a:rPr lang="ru-RU" sz="1200" b="1" dirty="0"/>
              <a:t>Словарь урока</a:t>
            </a:r>
          </a:p>
          <a:p>
            <a:r>
              <a:rPr lang="ru-RU" sz="1200" dirty="0"/>
              <a:t>Восстание – высшая форма борьбы за освобождение.</a:t>
            </a:r>
          </a:p>
          <a:p>
            <a:r>
              <a:rPr lang="ru-RU" sz="1200" dirty="0"/>
              <a:t>Город </a:t>
            </a:r>
            <a:r>
              <a:rPr lang="ru-RU" sz="1200" dirty="0" err="1"/>
              <a:t>Капуя</a:t>
            </a:r>
            <a:r>
              <a:rPr lang="ru-RU" sz="1200" dirty="0"/>
              <a:t>, Везувий, </a:t>
            </a:r>
            <a:r>
              <a:rPr lang="ru-RU" sz="1200" dirty="0" err="1"/>
              <a:t>Апулия</a:t>
            </a:r>
            <a:r>
              <a:rPr lang="ru-RU" sz="1200" dirty="0"/>
              <a:t> – места сражений восставших рабов с римской армией.</a:t>
            </a:r>
          </a:p>
          <a:p>
            <a:r>
              <a:rPr lang="ru-RU" sz="1200" dirty="0"/>
              <a:t>Лукулл, Помпей, Красс – римские полководцы, воевавшие с восставшими рабами.</a:t>
            </a:r>
          </a:p>
          <a:p>
            <a:r>
              <a:rPr lang="ru-RU" sz="1200" dirty="0"/>
              <a:t>Фракия – родина Спартака.</a:t>
            </a:r>
          </a:p>
          <a:p>
            <a:r>
              <a:rPr lang="ru-RU" sz="1200" b="1" dirty="0"/>
              <a:t>Задание № 1. Выберите правильный ответ.</a:t>
            </a:r>
          </a:p>
          <a:p>
            <a:r>
              <a:rPr lang="ru-RU" sz="1200" b="1" dirty="0"/>
              <a:t>Причины восстания: </a:t>
            </a:r>
          </a:p>
          <a:p>
            <a:r>
              <a:rPr lang="ru-RU" sz="1200" dirty="0"/>
              <a:t>а) скопление массы рабов;</a:t>
            </a:r>
          </a:p>
          <a:p>
            <a:r>
              <a:rPr lang="ru-RU" sz="1200" dirty="0"/>
              <a:t>б) римские легионы поддержали рабов; </a:t>
            </a:r>
          </a:p>
          <a:p>
            <a:r>
              <a:rPr lang="ru-RU" sz="1200" dirty="0"/>
              <a:t>в) жестокое обращение с рабами.</a:t>
            </a:r>
          </a:p>
          <a:p>
            <a:r>
              <a:rPr lang="ru-RU" sz="1200" b="1" dirty="0"/>
              <a:t>Задание № 2. Впишите недостающие слова.</a:t>
            </a:r>
          </a:p>
          <a:p>
            <a:r>
              <a:rPr lang="ru-RU" sz="1200" dirty="0"/>
              <a:t>______родом из Фракии, предводитель восставших. Лагерь они устроили на вершине вулкана _______. Цель восстания ___________ .</a:t>
            </a:r>
          </a:p>
          <a:p>
            <a:r>
              <a:rPr lang="ru-RU" sz="1200" dirty="0"/>
              <a:t> </a:t>
            </a:r>
            <a:r>
              <a:rPr lang="ru-RU" sz="1200" b="1" dirty="0"/>
              <a:t>Задание № 3. Назовите важнейшие причины.</a:t>
            </a:r>
          </a:p>
          <a:p>
            <a:r>
              <a:rPr lang="ru-RU" sz="1200" dirty="0"/>
              <a:t>Восстание Спартака потерпело поражение, потому что:</a:t>
            </a:r>
          </a:p>
          <a:p>
            <a:r>
              <a:rPr lang="ru-RU" sz="1200" dirty="0"/>
              <a:t>а) Рим имел огромное военное превосходство над восставшими рабами;</a:t>
            </a:r>
          </a:p>
          <a:p>
            <a:r>
              <a:rPr lang="ru-RU" sz="1200" dirty="0"/>
              <a:t>б) среди восставших постоянно возникали разногласия о дальнейших действиях;</a:t>
            </a:r>
          </a:p>
          <a:p>
            <a:r>
              <a:rPr lang="ru-RU" sz="1200" dirty="0"/>
              <a:t>в) Спартаку не удалось привлечь на свою сторону большого количества рабов;</a:t>
            </a:r>
          </a:p>
          <a:p>
            <a:r>
              <a:rPr lang="ru-RU" sz="1200" dirty="0"/>
              <a:t>г) у восставших не было ясного плана, их цели не раз менялись. </a:t>
            </a:r>
          </a:p>
          <a:p>
            <a:r>
              <a:rPr lang="ru-RU" sz="1200" b="1" dirty="0"/>
              <a:t>Игра “Да – Нет”</a:t>
            </a:r>
          </a:p>
          <a:p>
            <a:r>
              <a:rPr lang="ru-RU" sz="1200" dirty="0"/>
              <a:t>1	        2	          3	  4	    5 	 	 	 	</a:t>
            </a:r>
          </a:p>
          <a:p>
            <a:r>
              <a:rPr lang="ru-RU" sz="1200" b="1" dirty="0"/>
              <a:t>Оценка___</a:t>
            </a:r>
          </a:p>
          <a:p>
            <a:r>
              <a:rPr lang="ru-RU" sz="1200" dirty="0" smtClean="0"/>
              <a:t> </a:t>
            </a:r>
            <a:r>
              <a:rPr lang="ru-RU" sz="1200" b="1" dirty="0" smtClean="0"/>
              <a:t>Домашнее задание: </a:t>
            </a:r>
            <a:r>
              <a:rPr lang="ru-RU" sz="1200" dirty="0"/>
              <a:t>1.Прочитать параграф 51, ответить на вопросы после параграфа.</a:t>
            </a:r>
          </a:p>
          <a:p>
            <a:r>
              <a:rPr lang="ru-RU" sz="1200" dirty="0"/>
              <a:t>2.По желанию:</a:t>
            </a:r>
          </a:p>
          <a:p>
            <a:r>
              <a:rPr lang="ru-RU" sz="1200" dirty="0"/>
              <a:t>а)составить рассказ от имени гладиатора (о бегстве из </a:t>
            </a:r>
            <a:r>
              <a:rPr lang="ru-RU" sz="1200" dirty="0" err="1"/>
              <a:t>Капуи</a:t>
            </a:r>
            <a:r>
              <a:rPr lang="ru-RU" sz="1200" dirty="0"/>
              <a:t>;</a:t>
            </a:r>
          </a:p>
          <a:p>
            <a:r>
              <a:rPr lang="ru-RU" sz="1200" dirty="0"/>
              <a:t> о победе у подножия Везувия; </a:t>
            </a:r>
          </a:p>
          <a:p>
            <a:r>
              <a:rPr lang="ru-RU" sz="1200" dirty="0"/>
              <a:t>о прорыве рабами укреплений Красса (на выбор); </a:t>
            </a:r>
          </a:p>
          <a:p>
            <a:r>
              <a:rPr lang="ru-RU" sz="1200" dirty="0"/>
              <a:t>б)нарисовать рисунок “Восстание Спартака”.</a:t>
            </a:r>
          </a:p>
          <a:p>
            <a:endParaRPr 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val="52049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066800" y="395077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0" cap="none" spc="0" normalizeH="0" baseline="0" noProof="0" smtClean="0">
                <a:ln>
                  <a:noFill/>
                </a:ln>
                <a:solidFill>
                  <a:srgbClr val="4824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План:</a:t>
            </a:r>
            <a:endParaRPr kumimoji="0" lang="ru-RU" sz="4400" b="0" i="1" u="none" strike="noStrike" kern="0" cap="none" spc="0" normalizeH="0" baseline="0" noProof="0" dirty="0" smtClean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Times New Roman"/>
              <a:ea typeface="+mj-ea"/>
              <a:cs typeface="+mj-cs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2192288" y="1538113"/>
            <a:ext cx="5521424" cy="351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600" b="0" i="1" u="none" strike="noStrike" kern="0" cap="none" spc="0" normalizeH="0" baseline="0" noProof="0" dirty="0" smtClean="0">
                <a:ln>
                  <a:noFill/>
                </a:ln>
                <a:solidFill>
                  <a:srgbClr val="4824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Причины восстания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3600" i="1" kern="0" noProof="0" dirty="0" smtClean="0">
                <a:solidFill>
                  <a:srgbClr val="482400"/>
                </a:solidFill>
                <a:latin typeface="Times New Roman"/>
              </a:rPr>
              <a:t>Походы</a:t>
            </a:r>
            <a:r>
              <a:rPr kumimoji="0" lang="ru-RU" sz="3600" b="0" i="1" u="none" strike="noStrike" kern="0" cap="none" spc="0" normalizeH="0" baseline="0" noProof="0" dirty="0" smtClean="0">
                <a:ln>
                  <a:noFill/>
                </a:ln>
                <a:solidFill>
                  <a:srgbClr val="4824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 восставших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3600" i="1" kern="0" dirty="0" smtClean="0">
                <a:solidFill>
                  <a:srgbClr val="482400"/>
                </a:solidFill>
                <a:latin typeface="Times New Roman"/>
              </a:rPr>
              <a:t>Итог восстания</a:t>
            </a:r>
            <a:endParaRPr kumimoji="0" lang="ru-RU" sz="3600" b="0" i="1" u="none" strike="noStrike" kern="0" cap="none" spc="0" normalizeH="0" baseline="0" noProof="0" dirty="0" smtClean="0">
              <a:ln>
                <a:noFill/>
              </a:ln>
              <a:solidFill>
                <a:srgbClr val="4824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101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85692" y="1140390"/>
            <a:ext cx="27363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2000" dirty="0">
                <a:solidFill>
                  <a:srgbClr val="FF0000"/>
                </a:solidFill>
              </a:rPr>
              <a:t>В 74 </a:t>
            </a:r>
            <a:r>
              <a:rPr lang="ru-RU" altLang="ru-RU" sz="2000" dirty="0" err="1">
                <a:solidFill>
                  <a:srgbClr val="FF0000"/>
                </a:solidFill>
              </a:rPr>
              <a:t>г.до</a:t>
            </a:r>
            <a:r>
              <a:rPr lang="ru-RU" altLang="ru-RU" sz="2000" dirty="0">
                <a:solidFill>
                  <a:srgbClr val="FF0000"/>
                </a:solidFill>
              </a:rPr>
              <a:t> н. э. в г. </a:t>
            </a:r>
            <a:r>
              <a:rPr lang="ru-RU" altLang="ru-RU" sz="2000" dirty="0" err="1">
                <a:solidFill>
                  <a:srgbClr val="FF0000"/>
                </a:solidFill>
              </a:rPr>
              <a:t>Капуя</a:t>
            </a:r>
            <a:r>
              <a:rPr lang="ru-RU" altLang="ru-RU" sz="2000" dirty="0">
                <a:solidFill>
                  <a:srgbClr val="FF0000"/>
                </a:solidFill>
              </a:rPr>
              <a:t> началось восстание рабов. Руководил им гладиатор Спартак. «Лучше погибнуть в борьбе за свободу, чем рисковать жизнью на арене амфитеатра»-эти слова стали девизом восставших. Спартак и его товарищи смогли бежать из школы.</a:t>
            </a:r>
          </a:p>
        </p:txBody>
      </p:sp>
      <p:pic>
        <p:nvPicPr>
          <p:cNvPr id="6" name="Picture 38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1996" y="423067"/>
            <a:ext cx="4817998" cy="6143625"/>
          </a:xfrm>
          <a:prstGeom prst="rect">
            <a:avLst/>
          </a:prstGeom>
        </p:spPr>
      </p:pic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6300192" y="3692525"/>
            <a:ext cx="501650" cy="527050"/>
          </a:xfrm>
          <a:prstGeom prst="star32">
            <a:avLst>
              <a:gd name="adj" fmla="val 37500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>
              <a:latin typeface="Constantia" pitchFamily="18" charset="0"/>
            </a:endParaRP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 flipH="1">
            <a:off x="5014317" y="3903640"/>
            <a:ext cx="1285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dirty="0" err="1">
                <a:solidFill>
                  <a:schemeClr val="bg1"/>
                </a:solidFill>
                <a:latin typeface="Constantia" pitchFamily="18" charset="0"/>
              </a:rPr>
              <a:t>в.Везувий</a:t>
            </a:r>
            <a:endParaRPr lang="ru-RU" altLang="ru-RU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444208" y="3447468"/>
            <a:ext cx="1071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dirty="0" err="1">
                <a:latin typeface="Constantia" pitchFamily="18" charset="0"/>
              </a:rPr>
              <a:t>Капуя</a:t>
            </a:r>
            <a:endParaRPr lang="ru-RU" altLang="ru-RU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18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813615"/>
            <a:ext cx="38164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>
                <a:solidFill>
                  <a:srgbClr val="FF0000"/>
                </a:solidFill>
              </a:rPr>
              <a:t>Задание № 1. Выберите правильный ответ.</a:t>
            </a:r>
          </a:p>
          <a:p>
            <a:r>
              <a:rPr lang="ru-RU" altLang="ru-RU" sz="2800" dirty="0">
                <a:solidFill>
                  <a:srgbClr val="FF0000"/>
                </a:solidFill>
              </a:rPr>
              <a:t>Причины восстания: </a:t>
            </a:r>
          </a:p>
          <a:p>
            <a:r>
              <a:rPr lang="ru-RU" altLang="ru-RU" sz="2800" dirty="0">
                <a:solidFill>
                  <a:srgbClr val="FF0000"/>
                </a:solidFill>
              </a:rPr>
              <a:t>а) скопление массы рабов;</a:t>
            </a:r>
          </a:p>
          <a:p>
            <a:r>
              <a:rPr lang="ru-RU" altLang="ru-RU" sz="2800" dirty="0">
                <a:solidFill>
                  <a:srgbClr val="FF0000"/>
                </a:solidFill>
              </a:rPr>
              <a:t>б) римские легионы поддержали рабов; </a:t>
            </a:r>
          </a:p>
          <a:p>
            <a:r>
              <a:rPr lang="ru-RU" altLang="ru-RU" sz="2800" dirty="0">
                <a:solidFill>
                  <a:srgbClr val="FF0000"/>
                </a:solidFill>
              </a:rPr>
              <a:t>в) жестокое обращение с рабами.</a:t>
            </a:r>
          </a:p>
        </p:txBody>
      </p:sp>
      <p:pic>
        <p:nvPicPr>
          <p:cNvPr id="3" name="Picture 4" descr="рабы импер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2367" y="548680"/>
            <a:ext cx="3059832" cy="1677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4148" y="2962628"/>
            <a:ext cx="2664296" cy="3295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915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764704"/>
            <a:ext cx="253654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ертикальный свиток 4"/>
          <p:cNvSpPr/>
          <p:nvPr/>
        </p:nvSpPr>
        <p:spPr bwMode="auto">
          <a:xfrm>
            <a:off x="1331640" y="236613"/>
            <a:ext cx="4968552" cy="6384774"/>
          </a:xfrm>
          <a:prstGeom prst="verticalScroll">
            <a:avLst/>
          </a:prstGeom>
          <a:solidFill>
            <a:srgbClr val="800000">
              <a:lumMod val="40000"/>
              <a:lumOff val="60000"/>
              <a:alpha val="80000"/>
            </a:srgbClr>
          </a:solidFill>
          <a:ln w="38100" cap="flat" cmpd="dbl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0000" tIns="154800" rIns="180000" bIns="15480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marR="0" lvl="0" indent="952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C1F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Родился Спартак во Фракии. Попав в плен, он был продан одному из содержателей гладиаторских школ. Как гладиатора высшего класса его переводят в число преподавателей школы. Здесь и началась подготовка к восстанию.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940" y="4149080"/>
            <a:ext cx="3044792" cy="228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78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764704"/>
            <a:ext cx="75608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>
                <a:solidFill>
                  <a:srgbClr val="FF0000"/>
                </a:solidFill>
              </a:rPr>
              <a:t>Задание № 2. Впишите недостающие слова.</a:t>
            </a:r>
          </a:p>
          <a:p>
            <a:r>
              <a:rPr lang="ru-RU" altLang="ru-RU" sz="2800" dirty="0">
                <a:solidFill>
                  <a:srgbClr val="FF0000"/>
                </a:solidFill>
              </a:rPr>
              <a:t>________родом из Фракии, предводитель восставших. Лагерь они устроили на вершине вулкана _____ . Цель восстания _________________ .</a:t>
            </a:r>
          </a:p>
        </p:txBody>
      </p:sp>
      <p:pic>
        <p:nvPicPr>
          <p:cNvPr id="3" name="Picture 2" descr="C:\Users\дом\Desktop\image5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780928"/>
            <a:ext cx="2706732" cy="38884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218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DOM\Рабочий стол\К уроку Восстание Спартака\234-235-05-01-pic\234-235-05-01-p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4008" y="188640"/>
            <a:ext cx="4485164" cy="599914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75656" y="548680"/>
            <a:ext cx="280831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>
                <a:srgbClr val="CC0000"/>
              </a:buClr>
            </a:pPr>
            <a:r>
              <a:rPr lang="ru-RU" altLang="ru-RU" b="1" dirty="0">
                <a:solidFill>
                  <a:srgbClr val="CC0000"/>
                </a:solidFill>
              </a:rPr>
              <a:t>Восставшие не остались в городе, а сразу же отправились на расположенный рядом Везувий и построили здесь лагерь.</a:t>
            </a:r>
          </a:p>
          <a:p>
            <a:pPr>
              <a:spcBef>
                <a:spcPct val="0"/>
              </a:spcBef>
              <a:buClr>
                <a:srgbClr val="CC0000"/>
              </a:buClr>
            </a:pPr>
            <a:r>
              <a:rPr lang="ru-RU" altLang="ru-RU" b="1" dirty="0">
                <a:solidFill>
                  <a:srgbClr val="CC0000"/>
                </a:solidFill>
              </a:rPr>
              <a:t>Число восставших росло. Сенат направил к Везувию 3000-й отряд, блокировавший восставших.</a:t>
            </a:r>
          </a:p>
          <a:p>
            <a:pPr>
              <a:spcBef>
                <a:spcPct val="0"/>
              </a:spcBef>
              <a:buClr>
                <a:srgbClr val="CC0000"/>
              </a:buClr>
            </a:pPr>
            <a:r>
              <a:rPr lang="ru-RU" altLang="ru-RU" b="1" dirty="0">
                <a:solidFill>
                  <a:srgbClr val="CC0000"/>
                </a:solidFill>
              </a:rPr>
              <a:t>Тогда рабы сплели из лозы лестницы, ночью спустились в долину и разбили противника.</a:t>
            </a:r>
          </a:p>
        </p:txBody>
      </p:sp>
    </p:spTree>
    <p:extLst>
      <p:ext uri="{BB962C8B-B14F-4D97-AF65-F5344CB8AC3E}">
        <p14:creationId xmlns:p14="http://schemas.microsoft.com/office/powerpoint/2010/main" val="113514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Eras Bold ITC"/>
        <a:ea typeface="DejaVu Sans"/>
        <a:cs typeface="DejaVu Sans"/>
      </a:majorFont>
      <a:minorFont>
        <a:latin typeface="Tahoma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600</Words>
  <Application>Microsoft Office PowerPoint</Application>
  <PresentationFormat>Экран (4:3)</PresentationFormat>
  <Paragraphs>90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1_Тема Office</vt:lpstr>
      <vt:lpstr>Восстание Спартака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Восстание Спартака</dc:title>
  <dc:creator>User</dc:creator>
  <cp:lastModifiedBy>Наталья</cp:lastModifiedBy>
  <cp:revision>49</cp:revision>
  <dcterms:created xsi:type="dcterms:W3CDTF">2012-04-15T17:27:15Z</dcterms:created>
  <dcterms:modified xsi:type="dcterms:W3CDTF">2022-04-28T18:09:43Z</dcterms:modified>
</cp:coreProperties>
</file>