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86" r:id="rId4"/>
    <p:sldId id="287" r:id="rId5"/>
    <p:sldId id="288" r:id="rId6"/>
    <p:sldId id="289"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3" r:id="rId27"/>
    <p:sldId id="310" r:id="rId28"/>
    <p:sldId id="311" r:id="rId29"/>
    <p:sldId id="314" r:id="rId30"/>
    <p:sldId id="275" r:id="rId31"/>
    <p:sldId id="276" r:id="rId32"/>
    <p:sldId id="277" r:id="rId33"/>
    <p:sldId id="278" r:id="rId34"/>
    <p:sldId id="280" r:id="rId35"/>
    <p:sldId id="281" r:id="rId36"/>
    <p:sldId id="283" r:id="rId37"/>
    <p:sldId id="284"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259" y="6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7.xml"/><Relationship Id="rId7" Type="http://schemas.openxmlformats.org/officeDocument/2006/relationships/slide" Target="slide31.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19.xml"/><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1357298"/>
            <a:ext cx="7772400" cy="2084393"/>
          </a:xfrm>
        </p:spPr>
        <p:txBody>
          <a:bodyPr>
            <a:normAutofit fontScale="90000"/>
          </a:bodyPr>
          <a:lstStyle/>
          <a:p>
            <a:r>
              <a:rPr lang="ru-RU" b="1" dirty="0" smtClean="0">
                <a:latin typeface="Times New Roman" pitchFamily="18" charset="0"/>
                <a:cs typeface="Times New Roman" pitchFamily="18" charset="0"/>
              </a:rPr>
              <a:t>Современные технологии в образовательном процессе на уроках информатики</a:t>
            </a:r>
            <a:endParaRPr lang="ru-RU" b="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468313" y="404813"/>
            <a:ext cx="8351837" cy="2014537"/>
          </a:xfrm>
          <a:prstGeom prst="rect">
            <a:avLst/>
          </a:prstGeom>
          <a:noFill/>
          <a:ln w="9525">
            <a:noFill/>
            <a:miter lim="800000"/>
            <a:headEnd/>
            <a:tailEnd/>
          </a:ln>
          <a:effectLst/>
        </p:spPr>
        <p:txBody>
          <a:bodyPr>
            <a:spAutoFit/>
          </a:bodyPr>
          <a:lstStyle/>
          <a:p>
            <a:pPr>
              <a:spcBef>
                <a:spcPct val="50000"/>
              </a:spcBef>
            </a:pPr>
            <a:r>
              <a:rPr lang="ru-RU"/>
              <a:t>Реализация </a:t>
            </a:r>
            <a:r>
              <a:rPr lang="ru-RU" b="1"/>
              <a:t>технологии</a:t>
            </a:r>
            <a:r>
              <a:rPr lang="ru-RU"/>
              <a:t> </a:t>
            </a:r>
            <a:r>
              <a:rPr lang="ru-RU" b="1"/>
              <a:t>дифференцированного обучения и воспитания</a:t>
            </a:r>
            <a:r>
              <a:rPr lang="ru-RU"/>
              <a:t> предполагает создание психологического портрета учащихся класса. Выявленные индивидуальные особенности учащихся являются основаниями дифференциации. Основаниями дифференциации могут быть пол, возраст, мотивы, уровни понимания, тип мышления, каналы восприятия, психосоматический тип. Затем учитель продумывает конкретные действия по реализации дифференцированного подхода. </a:t>
            </a:r>
          </a:p>
        </p:txBody>
      </p:sp>
      <p:graphicFrame>
        <p:nvGraphicFramePr>
          <p:cNvPr id="7210" name="Group 42"/>
          <p:cNvGraphicFramePr>
            <a:graphicFrameLocks noGrp="1"/>
          </p:cNvGraphicFramePr>
          <p:nvPr/>
        </p:nvGraphicFramePr>
        <p:xfrm>
          <a:off x="179388" y="2420938"/>
          <a:ext cx="8424862" cy="3535680"/>
        </p:xfrm>
        <a:graphic>
          <a:graphicData uri="http://schemas.openxmlformats.org/drawingml/2006/table">
            <a:tbl>
              <a:tblPr/>
              <a:tblGrid>
                <a:gridCol w="2054225">
                  <a:extLst>
                    <a:ext uri="{9D8B030D-6E8A-4147-A177-3AD203B41FA5}">
                      <a16:colId xmlns:a16="http://schemas.microsoft.com/office/drawing/2014/main" val="20000"/>
                    </a:ext>
                  </a:extLst>
                </a:gridCol>
                <a:gridCol w="6370637">
                  <a:extLst>
                    <a:ext uri="{9D8B030D-6E8A-4147-A177-3AD203B41FA5}">
                      <a16:colId xmlns:a16="http://schemas.microsoft.com/office/drawing/2014/main" val="20001"/>
                    </a:ext>
                  </a:extLst>
                </a:gridCol>
              </a:tblGrid>
              <a:tr h="209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Основания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дифференциации</a:t>
                      </a:r>
                      <a:endParaRPr kumimoji="0" lang="ru-RU" sz="1600" b="1" i="0" u="none" strike="noStrike" cap="none" normalizeH="0" baseline="0" smtClean="0">
                        <a:ln>
                          <a:noFill/>
                        </a:ln>
                        <a:solidFill>
                          <a:schemeClr val="tx1"/>
                        </a:solidFill>
                        <a:effectLst/>
                        <a:latin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Действия учителя по реализации дифференцированного подхода</a:t>
                      </a:r>
                      <a:endParaRPr kumimoji="0" lang="ru-RU" sz="1600" b="1" i="0" u="none" strike="noStrike" cap="none" normalizeH="0" baseline="0" smtClean="0">
                        <a:ln>
                          <a:noFill/>
                        </a:ln>
                        <a:solidFill>
                          <a:schemeClr val="tx1"/>
                        </a:solidFill>
                        <a:effectLst/>
                        <a:latin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0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По уровням понимания: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1 уровень</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2 уровень</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3 уровень</a:t>
                      </a:r>
                      <a:endParaRPr kumimoji="0" lang="ru-RU" sz="2000" b="0" i="0" u="none" strike="noStrike" cap="none" normalizeH="0" baseline="0" smtClean="0">
                        <a:ln>
                          <a:noFill/>
                        </a:ln>
                        <a:solidFill>
                          <a:schemeClr val="tx1"/>
                        </a:solidFill>
                        <a:effectLst/>
                        <a:latin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a:t>
                      </a:r>
                      <a:br>
                        <a:rPr kumimoji="0" lang="ru-RU" sz="1200" b="0" i="0" u="none" strike="noStrike" cap="none" normalizeH="0" baseline="0" smtClean="0">
                          <a:ln>
                            <a:noFill/>
                          </a:ln>
                          <a:solidFill>
                            <a:schemeClr val="tx1"/>
                          </a:solidFill>
                          <a:effectLst/>
                          <a:latin typeface="Times New Roman" pitchFamily="18" charset="0"/>
                          <a:cs typeface="Times New Roman" pitchFamily="18" charset="0"/>
                        </a:rPr>
                      </a:b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Рассчитан на слабо подготовленных учащихся, он ориентирован на достижение учащимися обязательного уровня подготовки, определенного стандартом образования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Усложнен, он не только способствует достижению уровня обязательной подготовки, но и создает условия для овладения знаниями и умениями на более высоком уровне. Учитель учащимся помогает, направляет.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     Рассчитан на учащихся с хорошей практической и теоретической подготовкой. Задания требуют творческого подхода и сообразительности. Учащиеся самостоятельно формулируют тезис к уроку, самостоятельно решают кроссворд, тест, заполняют схемы. </a:t>
                      </a:r>
                      <a:endParaRPr kumimoji="0" lang="ru-RU" sz="1600" b="0" i="0" u="none" strike="noStrike" cap="none" normalizeH="0" baseline="0" smtClean="0">
                        <a:ln>
                          <a:noFill/>
                        </a:ln>
                        <a:solidFill>
                          <a:schemeClr val="tx1"/>
                        </a:solidFill>
                        <a:effectLst/>
                        <a:latin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539750" y="620713"/>
            <a:ext cx="8280400" cy="4362450"/>
          </a:xfrm>
          <a:prstGeom prst="rect">
            <a:avLst/>
          </a:prstGeom>
          <a:noFill/>
          <a:ln w="9525">
            <a:noFill/>
            <a:miter lim="800000"/>
            <a:headEnd/>
            <a:tailEnd/>
          </a:ln>
          <a:effectLst/>
        </p:spPr>
        <p:txBody>
          <a:bodyPr>
            <a:spAutoFit/>
          </a:bodyPr>
          <a:lstStyle/>
          <a:p>
            <a:pPr>
              <a:spcBef>
                <a:spcPct val="50000"/>
              </a:spcBef>
            </a:pPr>
            <a:r>
              <a:rPr lang="ru-RU" sz="2800"/>
              <a:t>При реализации </a:t>
            </a:r>
            <a:r>
              <a:rPr lang="ru-RU" sz="2800" b="1"/>
              <a:t>технологии</a:t>
            </a:r>
            <a:r>
              <a:rPr lang="ru-RU" sz="2800"/>
              <a:t> </a:t>
            </a:r>
            <a:r>
              <a:rPr lang="ru-RU" sz="2800" b="1"/>
              <a:t>проблемного обучения и воспитания</a:t>
            </a:r>
            <a:r>
              <a:rPr lang="ru-RU" sz="2800"/>
              <a:t> учителем продумывается и прописывается в конспекте урока стратегическая цель, которая зависит от концептуальной цели, психологического портрета аудитории и конкретных задач на урок. Затем определяется проблема, на основе которой формулируется проблемный вопрос, варианты решения проблемы, оптимальный вариант и тезис к уроку.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5"/>
          <p:cNvSpPr txBox="1">
            <a:spLocks noChangeArrowheads="1"/>
          </p:cNvSpPr>
          <p:nvPr/>
        </p:nvSpPr>
        <p:spPr bwMode="auto">
          <a:xfrm>
            <a:off x="250825" y="260350"/>
            <a:ext cx="8893175" cy="2530475"/>
          </a:xfrm>
          <a:prstGeom prst="rect">
            <a:avLst/>
          </a:prstGeom>
          <a:noFill/>
          <a:ln w="9525">
            <a:noFill/>
            <a:miter lim="800000"/>
            <a:headEnd/>
            <a:tailEnd/>
          </a:ln>
          <a:effectLst/>
        </p:spPr>
        <p:txBody>
          <a:bodyPr>
            <a:spAutoFit/>
          </a:bodyPr>
          <a:lstStyle/>
          <a:p>
            <a:pPr>
              <a:spcBef>
                <a:spcPct val="50000"/>
              </a:spcBef>
            </a:pPr>
            <a:r>
              <a:rPr lang="ru-RU" sz="2000"/>
              <a:t>Реализация </a:t>
            </a:r>
            <a:r>
              <a:rPr lang="ru-RU" sz="2000" b="1"/>
              <a:t>технологии</a:t>
            </a:r>
            <a:r>
              <a:rPr lang="ru-RU" sz="2000"/>
              <a:t> </a:t>
            </a:r>
            <a:r>
              <a:rPr lang="ru-RU" sz="2000" b="1"/>
              <a:t>ненасильственного обучения и воспитания</a:t>
            </a:r>
            <a:r>
              <a:rPr lang="ru-RU" sz="2000"/>
              <a:t> предполагает продумывание учителем способов и приёмов ненасильственного воздействия. К приемам ненасильственного воздействия относятся приемы аргументации и педагогики сотрудничества. Приемы аргументации позволяют убеждать учащихся, а приемы педагогики сотрудничества – заинтересовывать учащихся, вызывать их на размышление и соорганизовывать их для обсуждения учебного материала. </a:t>
            </a:r>
          </a:p>
        </p:txBody>
      </p:sp>
      <p:graphicFrame>
        <p:nvGraphicFramePr>
          <p:cNvPr id="9239" name="Group 23"/>
          <p:cNvGraphicFramePr>
            <a:graphicFrameLocks noGrp="1"/>
          </p:cNvGraphicFramePr>
          <p:nvPr/>
        </p:nvGraphicFramePr>
        <p:xfrm>
          <a:off x="357158" y="3213100"/>
          <a:ext cx="8464580" cy="3108960"/>
        </p:xfrm>
        <a:graphic>
          <a:graphicData uri="http://schemas.openxmlformats.org/drawingml/2006/table">
            <a:tbl>
              <a:tblPr/>
              <a:tblGrid>
                <a:gridCol w="8464580">
                  <a:extLst>
                    <a:ext uri="{9D8B030D-6E8A-4147-A177-3AD203B41FA5}">
                      <a16:colId xmlns:a16="http://schemas.microsoft.com/office/drawing/2014/main" val="20000"/>
                    </a:ext>
                  </a:extLst>
                </a:gridCol>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Georgia" pitchFamily="18" charset="0"/>
                          <a:cs typeface="Times New Roman" pitchFamily="18" charset="0"/>
                        </a:rPr>
                        <a:t>Способы и приёмы ненасильственного  воздействия</a:t>
                      </a:r>
                      <a:endParaRPr kumimoji="0" lang="ru-RU" sz="2400" b="1" i="0" u="none" strike="noStrike" cap="none" normalizeH="0" baseline="0" dirty="0" smtClean="0">
                        <a:ln>
                          <a:noFill/>
                        </a:ln>
                        <a:solidFill>
                          <a:schemeClr val="tx1"/>
                        </a:solidFill>
                        <a:effectLst/>
                        <a:latin typeface="Georgia" pitchFamily="18"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9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Педагогика сотрудничества:  1 этап. Заинтересовать. </a:t>
                      </a:r>
                      <a:r>
                        <a:rPr kumimoji="0" lang="ru-RU" sz="2400" b="0" i="1" u="none" strike="noStrike" cap="none" normalizeH="0" baseline="0" dirty="0" smtClean="0">
                          <a:ln>
                            <a:noFill/>
                          </a:ln>
                          <a:solidFill>
                            <a:schemeClr val="tx1"/>
                          </a:solidFill>
                          <a:effectLst/>
                          <a:latin typeface="Times New Roman" pitchFamily="18" charset="0"/>
                          <a:cs typeface="Times New Roman" pitchFamily="18" charset="0"/>
                        </a:rPr>
                        <a:t>Психологический приём: </a:t>
                      </a: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визуальный;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2 этап. Вызвать на размышление. </a:t>
                      </a:r>
                      <a:r>
                        <a:rPr kumimoji="0" lang="ru-RU" sz="2400" b="0" i="1" u="none" strike="noStrike" cap="none" normalizeH="0" baseline="0" dirty="0" smtClean="0">
                          <a:ln>
                            <a:noFill/>
                          </a:ln>
                          <a:solidFill>
                            <a:schemeClr val="tx1"/>
                          </a:solidFill>
                          <a:effectLst/>
                          <a:latin typeface="Times New Roman" pitchFamily="18" charset="0"/>
                          <a:cs typeface="Times New Roman" pitchFamily="18" charset="0"/>
                        </a:rPr>
                        <a:t>Логико-психологический приём:</a:t>
                      </a: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 анализ и синтез мнений</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3 этап. </a:t>
                      </a:r>
                      <a:r>
                        <a:rPr kumimoji="0" lang="ru-RU" sz="2400" b="0" i="0" u="none" strike="noStrike" cap="none" normalizeH="0" baseline="0" dirty="0" err="1" smtClean="0">
                          <a:ln>
                            <a:noFill/>
                          </a:ln>
                          <a:solidFill>
                            <a:schemeClr val="tx1"/>
                          </a:solidFill>
                          <a:effectLst/>
                          <a:latin typeface="Times New Roman" pitchFamily="18" charset="0"/>
                          <a:cs typeface="Times New Roman" pitchFamily="18" charset="0"/>
                        </a:rPr>
                        <a:t>Соорганизация</a:t>
                      </a: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sz="2400" b="0" i="1" u="none" strike="noStrike" cap="none" normalizeH="0" baseline="0" dirty="0" smtClean="0">
                          <a:ln>
                            <a:noFill/>
                          </a:ln>
                          <a:solidFill>
                            <a:schemeClr val="tx1"/>
                          </a:solidFill>
                          <a:effectLst/>
                          <a:latin typeface="Times New Roman" pitchFamily="18" charset="0"/>
                          <a:cs typeface="Times New Roman" pitchFamily="18" charset="0"/>
                        </a:rPr>
                        <a:t>Логико-психологический приём:</a:t>
                      </a: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 ситуативная работа в группах</a:t>
                      </a:r>
                      <a:endParaRPr kumimoji="0" lang="ru-RU" sz="2400" b="0" i="0" u="none" strike="noStrike" cap="none" normalizeH="0" baseline="0" dirty="0" smtClean="0">
                        <a:ln>
                          <a:noFill/>
                        </a:ln>
                        <a:solidFill>
                          <a:schemeClr val="tx1"/>
                        </a:solidFill>
                        <a:effectLst/>
                        <a:latin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5" name="Rectangle 15"/>
          <p:cNvSpPr>
            <a:spLocks noChangeArrowheads="1"/>
          </p:cNvSpPr>
          <p:nvPr/>
        </p:nvSpPr>
        <p:spPr bwMode="auto">
          <a:xfrm>
            <a:off x="1476375" y="5661025"/>
            <a:ext cx="5903913" cy="504825"/>
          </a:xfrm>
          <a:prstGeom prst="rect">
            <a:avLst/>
          </a:prstGeom>
          <a:solidFill>
            <a:schemeClr val="tx2">
              <a:lumMod val="20000"/>
              <a:lumOff val="80000"/>
            </a:schemeClr>
          </a:solidFill>
          <a:ln w="9525">
            <a:no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ru-RU"/>
          </a:p>
        </p:txBody>
      </p:sp>
      <p:sp>
        <p:nvSpPr>
          <p:cNvPr id="10254" name="Rectangle 14"/>
          <p:cNvSpPr>
            <a:spLocks noChangeArrowheads="1"/>
          </p:cNvSpPr>
          <p:nvPr/>
        </p:nvSpPr>
        <p:spPr bwMode="auto">
          <a:xfrm>
            <a:off x="2051050" y="4724400"/>
            <a:ext cx="4968875" cy="504825"/>
          </a:xfrm>
          <a:prstGeom prst="rect">
            <a:avLst/>
          </a:prstGeom>
          <a:solidFill>
            <a:schemeClr val="tx2">
              <a:lumMod val="20000"/>
              <a:lumOff val="80000"/>
            </a:schemeClr>
          </a:solidFill>
          <a:ln w="9525">
            <a:no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ru-RU"/>
          </a:p>
        </p:txBody>
      </p:sp>
      <p:sp>
        <p:nvSpPr>
          <p:cNvPr id="10253" name="Rectangle 13"/>
          <p:cNvSpPr>
            <a:spLocks noChangeArrowheads="1"/>
          </p:cNvSpPr>
          <p:nvPr/>
        </p:nvSpPr>
        <p:spPr bwMode="auto">
          <a:xfrm>
            <a:off x="2771775" y="3933825"/>
            <a:ext cx="3527425" cy="504825"/>
          </a:xfrm>
          <a:prstGeom prst="rect">
            <a:avLst/>
          </a:prstGeom>
          <a:solidFill>
            <a:schemeClr val="tx2">
              <a:lumMod val="20000"/>
              <a:lumOff val="80000"/>
            </a:schemeClr>
          </a:solidFill>
          <a:ln w="9525">
            <a:solidFill>
              <a:schemeClr val="accent1"/>
            </a:solid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ru-RU"/>
          </a:p>
        </p:txBody>
      </p:sp>
      <p:sp>
        <p:nvSpPr>
          <p:cNvPr id="10252" name="Rectangle 12"/>
          <p:cNvSpPr>
            <a:spLocks noChangeArrowheads="1"/>
          </p:cNvSpPr>
          <p:nvPr/>
        </p:nvSpPr>
        <p:spPr bwMode="auto">
          <a:xfrm>
            <a:off x="3059113" y="2997200"/>
            <a:ext cx="2952750" cy="504825"/>
          </a:xfrm>
          <a:prstGeom prst="rect">
            <a:avLst/>
          </a:prstGeom>
          <a:solidFill>
            <a:schemeClr val="tx2">
              <a:lumMod val="20000"/>
              <a:lumOff val="80000"/>
            </a:schemeClr>
          </a:solidFill>
          <a:ln w="9525">
            <a:no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ru-RU"/>
          </a:p>
        </p:txBody>
      </p:sp>
      <p:sp>
        <p:nvSpPr>
          <p:cNvPr id="10245" name="WordArt 5"/>
          <p:cNvSpPr>
            <a:spLocks noChangeArrowheads="1" noChangeShapeType="1" noTextEdit="1"/>
          </p:cNvSpPr>
          <p:nvPr/>
        </p:nvSpPr>
        <p:spPr bwMode="auto">
          <a:xfrm>
            <a:off x="1142976" y="357166"/>
            <a:ext cx="6732613" cy="809645"/>
          </a:xfrm>
          <a:prstGeom prst="rect">
            <a:avLst/>
          </a:prstGeom>
        </p:spPr>
        <p:txBody>
          <a:bodyPr wrap="none" fromWordArt="1">
            <a:prstTxWarp prst="textPlain">
              <a:avLst>
                <a:gd name="adj" fmla="val 49189"/>
              </a:avLst>
            </a:prstTxWarp>
          </a:bodyPr>
          <a:lstStyle/>
          <a:p>
            <a:pPr algn="ctr"/>
            <a:r>
              <a:rPr lang="ru-RU" sz="3600" b="1" kern="10" dirty="0">
                <a:ln w="9525">
                  <a:solidFill>
                    <a:srgbClr val="000000"/>
                  </a:solidFill>
                  <a:round/>
                  <a:headEnd/>
                  <a:tailEnd/>
                </a:ln>
                <a:solidFill>
                  <a:srgbClr val="000066"/>
                </a:solidFill>
                <a:latin typeface="Tahoma"/>
                <a:ea typeface="Tahoma"/>
                <a:cs typeface="Tahoma"/>
              </a:rPr>
              <a:t>ИГРОВЫЕ  ТЕХНОЛОГИИ </a:t>
            </a:r>
          </a:p>
        </p:txBody>
      </p:sp>
      <p:sp>
        <p:nvSpPr>
          <p:cNvPr id="10247" name="Text Box 7"/>
          <p:cNvSpPr txBox="1">
            <a:spLocks noChangeArrowheads="1"/>
          </p:cNvSpPr>
          <p:nvPr/>
        </p:nvSpPr>
        <p:spPr bwMode="auto">
          <a:xfrm>
            <a:off x="539750" y="1628775"/>
            <a:ext cx="8247092" cy="707886"/>
          </a:xfrm>
          <a:prstGeom prst="rect">
            <a:avLst/>
          </a:prstGeom>
          <a:noFill/>
          <a:ln w="9525">
            <a:noFill/>
            <a:miter lim="800000"/>
            <a:headEnd/>
            <a:tailEnd/>
          </a:ln>
          <a:effectLst/>
        </p:spPr>
        <p:txBody>
          <a:bodyPr wrap="square">
            <a:spAutoFit/>
          </a:bodyPr>
          <a:lstStyle/>
          <a:p>
            <a:pPr algn="ctr">
              <a:spcBef>
                <a:spcPct val="50000"/>
              </a:spcBef>
            </a:pPr>
            <a:r>
              <a:rPr lang="ru-RU" sz="2000" b="1" dirty="0"/>
              <a:t>Игра</a:t>
            </a:r>
            <a:r>
              <a:rPr lang="ru-RU" sz="2000" dirty="0"/>
              <a:t> - это особая форма жизни, выработанная или созданная обществом для развития. И в этом плане она - педагогическое творение </a:t>
            </a:r>
          </a:p>
        </p:txBody>
      </p:sp>
      <p:sp>
        <p:nvSpPr>
          <p:cNvPr id="10248" name="Rectangle 8"/>
          <p:cNvSpPr>
            <a:spLocks noChangeArrowheads="1"/>
          </p:cNvSpPr>
          <p:nvPr/>
        </p:nvSpPr>
        <p:spPr bwMode="auto">
          <a:xfrm>
            <a:off x="3000364" y="3071810"/>
            <a:ext cx="2699200" cy="369332"/>
          </a:xfrm>
          <a:prstGeom prst="rect">
            <a:avLst/>
          </a:prstGeom>
          <a:noFill/>
          <a:ln w="9525">
            <a:noFill/>
            <a:miter lim="800000"/>
            <a:headEnd/>
            <a:tailEnd/>
          </a:ln>
          <a:effectLst/>
        </p:spPr>
        <p:txBody>
          <a:bodyPr wrap="none" anchor="ctr">
            <a:spAutoFit/>
          </a:bodyPr>
          <a:lstStyle/>
          <a:p>
            <a:r>
              <a:rPr lang="ru-RU" b="1" dirty="0">
                <a:hlinkClick r:id="rId2" action="ppaction://hlinksldjump"/>
              </a:rPr>
              <a:t>Игра 1. "Кто это сделал?"</a:t>
            </a:r>
            <a:endParaRPr lang="ru-RU" b="1" dirty="0"/>
          </a:p>
        </p:txBody>
      </p:sp>
      <p:sp>
        <p:nvSpPr>
          <p:cNvPr id="10249" name="Rectangle 9"/>
          <p:cNvSpPr>
            <a:spLocks noChangeArrowheads="1"/>
          </p:cNvSpPr>
          <p:nvPr/>
        </p:nvSpPr>
        <p:spPr bwMode="auto">
          <a:xfrm>
            <a:off x="3448050" y="4005263"/>
            <a:ext cx="2198688" cy="366712"/>
          </a:xfrm>
          <a:prstGeom prst="rect">
            <a:avLst/>
          </a:prstGeom>
          <a:noFill/>
          <a:ln w="9525">
            <a:noFill/>
            <a:miter lim="800000"/>
            <a:headEnd/>
            <a:tailEnd/>
          </a:ln>
          <a:effectLst/>
        </p:spPr>
        <p:txBody>
          <a:bodyPr wrap="none" anchor="ctr">
            <a:spAutoFit/>
          </a:bodyPr>
          <a:lstStyle/>
          <a:p>
            <a:pPr algn="ctr"/>
            <a:r>
              <a:rPr lang="ru-RU" b="1" dirty="0">
                <a:hlinkClick r:id="rId3" action="ppaction://hlinksldjump"/>
              </a:rPr>
              <a:t>Игра 2. "Мозаика"</a:t>
            </a:r>
            <a:endParaRPr lang="ru-RU" b="1" dirty="0"/>
          </a:p>
        </p:txBody>
      </p:sp>
      <p:sp>
        <p:nvSpPr>
          <p:cNvPr id="10250" name="Rectangle 10"/>
          <p:cNvSpPr>
            <a:spLocks noChangeArrowheads="1"/>
          </p:cNvSpPr>
          <p:nvPr/>
        </p:nvSpPr>
        <p:spPr bwMode="auto">
          <a:xfrm>
            <a:off x="2511425" y="4797425"/>
            <a:ext cx="3879850" cy="366713"/>
          </a:xfrm>
          <a:prstGeom prst="rect">
            <a:avLst/>
          </a:prstGeom>
          <a:noFill/>
          <a:ln w="9525">
            <a:noFill/>
            <a:miter lim="800000"/>
            <a:headEnd/>
            <a:tailEnd/>
          </a:ln>
          <a:effectLst/>
        </p:spPr>
        <p:txBody>
          <a:bodyPr wrap="none" anchor="ctr">
            <a:spAutoFit/>
          </a:bodyPr>
          <a:lstStyle/>
          <a:p>
            <a:pPr algn="ctr"/>
            <a:r>
              <a:rPr lang="ru-RU" b="1">
                <a:hlinkClick r:id="rId4" action="ppaction://hlinksldjump"/>
              </a:rPr>
              <a:t>Игра 3. "Испорченный телефон"</a:t>
            </a:r>
            <a:endParaRPr lang="ru-RU" b="1"/>
          </a:p>
        </p:txBody>
      </p:sp>
      <p:sp>
        <p:nvSpPr>
          <p:cNvPr id="10251" name="Rectangle 11"/>
          <p:cNvSpPr>
            <a:spLocks noChangeArrowheads="1"/>
          </p:cNvSpPr>
          <p:nvPr/>
        </p:nvSpPr>
        <p:spPr bwMode="auto">
          <a:xfrm>
            <a:off x="2295525" y="5661025"/>
            <a:ext cx="4318000" cy="366713"/>
          </a:xfrm>
          <a:prstGeom prst="rect">
            <a:avLst/>
          </a:prstGeom>
          <a:noFill/>
          <a:ln w="9525">
            <a:noFill/>
            <a:miter lim="800000"/>
            <a:headEnd/>
            <a:tailEnd/>
          </a:ln>
          <a:effectLst/>
        </p:spPr>
        <p:txBody>
          <a:bodyPr wrap="none" anchor="ctr">
            <a:spAutoFit/>
          </a:bodyPr>
          <a:lstStyle/>
          <a:p>
            <a:pPr algn="ctr"/>
            <a:r>
              <a:rPr lang="ru-RU" b="1">
                <a:hlinkClick r:id="rId5" action="ppaction://hlinksldjump"/>
              </a:rPr>
              <a:t>Игра 4. Деловая игра "Презентация"</a:t>
            </a:r>
            <a:endParaRPr lang="ru-RU" b="1"/>
          </a:p>
        </p:txBody>
      </p:sp>
      <p:sp>
        <p:nvSpPr>
          <p:cNvPr id="10256" name="AutoShape 16">
            <a:hlinkClick r:id="rId6" action="ppaction://hlinksldjump"/>
          </p:cNvPr>
          <p:cNvSpPr>
            <a:spLocks noChangeArrowheads="1"/>
          </p:cNvSpPr>
          <p:nvPr/>
        </p:nvSpPr>
        <p:spPr bwMode="auto">
          <a:xfrm>
            <a:off x="250825" y="6092825"/>
            <a:ext cx="936625" cy="549275"/>
          </a:xfrm>
          <a:prstGeom prst="rightArrow">
            <a:avLst>
              <a:gd name="adj1" fmla="val 50000"/>
              <a:gd name="adj2" fmla="val 4263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p:cNvSpPr txBox="1">
            <a:spLocks noChangeArrowheads="1"/>
          </p:cNvSpPr>
          <p:nvPr/>
        </p:nvSpPr>
        <p:spPr bwMode="auto">
          <a:xfrm>
            <a:off x="900113" y="1052513"/>
            <a:ext cx="7559675" cy="3503612"/>
          </a:xfrm>
          <a:prstGeom prst="rect">
            <a:avLst/>
          </a:prstGeom>
          <a:noFill/>
          <a:ln w="9525">
            <a:noFill/>
            <a:miter lim="800000"/>
            <a:headEnd/>
            <a:tailEnd/>
          </a:ln>
          <a:effectLst/>
        </p:spPr>
        <p:txBody>
          <a:bodyPr>
            <a:spAutoFit/>
          </a:bodyPr>
          <a:lstStyle/>
          <a:p>
            <a:r>
              <a:rPr lang="ru-RU" sz="3200" b="1" u="sng">
                <a:solidFill>
                  <a:schemeClr val="accent2"/>
                </a:solidFill>
              </a:rPr>
              <a:t>Задание:</a:t>
            </a:r>
            <a:r>
              <a:rPr lang="ru-RU" sz="3200"/>
              <a:t> восстановить перепутанный текст с пропусками и установить, кто совершил преступление.</a:t>
            </a:r>
          </a:p>
          <a:p>
            <a:endParaRPr lang="ru-RU" sz="3200"/>
          </a:p>
          <a:p>
            <a:r>
              <a:rPr lang="ru-RU" sz="3200" b="1" u="sng">
                <a:solidFill>
                  <a:schemeClr val="accent2"/>
                </a:solidFill>
              </a:rPr>
              <a:t>Учебная задача:</a:t>
            </a:r>
            <a:r>
              <a:rPr lang="ru-RU" sz="3200"/>
              <a:t> закрепить операции переноса и копирования в текстовом редакторе.</a:t>
            </a:r>
          </a:p>
        </p:txBody>
      </p:sp>
      <p:sp>
        <p:nvSpPr>
          <p:cNvPr id="18437" name="AutoShape 5">
            <a:hlinkClick r:id="rId2" action="ppaction://hlinksldjump"/>
          </p:cNvPr>
          <p:cNvSpPr>
            <a:spLocks noChangeArrowheads="1"/>
          </p:cNvSpPr>
          <p:nvPr/>
        </p:nvSpPr>
        <p:spPr bwMode="auto">
          <a:xfrm>
            <a:off x="900113" y="5445125"/>
            <a:ext cx="1584325" cy="720725"/>
          </a:xfrm>
          <a:prstGeom prst="rightArrow">
            <a:avLst>
              <a:gd name="adj1" fmla="val 50000"/>
              <a:gd name="adj2" fmla="val 54956"/>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 Box 5"/>
          <p:cNvSpPr txBox="1">
            <a:spLocks noChangeArrowheads="1"/>
          </p:cNvSpPr>
          <p:nvPr/>
        </p:nvSpPr>
        <p:spPr bwMode="auto">
          <a:xfrm>
            <a:off x="539750" y="692150"/>
            <a:ext cx="8353425" cy="3503613"/>
          </a:xfrm>
          <a:prstGeom prst="rect">
            <a:avLst/>
          </a:prstGeom>
          <a:noFill/>
          <a:ln w="9525">
            <a:noFill/>
            <a:miter lim="800000"/>
            <a:headEnd/>
            <a:tailEnd/>
          </a:ln>
          <a:effectLst/>
        </p:spPr>
        <p:txBody>
          <a:bodyPr>
            <a:spAutoFit/>
          </a:bodyPr>
          <a:lstStyle/>
          <a:p>
            <a:r>
              <a:rPr lang="ru-RU" sz="3200" b="1" u="sng">
                <a:solidFill>
                  <a:schemeClr val="accent2"/>
                </a:solidFill>
              </a:rPr>
              <a:t>Задание:</a:t>
            </a:r>
            <a:r>
              <a:rPr lang="ru-RU" sz="3200"/>
              <a:t> из цветных фрагментов собрать таблицу истинности логической операции.</a:t>
            </a:r>
          </a:p>
          <a:p>
            <a:endParaRPr lang="ru-RU" sz="3200"/>
          </a:p>
          <a:p>
            <a:r>
              <a:rPr lang="ru-RU" sz="3200" b="1" u="sng">
                <a:solidFill>
                  <a:schemeClr val="accent2"/>
                </a:solidFill>
              </a:rPr>
              <a:t>Учебная задача:</a:t>
            </a:r>
            <a:r>
              <a:rPr lang="ru-RU" sz="3200"/>
              <a:t> закрепление пройденного материала. Цвет помогает обратить внимание учащихся на существенные моменты таблицы.</a:t>
            </a:r>
          </a:p>
        </p:txBody>
      </p:sp>
      <p:sp>
        <p:nvSpPr>
          <p:cNvPr id="19462" name="AutoShape 6">
            <a:hlinkClick r:id="rId2" action="ppaction://hlinksldjump"/>
          </p:cNvPr>
          <p:cNvSpPr>
            <a:spLocks noChangeArrowheads="1"/>
          </p:cNvSpPr>
          <p:nvPr/>
        </p:nvSpPr>
        <p:spPr bwMode="auto">
          <a:xfrm>
            <a:off x="900113" y="5445125"/>
            <a:ext cx="1584325" cy="720725"/>
          </a:xfrm>
          <a:prstGeom prst="rightArrow">
            <a:avLst>
              <a:gd name="adj1" fmla="val 50000"/>
              <a:gd name="adj2" fmla="val 54956"/>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468313" y="765175"/>
            <a:ext cx="8496300" cy="5453063"/>
          </a:xfrm>
          <a:prstGeom prst="rect">
            <a:avLst/>
          </a:prstGeom>
          <a:noFill/>
          <a:ln w="9525">
            <a:noFill/>
            <a:miter lim="800000"/>
            <a:headEnd/>
            <a:tailEnd/>
          </a:ln>
          <a:effectLst/>
        </p:spPr>
        <p:txBody>
          <a:bodyPr>
            <a:spAutoFit/>
          </a:bodyPr>
          <a:lstStyle/>
          <a:p>
            <a:r>
              <a:rPr lang="ru-RU" sz="3200" b="1" u="sng">
                <a:solidFill>
                  <a:schemeClr val="accent2"/>
                </a:solidFill>
              </a:rPr>
              <a:t>Задание:</a:t>
            </a:r>
            <a:r>
              <a:rPr lang="ru-RU" sz="3200"/>
              <a:t> на листке бумаги написана последовательность, например, операторов присваивания, каждый член команды пишет результат работы одного оператора (значение переменной или переменных), но от "вклада" одного члена команды зависит результат работы всей команды.</a:t>
            </a:r>
          </a:p>
          <a:p>
            <a:endParaRPr lang="ru-RU" sz="3200"/>
          </a:p>
          <a:p>
            <a:r>
              <a:rPr lang="ru-RU" sz="3200" b="1" u="sng">
                <a:solidFill>
                  <a:schemeClr val="accent2"/>
                </a:solidFill>
              </a:rPr>
              <a:t>Учебная задача:</a:t>
            </a:r>
            <a:r>
              <a:rPr lang="ru-RU" sz="3200"/>
              <a:t> освоение работы оператора присваивания.</a:t>
            </a:r>
          </a:p>
        </p:txBody>
      </p:sp>
      <p:sp>
        <p:nvSpPr>
          <p:cNvPr id="20485" name="AutoShape 5">
            <a:hlinkClick r:id="rId2" action="ppaction://hlinksldjump"/>
          </p:cNvPr>
          <p:cNvSpPr>
            <a:spLocks noChangeArrowheads="1"/>
          </p:cNvSpPr>
          <p:nvPr/>
        </p:nvSpPr>
        <p:spPr bwMode="auto">
          <a:xfrm>
            <a:off x="7235825" y="5949950"/>
            <a:ext cx="1584325" cy="720725"/>
          </a:xfrm>
          <a:prstGeom prst="rightArrow">
            <a:avLst>
              <a:gd name="adj1" fmla="val 50000"/>
              <a:gd name="adj2" fmla="val 54956"/>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4"/>
          <p:cNvSpPr txBox="1">
            <a:spLocks noChangeArrowheads="1"/>
          </p:cNvSpPr>
          <p:nvPr/>
        </p:nvSpPr>
        <p:spPr bwMode="auto">
          <a:xfrm>
            <a:off x="468313" y="260350"/>
            <a:ext cx="8496300" cy="5940425"/>
          </a:xfrm>
          <a:prstGeom prst="rect">
            <a:avLst/>
          </a:prstGeom>
          <a:noFill/>
          <a:ln w="9525">
            <a:noFill/>
            <a:miter lim="800000"/>
            <a:headEnd/>
            <a:tailEnd/>
          </a:ln>
          <a:effectLst/>
        </p:spPr>
        <p:txBody>
          <a:bodyPr>
            <a:spAutoFit/>
          </a:bodyPr>
          <a:lstStyle/>
          <a:p>
            <a:r>
              <a:rPr lang="ru-RU" sz="3200" b="1" u="sng">
                <a:solidFill>
                  <a:schemeClr val="accent2"/>
                </a:solidFill>
              </a:rPr>
              <a:t>Задание:</a:t>
            </a:r>
            <a:r>
              <a:rPr lang="ru-RU" sz="3200"/>
              <a:t> организовать фирму по созданию программного обеспечения; написать и прорекламировать программу "Рисование графиков функций в декартовых и полярных координатах"; защита работ проходит в форме презентации.</a:t>
            </a:r>
          </a:p>
          <a:p>
            <a:endParaRPr lang="ru-RU" sz="3200"/>
          </a:p>
          <a:p>
            <a:r>
              <a:rPr lang="ru-RU" sz="3200" b="1" u="sng">
                <a:solidFill>
                  <a:schemeClr val="accent2"/>
                </a:solidFill>
              </a:rPr>
              <a:t>Учебная задача:</a:t>
            </a:r>
            <a:r>
              <a:rPr lang="ru-RU" sz="3200"/>
              <a:t> контроль знаний по пройденной теме; освоение элементов рекламы; отработка умения выступать с докладом.</a:t>
            </a:r>
          </a:p>
        </p:txBody>
      </p:sp>
      <p:sp>
        <p:nvSpPr>
          <p:cNvPr id="21509" name="AutoShape 5">
            <a:hlinkClick r:id="rId2" action="ppaction://hlinksldjump"/>
          </p:cNvPr>
          <p:cNvSpPr>
            <a:spLocks noChangeArrowheads="1"/>
          </p:cNvSpPr>
          <p:nvPr/>
        </p:nvSpPr>
        <p:spPr bwMode="auto">
          <a:xfrm>
            <a:off x="7092950" y="5876925"/>
            <a:ext cx="1584325" cy="720725"/>
          </a:xfrm>
          <a:prstGeom prst="rightArrow">
            <a:avLst>
              <a:gd name="adj1" fmla="val 50000"/>
              <a:gd name="adj2" fmla="val 54956"/>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WordArt 5"/>
          <p:cNvSpPr>
            <a:spLocks noChangeArrowheads="1" noChangeShapeType="1" noTextEdit="1"/>
          </p:cNvSpPr>
          <p:nvPr/>
        </p:nvSpPr>
        <p:spPr bwMode="auto">
          <a:xfrm>
            <a:off x="755650" y="333375"/>
            <a:ext cx="7777163" cy="1582738"/>
          </a:xfrm>
          <a:prstGeom prst="rect">
            <a:avLst/>
          </a:prstGeom>
        </p:spPr>
        <p:txBody>
          <a:bodyPr wrap="none" fromWordArt="1">
            <a:prstTxWarp prst="textPlain">
              <a:avLst>
                <a:gd name="adj" fmla="val 50000"/>
              </a:avLst>
            </a:prstTxWarp>
          </a:bodyPr>
          <a:lstStyle/>
          <a:p>
            <a:pPr algn="ctr"/>
            <a:r>
              <a:rPr lang="ru-RU" sz="3600" b="1" kern="10">
                <a:ln w="9525">
                  <a:solidFill>
                    <a:srgbClr val="000000"/>
                  </a:solidFill>
                  <a:round/>
                  <a:headEnd/>
                  <a:tailEnd/>
                </a:ln>
                <a:solidFill>
                  <a:srgbClr val="000066"/>
                </a:solidFill>
                <a:latin typeface="Georgia"/>
              </a:rPr>
              <a:t>Технология</a:t>
            </a:r>
          </a:p>
          <a:p>
            <a:pPr algn="ctr"/>
            <a:r>
              <a:rPr lang="ru-RU" sz="3600" b="1" kern="10">
                <a:ln w="9525">
                  <a:solidFill>
                    <a:srgbClr val="000000"/>
                  </a:solidFill>
                  <a:round/>
                  <a:headEnd/>
                  <a:tailEnd/>
                </a:ln>
                <a:solidFill>
                  <a:srgbClr val="000066"/>
                </a:solidFill>
                <a:latin typeface="Georgia"/>
              </a:rPr>
              <a:t>«критического мышления»</a:t>
            </a:r>
          </a:p>
        </p:txBody>
      </p:sp>
      <p:sp>
        <p:nvSpPr>
          <p:cNvPr id="11270" name="Text Box 6"/>
          <p:cNvSpPr txBox="1">
            <a:spLocks noChangeArrowheads="1"/>
          </p:cNvSpPr>
          <p:nvPr/>
        </p:nvSpPr>
        <p:spPr bwMode="auto">
          <a:xfrm>
            <a:off x="323850" y="2924175"/>
            <a:ext cx="8497888" cy="2528888"/>
          </a:xfrm>
          <a:prstGeom prst="rect">
            <a:avLst/>
          </a:prstGeom>
          <a:noFill/>
          <a:ln w="9525">
            <a:noFill/>
            <a:miter lim="800000"/>
            <a:headEnd/>
            <a:tailEnd/>
          </a:ln>
          <a:effectLst/>
        </p:spPr>
        <p:txBody>
          <a:bodyPr>
            <a:spAutoFit/>
          </a:bodyPr>
          <a:lstStyle/>
          <a:p>
            <a:pPr>
              <a:spcBef>
                <a:spcPct val="50000"/>
              </a:spcBef>
            </a:pPr>
            <a:r>
              <a:rPr lang="ru-RU" sz="3200" b="1">
                <a:latin typeface="Times New Roman" pitchFamily="18" charset="0"/>
              </a:rPr>
              <a:t>Критическое мышление</a:t>
            </a:r>
            <a:r>
              <a:rPr lang="ru-RU" sz="3200">
                <a:latin typeface="Times New Roman" pitchFamily="18" charset="0"/>
              </a:rPr>
              <a:t> — это поиск здравого смысла: как рассудить объективно и поступить логично, с учетом как своей точки зрения, так и других мнений, умение отказаться от собственных предубеждений.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468313" y="404813"/>
            <a:ext cx="7991475" cy="5940088"/>
          </a:xfrm>
          <a:prstGeom prst="rect">
            <a:avLst/>
          </a:prstGeom>
          <a:noFill/>
          <a:ln w="9525">
            <a:noFill/>
            <a:miter lim="800000"/>
            <a:headEnd/>
            <a:tailEnd/>
          </a:ln>
          <a:effectLst/>
        </p:spPr>
        <p:txBody>
          <a:bodyPr>
            <a:spAutoFit/>
          </a:bodyPr>
          <a:lstStyle/>
          <a:p>
            <a:r>
              <a:rPr lang="ru-RU" sz="2000" dirty="0">
                <a:latin typeface="Times New Roman" pitchFamily="18" charset="0"/>
              </a:rPr>
              <a:t>Технология «критического мышления» включает три  стадии:</a:t>
            </a:r>
          </a:p>
          <a:p>
            <a:endParaRPr lang="ru-RU" dirty="0">
              <a:latin typeface="Times New Roman" pitchFamily="18" charset="0"/>
            </a:endParaRPr>
          </a:p>
          <a:p>
            <a:r>
              <a:rPr lang="ru-RU" sz="2400" b="1" u="sng" dirty="0">
                <a:latin typeface="Times New Roman" pitchFamily="18" charset="0"/>
              </a:rPr>
              <a:t>Первая стадия – вызов.</a:t>
            </a:r>
            <a:r>
              <a:rPr lang="ru-RU" dirty="0">
                <a:latin typeface="Times New Roman" pitchFamily="18" charset="0"/>
              </a:rPr>
              <a:t> Ее присутствие на каждом уроке обязательно. Эта стадия позволяет:</a:t>
            </a:r>
          </a:p>
          <a:p>
            <a:r>
              <a:rPr lang="ru-RU" dirty="0">
                <a:latin typeface="Times New Roman" pitchFamily="18" charset="0"/>
              </a:rPr>
              <a:t>- актуализировать и обобщить имеющиеся у ученика знания по данной теме или проблеме;</a:t>
            </a:r>
          </a:p>
          <a:p>
            <a:r>
              <a:rPr lang="ru-RU" dirty="0">
                <a:latin typeface="Times New Roman" pitchFamily="18" charset="0"/>
              </a:rPr>
              <a:t>- вызвать устойчивый интерес к изучаемой теме, мотивировать ученика к учебной деятельности;</a:t>
            </a:r>
          </a:p>
          <a:p>
            <a:r>
              <a:rPr lang="ru-RU" dirty="0">
                <a:latin typeface="Times New Roman" pitchFamily="18" charset="0"/>
              </a:rPr>
              <a:t>- побудить ученика к активной работе на уроке и дома.</a:t>
            </a:r>
            <a:endParaRPr lang="ru-RU" b="1" u="sng" dirty="0">
              <a:latin typeface="Times New Roman" pitchFamily="18" charset="0"/>
            </a:endParaRPr>
          </a:p>
          <a:p>
            <a:endParaRPr lang="ru-RU" b="1" u="sng" dirty="0">
              <a:latin typeface="Times New Roman" pitchFamily="18" charset="0"/>
            </a:endParaRPr>
          </a:p>
          <a:p>
            <a:r>
              <a:rPr lang="ru-RU" sz="2400" b="1" u="sng" dirty="0">
                <a:latin typeface="Times New Roman" pitchFamily="18" charset="0"/>
              </a:rPr>
              <a:t>Вторая стадия – осмысление.</a:t>
            </a:r>
            <a:r>
              <a:rPr lang="ru-RU" dirty="0">
                <a:latin typeface="Times New Roman" pitchFamily="18" charset="0"/>
              </a:rPr>
              <a:t> Эта стадия позволяет ученику:</a:t>
            </a:r>
          </a:p>
          <a:p>
            <a:r>
              <a:rPr lang="ru-RU" dirty="0">
                <a:latin typeface="Times New Roman" pitchFamily="18" charset="0"/>
              </a:rPr>
              <a:t>- получить новую информацию;</a:t>
            </a:r>
          </a:p>
          <a:p>
            <a:r>
              <a:rPr lang="ru-RU" dirty="0">
                <a:latin typeface="Times New Roman" pitchFamily="18" charset="0"/>
              </a:rPr>
              <a:t>- осмыслить ее;</a:t>
            </a:r>
          </a:p>
          <a:p>
            <a:r>
              <a:rPr lang="ru-RU" dirty="0">
                <a:latin typeface="Times New Roman" pitchFamily="18" charset="0"/>
              </a:rPr>
              <a:t>- соотнести с уже имеющимися знаниями.</a:t>
            </a:r>
            <a:endParaRPr lang="ru-RU" b="1" u="sng" dirty="0">
              <a:latin typeface="Times New Roman" pitchFamily="18" charset="0"/>
            </a:endParaRPr>
          </a:p>
          <a:p>
            <a:endParaRPr lang="ru-RU" b="1" u="sng" dirty="0">
              <a:latin typeface="Times New Roman" pitchFamily="18" charset="0"/>
            </a:endParaRPr>
          </a:p>
          <a:p>
            <a:r>
              <a:rPr lang="ru-RU" sz="2400" b="1" u="sng" dirty="0">
                <a:latin typeface="Times New Roman" pitchFamily="18" charset="0"/>
              </a:rPr>
              <a:t>Третья стадия – рефлексия.</a:t>
            </a:r>
            <a:r>
              <a:rPr lang="ru-RU" dirty="0">
                <a:latin typeface="Times New Roman" pitchFamily="18" charset="0"/>
              </a:rPr>
              <a:t> Здесь основным является:</a:t>
            </a:r>
          </a:p>
          <a:p>
            <a:r>
              <a:rPr lang="ru-RU" dirty="0">
                <a:latin typeface="Times New Roman" pitchFamily="18" charset="0"/>
              </a:rPr>
              <a:t>- целостное осмысление, обобщение полученной информации;</a:t>
            </a:r>
          </a:p>
          <a:p>
            <a:r>
              <a:rPr lang="ru-RU" dirty="0">
                <a:latin typeface="Times New Roman" pitchFamily="18" charset="0"/>
              </a:rPr>
              <a:t>- присвоение нового знания, новой информации учеником;</a:t>
            </a:r>
          </a:p>
          <a:p>
            <a:r>
              <a:rPr lang="ru-RU" dirty="0">
                <a:latin typeface="Times New Roman" pitchFamily="18" charset="0"/>
              </a:rPr>
              <a:t>- формирование у каждого из учащихся собственного отношения к изучаемому материалу.</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428604"/>
            <a:ext cx="8358246" cy="5286412"/>
          </a:xfrm>
        </p:spPr>
        <p:txBody>
          <a:bodyPr>
            <a:normAutofit fontScale="77500" lnSpcReduction="20000"/>
          </a:bodyPr>
          <a:lstStyle/>
          <a:p>
            <a:pPr marL="0" indent="0" algn="just">
              <a:lnSpc>
                <a:spcPct val="150000"/>
              </a:lnSpc>
              <a:spcBef>
                <a:spcPts val="0"/>
              </a:spcBef>
              <a:buNone/>
            </a:pPr>
            <a:r>
              <a:rPr lang="ru-RU" b="1" i="1" dirty="0" smtClean="0">
                <a:latin typeface="Times New Roman" panose="02020603050405020304" pitchFamily="18" charset="0"/>
                <a:cs typeface="Times New Roman" panose="02020603050405020304" pitchFamily="18" charset="0"/>
              </a:rPr>
              <a:t>Цель выступления: </a:t>
            </a:r>
            <a:r>
              <a:rPr lang="ru-RU" dirty="0" smtClean="0">
                <a:latin typeface="Times New Roman" panose="02020603050405020304" pitchFamily="18" charset="0"/>
                <a:cs typeface="Times New Roman" panose="02020603050405020304" pitchFamily="18" charset="0"/>
              </a:rPr>
              <a:t>характеристика и апробация некоторых современных и активных технологий обучения на уроках информатики..</a:t>
            </a:r>
            <a:r>
              <a:rPr lang="ru-RU" i="1" dirty="0" smtClean="0">
                <a:latin typeface="Times New Roman" panose="02020603050405020304" pitchFamily="18" charset="0"/>
                <a:cs typeface="Times New Roman" panose="02020603050405020304" pitchFamily="18" charset="0"/>
              </a:rPr>
              <a:t> </a:t>
            </a:r>
          </a:p>
          <a:p>
            <a:pPr marL="0" indent="0" algn="just">
              <a:lnSpc>
                <a:spcPct val="150000"/>
              </a:lnSpc>
              <a:spcBef>
                <a:spcPts val="0"/>
              </a:spcBef>
              <a:buNone/>
            </a:pPr>
            <a:endParaRPr lang="ru-RU" b="1" i="1" dirty="0" smtClean="0">
              <a:latin typeface="Times New Roman" panose="02020603050405020304" pitchFamily="18" charset="0"/>
              <a:cs typeface="Times New Roman" panose="02020603050405020304" pitchFamily="18" charset="0"/>
            </a:endParaRPr>
          </a:p>
          <a:p>
            <a:pPr marL="0" indent="0" algn="just">
              <a:lnSpc>
                <a:spcPct val="150000"/>
              </a:lnSpc>
              <a:spcBef>
                <a:spcPts val="0"/>
              </a:spcBef>
              <a:buNone/>
            </a:pPr>
            <a:r>
              <a:rPr lang="ru-RU" b="1" i="1" dirty="0" smtClean="0">
                <a:latin typeface="Times New Roman" panose="02020603050405020304" pitchFamily="18" charset="0"/>
                <a:cs typeface="Times New Roman" panose="02020603050405020304" pitchFamily="18" charset="0"/>
              </a:rPr>
              <a:t>Актуальность </a:t>
            </a:r>
            <a:r>
              <a:rPr lang="ru-RU" b="1" i="1" dirty="0" smtClean="0">
                <a:latin typeface="Times New Roman" panose="02020603050405020304" pitchFamily="18" charset="0"/>
                <a:cs typeface="Times New Roman" panose="02020603050405020304" pitchFamily="18" charset="0"/>
              </a:rPr>
              <a:t>темы выступления:</a:t>
            </a:r>
            <a:r>
              <a:rPr lang="ru-RU" dirty="0" smtClean="0">
                <a:latin typeface="Times New Roman" panose="02020603050405020304" pitchFamily="18" charset="0"/>
                <a:cs typeface="Times New Roman" panose="02020603050405020304" pitchFamily="18" charset="0"/>
              </a:rPr>
              <a:t> повышение мотивации к обучению, развитие интеллекта обучающихся и навыков самостоятельной работы по поиску необходимой информации, расширение объема учебной информации, повышение качества контроля знаний обучающихся. </a:t>
            </a:r>
          </a:p>
          <a:p>
            <a:endParaRPr lang="ru-RU" dirty="0" smtClean="0"/>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7" name="Oval 15"/>
          <p:cNvSpPr>
            <a:spLocks noChangeArrowheads="1"/>
          </p:cNvSpPr>
          <p:nvPr/>
        </p:nvSpPr>
        <p:spPr bwMode="auto">
          <a:xfrm>
            <a:off x="2700338" y="1916113"/>
            <a:ext cx="3097212" cy="2447925"/>
          </a:xfrm>
          <a:prstGeom prst="ellipse">
            <a:avLst/>
          </a:prstGeom>
          <a:solidFill>
            <a:schemeClr val="accent1"/>
          </a:solidFill>
          <a:ln w="9525">
            <a:noFill/>
            <a:round/>
            <a:headEnd/>
            <a:tailEnd/>
          </a:ln>
          <a:effectLst>
            <a:prstShdw prst="shdw17" dist="17961" dir="2700000">
              <a:schemeClr val="accent1">
                <a:gamma/>
                <a:shade val="60000"/>
                <a:invGamma/>
              </a:schemeClr>
            </a:prstShdw>
          </a:effectLst>
        </p:spPr>
        <p:txBody>
          <a:bodyPr wrap="none" anchor="ctr"/>
          <a:lstStyle/>
          <a:p>
            <a:pPr algn="ctr"/>
            <a:r>
              <a:rPr lang="ru-RU" b="1">
                <a:solidFill>
                  <a:srgbClr val="990000"/>
                </a:solidFill>
              </a:rPr>
              <a:t>Методические приемы </a:t>
            </a:r>
          </a:p>
          <a:p>
            <a:pPr algn="ctr"/>
            <a:r>
              <a:rPr lang="ru-RU" b="1">
                <a:solidFill>
                  <a:srgbClr val="990000"/>
                </a:solidFill>
              </a:rPr>
              <a:t>развития </a:t>
            </a:r>
          </a:p>
          <a:p>
            <a:pPr algn="ctr"/>
            <a:r>
              <a:rPr lang="ru-RU" b="1">
                <a:solidFill>
                  <a:srgbClr val="990000"/>
                </a:solidFill>
              </a:rPr>
              <a:t>«критического мышления»</a:t>
            </a:r>
          </a:p>
          <a:p>
            <a:pPr algn="ctr"/>
            <a:endParaRPr lang="ru-RU">
              <a:solidFill>
                <a:srgbClr val="990000"/>
              </a:solidFill>
            </a:endParaRPr>
          </a:p>
        </p:txBody>
      </p:sp>
      <p:sp>
        <p:nvSpPr>
          <p:cNvPr id="13317" name="AutoShape 5">
            <a:hlinkClick r:id="rId2" action="ppaction://hlinksldjump"/>
          </p:cNvPr>
          <p:cNvSpPr>
            <a:spLocks noChangeArrowheads="1"/>
          </p:cNvSpPr>
          <p:nvPr/>
        </p:nvSpPr>
        <p:spPr bwMode="auto">
          <a:xfrm>
            <a:off x="468313" y="333375"/>
            <a:ext cx="3168650" cy="792163"/>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r>
              <a:rPr lang="ru-RU" b="1" i="1"/>
              <a:t> «Корзина» идей, </a:t>
            </a:r>
          </a:p>
          <a:p>
            <a:pPr algn="ctr"/>
            <a:r>
              <a:rPr lang="ru-RU" b="1" i="1"/>
              <a:t>понятий, имен…</a:t>
            </a:r>
          </a:p>
        </p:txBody>
      </p:sp>
      <p:sp>
        <p:nvSpPr>
          <p:cNvPr id="13318" name="AutoShape 6">
            <a:hlinkClick r:id="rId3" action="ppaction://hlinksldjump"/>
          </p:cNvPr>
          <p:cNvSpPr>
            <a:spLocks noChangeArrowheads="1"/>
          </p:cNvSpPr>
          <p:nvPr/>
        </p:nvSpPr>
        <p:spPr bwMode="auto">
          <a:xfrm>
            <a:off x="5435600" y="549275"/>
            <a:ext cx="3168650" cy="574675"/>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r>
              <a:rPr lang="ru-RU" b="1" i="1"/>
              <a:t> «Составление кластера»</a:t>
            </a:r>
          </a:p>
        </p:txBody>
      </p:sp>
      <p:sp>
        <p:nvSpPr>
          <p:cNvPr id="13321" name="AutoShape 9">
            <a:hlinkClick r:id="rId4" action="ppaction://hlinksldjump"/>
          </p:cNvPr>
          <p:cNvSpPr>
            <a:spLocks noChangeArrowheads="1"/>
          </p:cNvSpPr>
          <p:nvPr/>
        </p:nvSpPr>
        <p:spPr bwMode="auto">
          <a:xfrm>
            <a:off x="107950" y="1916113"/>
            <a:ext cx="2736850" cy="792162"/>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endParaRPr lang="ru-RU" b="1" i="1"/>
          </a:p>
          <a:p>
            <a:pPr algn="ctr"/>
            <a:r>
              <a:rPr lang="ru-RU" b="1" i="1"/>
              <a:t>«Пометки на полях»</a:t>
            </a:r>
          </a:p>
          <a:p>
            <a:pPr algn="ctr"/>
            <a:endParaRPr lang="ru-RU" b="1" i="1"/>
          </a:p>
        </p:txBody>
      </p:sp>
      <p:sp>
        <p:nvSpPr>
          <p:cNvPr id="13323" name="AutoShape 11">
            <a:hlinkClick r:id="rId5" action="ppaction://hlinksldjump"/>
          </p:cNvPr>
          <p:cNvSpPr>
            <a:spLocks noChangeArrowheads="1"/>
          </p:cNvSpPr>
          <p:nvPr/>
        </p:nvSpPr>
        <p:spPr bwMode="auto">
          <a:xfrm>
            <a:off x="323850" y="4508500"/>
            <a:ext cx="2735263" cy="792163"/>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endParaRPr lang="ru-RU" b="1" i="1"/>
          </a:p>
          <a:p>
            <a:pPr algn="ctr"/>
            <a:r>
              <a:rPr lang="ru-RU" b="1" i="1"/>
              <a:t>Составление  </a:t>
            </a:r>
          </a:p>
          <a:p>
            <a:pPr algn="ctr"/>
            <a:r>
              <a:rPr lang="ru-RU" b="1" i="1"/>
              <a:t>маркировочной </a:t>
            </a:r>
          </a:p>
          <a:p>
            <a:pPr algn="ctr"/>
            <a:r>
              <a:rPr lang="ru-RU" b="1" i="1"/>
              <a:t>таблицы «ЗУХ»</a:t>
            </a:r>
            <a:r>
              <a:rPr lang="ru-RU"/>
              <a:t> </a:t>
            </a:r>
            <a:endParaRPr lang="ru-RU" b="1" i="1"/>
          </a:p>
          <a:p>
            <a:pPr algn="ctr"/>
            <a:endParaRPr lang="ru-RU" b="1" i="1"/>
          </a:p>
        </p:txBody>
      </p:sp>
      <p:sp>
        <p:nvSpPr>
          <p:cNvPr id="13324" name="AutoShape 12">
            <a:hlinkClick r:id="rId6" action="ppaction://hlinksldjump"/>
          </p:cNvPr>
          <p:cNvSpPr>
            <a:spLocks noChangeArrowheads="1"/>
          </p:cNvSpPr>
          <p:nvPr/>
        </p:nvSpPr>
        <p:spPr bwMode="auto">
          <a:xfrm>
            <a:off x="5867400" y="2420938"/>
            <a:ext cx="2806700" cy="863600"/>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endParaRPr lang="ru-RU" b="1" i="1"/>
          </a:p>
          <a:p>
            <a:pPr algn="ctr"/>
            <a:r>
              <a:rPr lang="ru-RU" b="1" i="1"/>
              <a:t>«Написание синквейна»</a:t>
            </a:r>
          </a:p>
          <a:p>
            <a:pPr algn="ctr"/>
            <a:endParaRPr lang="ru-RU" b="1" i="1"/>
          </a:p>
        </p:txBody>
      </p:sp>
      <p:sp>
        <p:nvSpPr>
          <p:cNvPr id="13325" name="AutoShape 13">
            <a:hlinkClick r:id="rId7" action="ppaction://hlinksldjump"/>
          </p:cNvPr>
          <p:cNvSpPr>
            <a:spLocks noChangeArrowheads="1"/>
          </p:cNvSpPr>
          <p:nvPr/>
        </p:nvSpPr>
        <p:spPr bwMode="auto">
          <a:xfrm>
            <a:off x="5076825" y="4365625"/>
            <a:ext cx="3887788" cy="719138"/>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r>
              <a:rPr lang="ru-RU" b="1" i="1"/>
              <a:t>«Учебный мозговой штурм»</a:t>
            </a:r>
          </a:p>
        </p:txBody>
      </p:sp>
      <p:sp>
        <p:nvSpPr>
          <p:cNvPr id="13326" name="AutoShape 14">
            <a:hlinkClick r:id="rId8" action="ppaction://hlinksldjump"/>
          </p:cNvPr>
          <p:cNvSpPr>
            <a:spLocks noChangeArrowheads="1"/>
          </p:cNvSpPr>
          <p:nvPr/>
        </p:nvSpPr>
        <p:spPr bwMode="auto">
          <a:xfrm>
            <a:off x="2987675" y="5445125"/>
            <a:ext cx="3024188" cy="863600"/>
          </a:xfrm>
          <a:prstGeom prst="roundRect">
            <a:avLst>
              <a:gd name="adj" fmla="val 16667"/>
            </a:avLst>
          </a:prstGeom>
          <a:solidFill>
            <a:schemeClr val="accent1"/>
          </a:solidFill>
          <a:ln w="9525">
            <a:noFill/>
            <a:round/>
            <a:headEnd/>
            <a:tailEnd/>
          </a:ln>
          <a:effectLst>
            <a:outerShdw dist="107763" dir="18900000" algn="ctr" rotWithShape="0">
              <a:schemeClr val="bg2">
                <a:alpha val="50000"/>
              </a:schemeClr>
            </a:outerShdw>
          </a:effectLst>
        </p:spPr>
        <p:txBody>
          <a:bodyPr wrap="none" anchor="ctr"/>
          <a:lstStyle/>
          <a:p>
            <a:pPr algn="ctr"/>
            <a:r>
              <a:rPr lang="ru-RU" b="1" i="1"/>
              <a:t>«Лекция со стопами»</a:t>
            </a:r>
            <a:r>
              <a:rPr lang="ru-RU"/>
              <a:t> </a:t>
            </a:r>
          </a:p>
        </p:txBody>
      </p:sp>
      <p:cxnSp>
        <p:nvCxnSpPr>
          <p:cNvPr id="13329" name="AutoShape 17"/>
          <p:cNvCxnSpPr>
            <a:cxnSpLocks noChangeShapeType="1"/>
            <a:stCxn id="13327" idx="7"/>
            <a:endCxn id="13318" idx="2"/>
          </p:cNvCxnSpPr>
          <p:nvPr/>
        </p:nvCxnSpPr>
        <p:spPr bwMode="auto">
          <a:xfrm rot="16200000">
            <a:off x="5606256" y="861219"/>
            <a:ext cx="1150938" cy="1676400"/>
          </a:xfrm>
          <a:prstGeom prst="curvedConnector3">
            <a:avLst>
              <a:gd name="adj1" fmla="val 65519"/>
            </a:avLst>
          </a:prstGeom>
          <a:noFill/>
          <a:ln w="38100">
            <a:solidFill>
              <a:schemeClr val="tx1"/>
            </a:solidFill>
            <a:round/>
            <a:headEnd/>
            <a:tailEnd type="triangle" w="med" len="med"/>
          </a:ln>
          <a:effectLst/>
        </p:spPr>
      </p:cxnSp>
      <p:cxnSp>
        <p:nvCxnSpPr>
          <p:cNvPr id="13330" name="AutoShape 18"/>
          <p:cNvCxnSpPr>
            <a:cxnSpLocks noChangeShapeType="1"/>
            <a:stCxn id="13327" idx="0"/>
            <a:endCxn id="13317" idx="2"/>
          </p:cNvCxnSpPr>
          <p:nvPr/>
        </p:nvCxnSpPr>
        <p:spPr bwMode="auto">
          <a:xfrm rot="5400000" flipH="1">
            <a:off x="2755900" y="422276"/>
            <a:ext cx="790575" cy="2197100"/>
          </a:xfrm>
          <a:prstGeom prst="curvedConnector3">
            <a:avLst>
              <a:gd name="adj1" fmla="val 50000"/>
            </a:avLst>
          </a:prstGeom>
          <a:noFill/>
          <a:ln w="38100">
            <a:solidFill>
              <a:schemeClr val="tx1"/>
            </a:solidFill>
            <a:round/>
            <a:headEnd/>
            <a:tailEnd type="triangle" w="med" len="med"/>
          </a:ln>
          <a:effectLst/>
        </p:spPr>
      </p:cxnSp>
      <p:cxnSp>
        <p:nvCxnSpPr>
          <p:cNvPr id="13331" name="AutoShape 19"/>
          <p:cNvCxnSpPr>
            <a:cxnSpLocks noChangeShapeType="1"/>
            <a:stCxn id="13327" idx="2"/>
            <a:endCxn id="13321" idx="2"/>
          </p:cNvCxnSpPr>
          <p:nvPr/>
        </p:nvCxnSpPr>
        <p:spPr bwMode="auto">
          <a:xfrm rot="10800000">
            <a:off x="1476375" y="2708275"/>
            <a:ext cx="1223963" cy="431800"/>
          </a:xfrm>
          <a:prstGeom prst="curvedConnector2">
            <a:avLst/>
          </a:prstGeom>
          <a:noFill/>
          <a:ln w="38100">
            <a:solidFill>
              <a:schemeClr val="tx1"/>
            </a:solidFill>
            <a:round/>
            <a:headEnd/>
            <a:tailEnd type="triangle" w="med" len="med"/>
          </a:ln>
          <a:effectLst/>
        </p:spPr>
      </p:cxnSp>
      <p:cxnSp>
        <p:nvCxnSpPr>
          <p:cNvPr id="13332" name="AutoShape 20"/>
          <p:cNvCxnSpPr>
            <a:cxnSpLocks noChangeShapeType="1"/>
            <a:stCxn id="13327" idx="5"/>
          </p:cNvCxnSpPr>
          <p:nvPr/>
        </p:nvCxnSpPr>
        <p:spPr bwMode="auto">
          <a:xfrm rot="5400000" flipH="1" flipV="1">
            <a:off x="6073775" y="2554288"/>
            <a:ext cx="720725" cy="2181225"/>
          </a:xfrm>
          <a:prstGeom prst="curvedConnector4">
            <a:avLst>
              <a:gd name="adj1" fmla="val 2639"/>
              <a:gd name="adj2" fmla="val 60407"/>
            </a:avLst>
          </a:prstGeom>
          <a:noFill/>
          <a:ln w="38100">
            <a:solidFill>
              <a:schemeClr val="tx1"/>
            </a:solidFill>
            <a:round/>
            <a:headEnd/>
            <a:tailEnd type="triangle" w="med" len="med"/>
          </a:ln>
          <a:effectLst/>
        </p:spPr>
      </p:cxnSp>
      <p:cxnSp>
        <p:nvCxnSpPr>
          <p:cNvPr id="13333" name="AutoShape 21"/>
          <p:cNvCxnSpPr>
            <a:cxnSpLocks noChangeShapeType="1"/>
            <a:stCxn id="13327" idx="4"/>
          </p:cNvCxnSpPr>
          <p:nvPr/>
        </p:nvCxnSpPr>
        <p:spPr bwMode="auto">
          <a:xfrm rot="16200000" flipH="1">
            <a:off x="4410869" y="4202907"/>
            <a:ext cx="504825" cy="827087"/>
          </a:xfrm>
          <a:prstGeom prst="curvedConnector2">
            <a:avLst/>
          </a:prstGeom>
          <a:noFill/>
          <a:ln w="38100">
            <a:solidFill>
              <a:schemeClr val="tx1"/>
            </a:solidFill>
            <a:round/>
            <a:headEnd/>
            <a:tailEnd type="triangle" w="med" len="med"/>
          </a:ln>
          <a:effectLst/>
        </p:spPr>
      </p:cxnSp>
      <p:cxnSp>
        <p:nvCxnSpPr>
          <p:cNvPr id="13335" name="AutoShape 23"/>
          <p:cNvCxnSpPr>
            <a:cxnSpLocks noChangeShapeType="1"/>
            <a:stCxn id="13327" idx="3"/>
          </p:cNvCxnSpPr>
          <p:nvPr/>
        </p:nvCxnSpPr>
        <p:spPr bwMode="auto">
          <a:xfrm rot="5400000">
            <a:off x="2170907" y="3453606"/>
            <a:ext cx="431800" cy="1535113"/>
          </a:xfrm>
          <a:prstGeom prst="curvedConnector2">
            <a:avLst/>
          </a:prstGeom>
          <a:noFill/>
          <a:ln w="38100">
            <a:solidFill>
              <a:schemeClr val="tx1"/>
            </a:solidFill>
            <a:round/>
            <a:headEnd/>
            <a:tailEnd type="triangle" w="med" len="med"/>
          </a:ln>
          <a:effectLst/>
        </p:spPr>
      </p:cxnSp>
      <p:cxnSp>
        <p:nvCxnSpPr>
          <p:cNvPr id="13336" name="AutoShape 24"/>
          <p:cNvCxnSpPr>
            <a:cxnSpLocks noChangeShapeType="1"/>
            <a:stCxn id="13327" idx="3"/>
          </p:cNvCxnSpPr>
          <p:nvPr/>
        </p:nvCxnSpPr>
        <p:spPr bwMode="auto">
          <a:xfrm rot="16200000" flipH="1">
            <a:off x="2531270" y="4628356"/>
            <a:ext cx="1439862" cy="193675"/>
          </a:xfrm>
          <a:prstGeom prst="curvedConnector3">
            <a:avLst>
              <a:gd name="adj1" fmla="val 62403"/>
            </a:avLst>
          </a:prstGeom>
          <a:noFill/>
          <a:ln w="38100">
            <a:solidFill>
              <a:schemeClr val="tx1"/>
            </a:solidFill>
            <a:round/>
            <a:headEnd/>
            <a:tailEnd type="triangle" w="med" len="med"/>
          </a:ln>
          <a:effectLst/>
        </p:spPr>
      </p:cxnSp>
      <p:sp>
        <p:nvSpPr>
          <p:cNvPr id="13337" name="AutoShape 25">
            <a:hlinkClick r:id="" action="ppaction://hlinkshowjump?jump=firstslide" highlightClick="1"/>
          </p:cNvPr>
          <p:cNvSpPr>
            <a:spLocks noChangeArrowheads="1"/>
          </p:cNvSpPr>
          <p:nvPr/>
        </p:nvSpPr>
        <p:spPr bwMode="auto">
          <a:xfrm>
            <a:off x="7885113" y="5734050"/>
            <a:ext cx="1008062" cy="863600"/>
          </a:xfrm>
          <a:prstGeom prst="actionButtonHome">
            <a:avLst/>
          </a:prstGeom>
          <a:solidFill>
            <a:schemeClr val="accent1"/>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323850" y="188913"/>
            <a:ext cx="8640763" cy="6408737"/>
          </a:xfrm>
          <a:prstGeom prst="rect">
            <a:avLst/>
          </a:prstGeom>
          <a:noFill/>
          <a:ln w="9525">
            <a:noFill/>
            <a:miter lim="800000"/>
            <a:headEnd/>
            <a:tailEnd/>
          </a:ln>
          <a:effectLst/>
        </p:spPr>
        <p:txBody>
          <a:bodyPr>
            <a:spAutoFit/>
          </a:bodyPr>
          <a:lstStyle/>
          <a:p>
            <a:r>
              <a:rPr lang="ru-RU" b="1" i="1">
                <a:latin typeface="Times New Roman" pitchFamily="18" charset="0"/>
              </a:rPr>
              <a:t>Прием «Корзина» идей, понятий, имен…</a:t>
            </a:r>
            <a:endParaRPr lang="ru-RU">
              <a:latin typeface="Times New Roman" pitchFamily="18" charset="0"/>
            </a:endParaRPr>
          </a:p>
          <a:p>
            <a:r>
              <a:rPr lang="ru-RU">
                <a:latin typeface="Times New Roman" pitchFamily="18" charset="0"/>
              </a:rPr>
              <a:t>Это прием организации индивидуальной и групповой работы учащихся на начальной стадии урока, когда идет актуализация имеющегося у них опыта и знаний. он позволяет выяснить все, что знают или думают ученики по обсуждаемой теме урока. На доске можно нарисовать значок корзины, в которой условно будет собрано все то, что все ученики вместе знают об изучаемой теме. Обмен информацией проводится по следующей процедуре:</a:t>
            </a:r>
          </a:p>
          <a:p>
            <a:r>
              <a:rPr lang="ru-RU">
                <a:latin typeface="Times New Roman" pitchFamily="18" charset="0"/>
              </a:rPr>
              <a:t>1.     Задается прямой вопрос о том, что известно ученикам по той или иной проблеме.</a:t>
            </a:r>
          </a:p>
          <a:p>
            <a:r>
              <a:rPr lang="ru-RU">
                <a:latin typeface="Times New Roman" pitchFamily="18" charset="0"/>
              </a:rPr>
              <a:t>2.     Сначала каждый ученик вспоминает и записывает в тетради все, что знает по той или иной проблеме (строго индивидуальная работа, продолжительность 1-2 минуты).</a:t>
            </a:r>
          </a:p>
          <a:p>
            <a:r>
              <a:rPr lang="ru-RU">
                <a:latin typeface="Times New Roman" pitchFamily="18" charset="0"/>
              </a:rPr>
              <a:t>3.     Затем происходит обмен информацией в парах или группах. Ученики делятся друг с другом известным знанием (групповая работа). Время на обсуждение не более 3 минут. Это обсуждение должно быть организованным, например, ученики должны выяснить, в чем совпали имеющиеся представления, по поводу чего возникли разногласия.</a:t>
            </a:r>
          </a:p>
          <a:p>
            <a:r>
              <a:rPr lang="ru-RU">
                <a:latin typeface="Times New Roman" pitchFamily="18" charset="0"/>
              </a:rPr>
              <a:t>4.     Далее каждая группа по кругу называет какое-то одно сведение или факт, при этом, не повторяя ранее сказанного (составляется список идей).</a:t>
            </a:r>
          </a:p>
          <a:p>
            <a:r>
              <a:rPr lang="ru-RU">
                <a:latin typeface="Times New Roman" pitchFamily="18" charset="0"/>
              </a:rPr>
              <a:t>5.     Все сведения кратко в виде тезисов записываются учителем в «корзинке» идей (без комментариев), даже если они ошибочны. В корзину идей можно «сбрасывать» факты, мнения, имена, проблемы, понятия, имеющие отношение к теме урока. Далее в ходе урока эти разрозненные в сознании ребенка факты или мнения, проблемы или понятия могут быть связаны в логические цепи.</a:t>
            </a:r>
          </a:p>
          <a:p>
            <a:r>
              <a:rPr lang="ru-RU">
                <a:latin typeface="Times New Roman" pitchFamily="18" charset="0"/>
              </a:rPr>
              <a:t>6.     Все ошибки исправляются далее, по мере освоения новой информации.</a:t>
            </a:r>
          </a:p>
        </p:txBody>
      </p:sp>
      <p:sp>
        <p:nvSpPr>
          <p:cNvPr id="22533" name="AutoShape 5">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539750" y="404813"/>
            <a:ext cx="8353425" cy="5883275"/>
          </a:xfrm>
          <a:prstGeom prst="rect">
            <a:avLst/>
          </a:prstGeom>
          <a:noFill/>
          <a:ln w="9525">
            <a:noFill/>
            <a:miter lim="800000"/>
            <a:headEnd/>
            <a:tailEnd/>
          </a:ln>
          <a:effectLst/>
        </p:spPr>
        <p:txBody>
          <a:bodyPr>
            <a:spAutoFit/>
          </a:bodyPr>
          <a:lstStyle/>
          <a:p>
            <a:r>
              <a:rPr lang="ru-RU" sz="2000" b="1" i="1">
                <a:latin typeface="Times New Roman" pitchFamily="18" charset="0"/>
              </a:rPr>
              <a:t>Прием «Составление кластера»</a:t>
            </a:r>
            <a:endParaRPr lang="ru-RU" sz="2000">
              <a:latin typeface="Times New Roman" pitchFamily="18" charset="0"/>
            </a:endParaRPr>
          </a:p>
          <a:p>
            <a:r>
              <a:rPr lang="ru-RU" sz="2000">
                <a:latin typeface="Times New Roman" pitchFamily="18" charset="0"/>
              </a:rPr>
              <a:t>Смысл этого приема заключается в попытке систематизировать имеющиеся знания по той или иной проблеме. Он связан с приемом «корзина», поскольку систематизации чаще всего подлежит содержание «корзины».</a:t>
            </a:r>
            <a:endParaRPr lang="ru-RU" sz="2000" i="1" u="sng">
              <a:latin typeface="Times New Roman" pitchFamily="18" charset="0"/>
            </a:endParaRPr>
          </a:p>
          <a:p>
            <a:r>
              <a:rPr lang="ru-RU" sz="2000" i="1" u="sng">
                <a:latin typeface="Times New Roman" pitchFamily="18" charset="0"/>
              </a:rPr>
              <a:t>Кластер</a:t>
            </a:r>
            <a:r>
              <a:rPr lang="ru-RU" sz="2000" b="1" u="sng">
                <a:latin typeface="Times New Roman" pitchFamily="18" charset="0"/>
              </a:rPr>
              <a:t> </a:t>
            </a:r>
            <a:r>
              <a:rPr lang="ru-RU" sz="2000">
                <a:latin typeface="Times New Roman" pitchFamily="18" charset="0"/>
              </a:rPr>
              <a:t>– это графическая организация материала, показывающая смысловые поля того или иного понятия. Слово </a:t>
            </a:r>
            <a:r>
              <a:rPr lang="ru-RU" sz="2000" i="1" u="sng">
                <a:latin typeface="Times New Roman" pitchFamily="18" charset="0"/>
              </a:rPr>
              <a:t>кластер</a:t>
            </a:r>
            <a:r>
              <a:rPr lang="ru-RU" sz="2000">
                <a:latin typeface="Times New Roman" pitchFamily="18" charset="0"/>
              </a:rPr>
              <a:t> </a:t>
            </a:r>
            <a:r>
              <a:rPr lang="ru-RU" sz="2000" i="1">
                <a:latin typeface="Times New Roman" pitchFamily="18" charset="0"/>
              </a:rPr>
              <a:t>в переводе означает</a:t>
            </a:r>
            <a:r>
              <a:rPr lang="ru-RU" sz="2000">
                <a:latin typeface="Times New Roman" pitchFamily="18" charset="0"/>
              </a:rPr>
              <a:t> </a:t>
            </a:r>
            <a:r>
              <a:rPr lang="ru-RU" sz="2000" i="1">
                <a:latin typeface="Times New Roman" pitchFamily="18" charset="0"/>
              </a:rPr>
              <a:t>пучок, созвездие</a:t>
            </a:r>
            <a:r>
              <a:rPr lang="ru-RU" sz="2000">
                <a:latin typeface="Times New Roman" pitchFamily="18" charset="0"/>
              </a:rPr>
              <a:t>. Составление кластера позволяет учащимся свободно и открыто думать по поводу какой-либо темы. Ученик записывает в центре листа ключевое понятие, а от него рисует стрелки-лучи в разные стороны, которые соединяют это слово с другими, от которых в свою очередь лучи расходятся далее и далее. </a:t>
            </a:r>
          </a:p>
          <a:p>
            <a:r>
              <a:rPr lang="ru-RU" sz="2000">
                <a:latin typeface="Times New Roman" pitchFamily="18" charset="0"/>
              </a:rPr>
              <a:t>Кластер может быть использован на самых разных стадиях урока. </a:t>
            </a:r>
          </a:p>
          <a:p>
            <a:r>
              <a:rPr lang="ru-RU" sz="2000">
                <a:latin typeface="Times New Roman" pitchFamily="18" charset="0"/>
              </a:rPr>
              <a:t>На стадии вызова – для стимулирования мыслительной деятельности.</a:t>
            </a:r>
          </a:p>
          <a:p>
            <a:r>
              <a:rPr lang="ru-RU" sz="2000">
                <a:latin typeface="Times New Roman" pitchFamily="18" charset="0"/>
              </a:rPr>
              <a:t>На стадии осмысления – для структурирования учебного материала. </a:t>
            </a:r>
          </a:p>
          <a:p>
            <a:r>
              <a:rPr lang="ru-RU" sz="2000">
                <a:latin typeface="Times New Roman" pitchFamily="18" charset="0"/>
              </a:rPr>
              <a:t>На стадии рефлексии – при подведении итогов того, что учащиеся изучили.</a:t>
            </a:r>
          </a:p>
          <a:p>
            <a:r>
              <a:rPr lang="ru-RU" sz="2000">
                <a:latin typeface="Times New Roman" pitchFamily="18" charset="0"/>
              </a:rPr>
              <a:t>Кластер может быть использован также для организации индивидуальной и групповой работы как в классе, так и дома.</a:t>
            </a:r>
          </a:p>
        </p:txBody>
      </p:sp>
      <p:sp>
        <p:nvSpPr>
          <p:cNvPr id="23557" name="AutoShape 5">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179388" y="476250"/>
            <a:ext cx="8569325" cy="5859463"/>
          </a:xfrm>
          <a:prstGeom prst="rect">
            <a:avLst/>
          </a:prstGeom>
          <a:noFill/>
          <a:ln w="9525">
            <a:noFill/>
            <a:miter lim="800000"/>
            <a:headEnd/>
            <a:tailEnd/>
          </a:ln>
          <a:effectLst/>
        </p:spPr>
        <p:txBody>
          <a:bodyPr>
            <a:spAutoFit/>
          </a:bodyPr>
          <a:lstStyle/>
          <a:p>
            <a:r>
              <a:rPr lang="ru-RU" b="1" i="1">
                <a:latin typeface="Times New Roman" pitchFamily="18" charset="0"/>
              </a:rPr>
              <a:t>Прием «Пометки на полях»</a:t>
            </a:r>
            <a:endParaRPr lang="ru-RU">
              <a:latin typeface="Times New Roman" pitchFamily="18" charset="0"/>
            </a:endParaRPr>
          </a:p>
          <a:p>
            <a:r>
              <a:rPr lang="ru-RU">
                <a:latin typeface="Times New Roman" pitchFamily="18" charset="0"/>
              </a:rPr>
              <a:t>Технология «критическое мышление» предлагает методический прием, известный как </a:t>
            </a:r>
            <a:r>
              <a:rPr lang="ru-RU" b="1" u="sng">
                <a:latin typeface="Times New Roman" pitchFamily="18" charset="0"/>
              </a:rPr>
              <a:t>инсерт</a:t>
            </a:r>
            <a:r>
              <a:rPr lang="ru-RU">
                <a:latin typeface="Times New Roman" pitchFamily="18" charset="0"/>
              </a:rPr>
              <a:t>. Этот прием является средством, позволяющим ученику отслеживать свое понимание прочитанного текста. Технически он достаточно прост. Учеников надо познакомить с рядом маркировочных знаков и предложить им по мере чтения ставить их карандашом на полях специально подобранного и распечатанного текста. Помечать следует отдельные абзацы или предложения в тексте.</a:t>
            </a:r>
            <a:endParaRPr lang="ru-RU" u="sng">
              <a:latin typeface="Times New Roman" pitchFamily="18" charset="0"/>
            </a:endParaRPr>
          </a:p>
          <a:p>
            <a:r>
              <a:rPr lang="ru-RU" u="sng">
                <a:latin typeface="Times New Roman" pitchFamily="18" charset="0"/>
              </a:rPr>
              <a:t>Пометки должны быть следующие:</a:t>
            </a:r>
            <a:endParaRPr lang="ru-RU">
              <a:latin typeface="Times New Roman" pitchFamily="18" charset="0"/>
            </a:endParaRPr>
          </a:p>
          <a:p>
            <a:r>
              <a:rPr lang="ru-RU">
                <a:latin typeface="Times New Roman" pitchFamily="18" charset="0"/>
              </a:rPr>
              <a:t>Знаком «галочка» (</a:t>
            </a:r>
            <a:r>
              <a:rPr lang="en-US">
                <a:latin typeface="Times New Roman" pitchFamily="18" charset="0"/>
              </a:rPr>
              <a:t>v</a:t>
            </a:r>
            <a:r>
              <a:rPr lang="ru-RU">
                <a:latin typeface="Times New Roman" pitchFamily="18" charset="0"/>
              </a:rPr>
              <a:t>) отмечается в тексте информация, которая уже известна ученику. Он ранее с ней познакомился. При этом источник информации и степень достоверности ее не имеет значения.</a:t>
            </a:r>
          </a:p>
          <a:p>
            <a:r>
              <a:rPr lang="ru-RU">
                <a:latin typeface="Times New Roman" pitchFamily="18" charset="0"/>
              </a:rPr>
              <a:t>Знаком «плюс» (+) отмечается новое знание, новая информация. Ученик ставит этот знак только в том случае, если он впервые встречается с прочитанным текстом.</a:t>
            </a:r>
          </a:p>
          <a:p>
            <a:r>
              <a:rPr lang="ru-RU">
                <a:latin typeface="Times New Roman" pitchFamily="18" charset="0"/>
              </a:rPr>
              <a:t>Знаком «минус» (-) отмечается то, что идет вразрез с имеющимися у ученика представлениями, о чем он думал иначе.</a:t>
            </a:r>
          </a:p>
          <a:p>
            <a:r>
              <a:rPr lang="ru-RU">
                <a:latin typeface="Times New Roman" pitchFamily="18" charset="0"/>
              </a:rPr>
              <a:t>Знаком «вопрос» (?) отмечается то, что осталось непонятным ученику и требует дополнительных сведений, вызывает желание узнать подробнее.</a:t>
            </a:r>
          </a:p>
          <a:p>
            <a:r>
              <a:rPr lang="ru-RU">
                <a:latin typeface="Times New Roman" pitchFamily="18" charset="0"/>
              </a:rPr>
              <a:t>Данный прием требует от ученика не привычного пассивного чтения, а активного и внимательного. Он обязывает не просто читать, а вчитываться в текст, отслеживать собственное понимание в процессе чтения текста или восприятия любой иной информации. </a:t>
            </a:r>
          </a:p>
        </p:txBody>
      </p:sp>
      <p:sp>
        <p:nvSpPr>
          <p:cNvPr id="24581" name="AutoShape 5">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357158" y="357167"/>
            <a:ext cx="8501122" cy="5770584"/>
          </a:xfrm>
          <a:prstGeom prst="rect">
            <a:avLst/>
          </a:prstGeom>
          <a:noFill/>
          <a:ln w="9525">
            <a:noFill/>
            <a:miter lim="800000"/>
            <a:headEnd/>
            <a:tailEnd/>
          </a:ln>
          <a:effectLst/>
        </p:spPr>
        <p:txBody>
          <a:bodyPr wrap="square">
            <a:spAutoFit/>
          </a:bodyPr>
          <a:lstStyle/>
          <a:p>
            <a:r>
              <a:rPr lang="ru-RU" sz="2000" b="1" i="1" dirty="0">
                <a:latin typeface="Times New Roman" pitchFamily="18" charset="0"/>
              </a:rPr>
              <a:t>Прием составления маркировочной таблицы «ЗУХ»</a:t>
            </a:r>
            <a:endParaRPr lang="ru-RU" sz="2000" dirty="0">
              <a:latin typeface="Times New Roman" pitchFamily="18" charset="0"/>
            </a:endParaRPr>
          </a:p>
          <a:p>
            <a:r>
              <a:rPr lang="ru-RU" sz="2000" dirty="0">
                <a:latin typeface="Times New Roman" pitchFamily="18" charset="0"/>
              </a:rPr>
              <a:t>Одной из возможных форм контроля эффективности чтения с пометками является составление маркировочной таблицы. В ней три колонки: </a:t>
            </a:r>
            <a:r>
              <a:rPr lang="ru-RU" sz="2000" b="1" dirty="0">
                <a:latin typeface="Times New Roman" pitchFamily="18" charset="0"/>
              </a:rPr>
              <a:t>з</a:t>
            </a:r>
            <a:r>
              <a:rPr lang="ru-RU" sz="2000" dirty="0">
                <a:latin typeface="Times New Roman" pitchFamily="18" charset="0"/>
              </a:rPr>
              <a:t>наю, </a:t>
            </a:r>
            <a:r>
              <a:rPr lang="ru-RU" sz="2000" b="1" dirty="0">
                <a:latin typeface="Times New Roman" pitchFamily="18" charset="0"/>
              </a:rPr>
              <a:t>у</a:t>
            </a:r>
            <a:r>
              <a:rPr lang="ru-RU" sz="2000" dirty="0">
                <a:latin typeface="Times New Roman" pitchFamily="18" charset="0"/>
              </a:rPr>
              <a:t>знал новое, </a:t>
            </a:r>
            <a:r>
              <a:rPr lang="ru-RU" sz="2000" b="1" dirty="0">
                <a:latin typeface="Times New Roman" pitchFamily="18" charset="0"/>
              </a:rPr>
              <a:t>х</a:t>
            </a:r>
            <a:r>
              <a:rPr lang="ru-RU" sz="2000" dirty="0">
                <a:latin typeface="Times New Roman" pitchFamily="18" charset="0"/>
              </a:rPr>
              <a:t>очу узнать подробнее (ЗУХ).</a:t>
            </a:r>
            <a:endParaRPr lang="ru-RU" sz="2000" u="sng" dirty="0">
              <a:latin typeface="Times New Roman" pitchFamily="18" charset="0"/>
            </a:endParaRPr>
          </a:p>
          <a:p>
            <a:pPr algn="ctr"/>
            <a:r>
              <a:rPr lang="ru-RU" sz="2000" b="1" u="sng" dirty="0">
                <a:latin typeface="Times New Roman" pitchFamily="18" charset="0"/>
              </a:rPr>
              <a:t>Маркировочная таблица ЗУХ</a:t>
            </a:r>
          </a:p>
          <a:p>
            <a:pPr algn="ctr"/>
            <a:endParaRPr lang="ru-RU" sz="2000" b="1" dirty="0">
              <a:latin typeface="Times New Roman" pitchFamily="18" charset="0"/>
            </a:endParaRPr>
          </a:p>
          <a:p>
            <a:endParaRPr lang="ru-RU" sz="2000" dirty="0">
              <a:latin typeface="Times New Roman" pitchFamily="18" charset="0"/>
            </a:endParaRPr>
          </a:p>
          <a:p>
            <a:endParaRPr lang="ru-RU" sz="2000" dirty="0">
              <a:latin typeface="Times New Roman" pitchFamily="18" charset="0"/>
            </a:endParaRPr>
          </a:p>
          <a:p>
            <a:r>
              <a:rPr lang="ru-RU" sz="2000" dirty="0">
                <a:latin typeface="Times New Roman" pitchFamily="18" charset="0"/>
              </a:rPr>
              <a:t>   </a:t>
            </a:r>
          </a:p>
          <a:p>
            <a:r>
              <a:rPr lang="ru-RU" sz="2000" dirty="0">
                <a:latin typeface="Times New Roman" pitchFamily="18" charset="0"/>
              </a:rPr>
              <a:t>В каждую из колонок необходимо разнести полученную в ходе чтения информацию. Особое требование – записывать сведения, понятия или факты следует только своими словами, не цитируя учебник или иной текст, с которым работали. Прием «Маркировочная таблица» позволяет учителю проконтролировать работу каждого ученика с текстом учебника и поставить отметку за работу на уроке. Если позволяет время, таблица заполняется  прямо на уроке, а если нет, то можно предложить завершить ее дома, а на данном уроке записать в каждой колонке по одному или два тезиса или положения.</a:t>
            </a:r>
          </a:p>
        </p:txBody>
      </p:sp>
      <p:graphicFrame>
        <p:nvGraphicFramePr>
          <p:cNvPr id="25620" name="Group 20"/>
          <p:cNvGraphicFramePr>
            <a:graphicFrameLocks noGrp="1"/>
          </p:cNvGraphicFramePr>
          <p:nvPr/>
        </p:nvGraphicFramePr>
        <p:xfrm>
          <a:off x="1403350" y="2133600"/>
          <a:ext cx="6096000" cy="1036320"/>
        </p:xfrm>
        <a:graphic>
          <a:graphicData uri="http://schemas.openxmlformats.org/drawingml/2006/table">
            <a:tbl>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952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0" i="0" u="none" strike="noStrike" cap="none" normalizeH="0" baseline="0" smtClean="0">
                          <a:ln>
                            <a:noFill/>
                          </a:ln>
                          <a:solidFill>
                            <a:schemeClr val="tx1"/>
                          </a:solidFill>
                          <a:effectLst/>
                          <a:latin typeface="Arial" charset="0"/>
                        </a:rPr>
                        <a:t>З</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0" i="0" u="none" strike="noStrike" cap="none" normalizeH="0" baseline="0" smtClean="0">
                          <a:ln>
                            <a:noFill/>
                          </a:ln>
                          <a:solidFill>
                            <a:schemeClr val="tx1"/>
                          </a:solidFill>
                          <a:effectLst/>
                          <a:latin typeface="Arial" charset="0"/>
                        </a:rPr>
                        <a:t>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0" i="0" u="none" strike="noStrike" cap="none" normalizeH="0" baseline="0" smtClean="0">
                          <a:ln>
                            <a:noFill/>
                          </a:ln>
                          <a:solidFill>
                            <a:schemeClr val="tx1"/>
                          </a:solidFill>
                          <a:effectLst/>
                          <a:latin typeface="Arial" charset="0"/>
                        </a:rPr>
                        <a:t>Х</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5621" name="AutoShape 21">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4"/>
          <p:cNvSpPr txBox="1">
            <a:spLocks noChangeArrowheads="1"/>
          </p:cNvSpPr>
          <p:nvPr/>
        </p:nvSpPr>
        <p:spPr bwMode="auto">
          <a:xfrm>
            <a:off x="179388" y="188913"/>
            <a:ext cx="8785225" cy="6186309"/>
          </a:xfrm>
          <a:prstGeom prst="rect">
            <a:avLst/>
          </a:prstGeom>
          <a:noFill/>
          <a:ln w="9525">
            <a:noFill/>
            <a:miter lim="800000"/>
            <a:headEnd/>
            <a:tailEnd/>
          </a:ln>
          <a:effectLst/>
        </p:spPr>
        <p:txBody>
          <a:bodyPr>
            <a:spAutoFit/>
          </a:bodyPr>
          <a:lstStyle/>
          <a:p>
            <a:r>
              <a:rPr lang="ru-RU" b="1" i="1" dirty="0">
                <a:latin typeface="Times New Roman" pitchFamily="18" charset="0"/>
              </a:rPr>
              <a:t>Прием «Написание </a:t>
            </a:r>
            <a:r>
              <a:rPr lang="ru-RU" b="1" i="1" dirty="0" err="1">
                <a:latin typeface="Times New Roman" pitchFamily="18" charset="0"/>
              </a:rPr>
              <a:t>синквейна</a:t>
            </a:r>
            <a:r>
              <a:rPr lang="ru-RU" b="1" i="1" dirty="0" smtClean="0">
                <a:latin typeface="Times New Roman" pitchFamily="18" charset="0"/>
              </a:rPr>
              <a:t>» по информатике</a:t>
            </a:r>
            <a:endParaRPr lang="ru-RU" dirty="0">
              <a:latin typeface="Times New Roman" pitchFamily="18" charset="0"/>
            </a:endParaRPr>
          </a:p>
          <a:p>
            <a:r>
              <a:rPr lang="ru-RU" dirty="0">
                <a:latin typeface="Times New Roman" pitchFamily="18" charset="0"/>
              </a:rPr>
              <a:t>В переводе с французского слово «</a:t>
            </a:r>
            <a:r>
              <a:rPr lang="ru-RU" dirty="0" err="1">
                <a:latin typeface="Times New Roman" pitchFamily="18" charset="0"/>
              </a:rPr>
              <a:t>синквейн</a:t>
            </a:r>
            <a:r>
              <a:rPr lang="ru-RU" dirty="0">
                <a:latin typeface="Times New Roman" pitchFamily="18" charset="0"/>
              </a:rPr>
              <a:t>» означает стихотворение, состоящее из пяти строк, которое пишется по определенным правилам. В чем смысл этого методического приема? Составление </a:t>
            </a:r>
            <a:r>
              <a:rPr lang="ru-RU" dirty="0" err="1">
                <a:latin typeface="Times New Roman" pitchFamily="18" charset="0"/>
              </a:rPr>
              <a:t>синквейна</a:t>
            </a:r>
            <a:r>
              <a:rPr lang="ru-RU" dirty="0">
                <a:latin typeface="Times New Roman" pitchFamily="18" charset="0"/>
              </a:rPr>
              <a:t> требует от ученика в кратких выражениях резюмировать учебный материал, информацию, что позволяет </a:t>
            </a:r>
            <a:r>
              <a:rPr lang="ru-RU" dirty="0" err="1">
                <a:latin typeface="Times New Roman" pitchFamily="18" charset="0"/>
              </a:rPr>
              <a:t>рефлексировать</a:t>
            </a:r>
            <a:r>
              <a:rPr lang="ru-RU" dirty="0">
                <a:latin typeface="Times New Roman" pitchFamily="18" charset="0"/>
              </a:rPr>
              <a:t> по какому-либо поводу. Это форма свободного творчества, но по определенным правилам. </a:t>
            </a:r>
            <a:r>
              <a:rPr lang="ru-RU" b="1" dirty="0" err="1" smtClean="0">
                <a:latin typeface="Times New Roman" panose="02020603050405020304" pitchFamily="18" charset="0"/>
                <a:cs typeface="Times New Roman" panose="02020603050405020304" pitchFamily="18" charset="0"/>
              </a:rPr>
              <a:t>Синквейн</a:t>
            </a:r>
            <a:r>
              <a:rPr lang="ru-RU" dirty="0" smtClean="0">
                <a:latin typeface="Times New Roman" panose="02020603050405020304" pitchFamily="18" charset="0"/>
                <a:cs typeface="Times New Roman" panose="02020603050405020304" pitchFamily="18" charset="0"/>
              </a:rPr>
              <a:t> – это не простое стихотворение, а стихотворение, написанное по следующим правилам:</a:t>
            </a:r>
          </a:p>
          <a:p>
            <a:pPr algn="just"/>
            <a:r>
              <a:rPr lang="ru-RU" dirty="0" smtClean="0">
                <a:latin typeface="Times New Roman" panose="02020603050405020304" pitchFamily="18" charset="0"/>
                <a:cs typeface="Times New Roman" panose="02020603050405020304" pitchFamily="18" charset="0"/>
              </a:rPr>
              <a:t>1 строка – одно существительное, выражающее главную тему </a:t>
            </a:r>
            <a:r>
              <a:rPr lang="ru-RU" dirty="0" err="1" smtClean="0">
                <a:latin typeface="Times New Roman" panose="02020603050405020304" pitchFamily="18" charset="0"/>
                <a:cs typeface="Times New Roman" panose="02020603050405020304" pitchFamily="18" charset="0"/>
              </a:rPr>
              <a:t>cинквейна</a:t>
            </a:r>
            <a:r>
              <a:rPr lang="ru-RU" dirty="0" smtClean="0">
                <a:latin typeface="Times New Roman" panose="02020603050405020304" pitchFamily="18" charset="0"/>
                <a:cs typeface="Times New Roman" panose="02020603050405020304" pitchFamily="18" charset="0"/>
              </a:rPr>
              <a:t>.</a:t>
            </a:r>
          </a:p>
          <a:p>
            <a:pPr algn="just"/>
            <a:r>
              <a:rPr lang="ru-RU" dirty="0" smtClean="0">
                <a:latin typeface="Times New Roman" panose="02020603050405020304" pitchFamily="18" charset="0"/>
                <a:cs typeface="Times New Roman" panose="02020603050405020304" pitchFamily="18" charset="0"/>
              </a:rPr>
              <a:t>2 строка – два прилагательных, выражающих главную мысль.</a:t>
            </a:r>
          </a:p>
          <a:p>
            <a:pPr algn="just"/>
            <a:r>
              <a:rPr lang="ru-RU" dirty="0" smtClean="0">
                <a:latin typeface="Times New Roman" panose="02020603050405020304" pitchFamily="18" charset="0"/>
                <a:cs typeface="Times New Roman" panose="02020603050405020304" pitchFamily="18" charset="0"/>
              </a:rPr>
              <a:t>3 строка – три глагола, описывающие действия в рамках темы.</a:t>
            </a:r>
          </a:p>
          <a:p>
            <a:pPr algn="just"/>
            <a:r>
              <a:rPr lang="ru-RU" dirty="0" smtClean="0">
                <a:latin typeface="Times New Roman" panose="02020603050405020304" pitchFamily="18" charset="0"/>
                <a:cs typeface="Times New Roman" panose="02020603050405020304" pitchFamily="18" charset="0"/>
              </a:rPr>
              <a:t>4 строка – фраза, несущая определенный смысл.</a:t>
            </a:r>
          </a:p>
          <a:p>
            <a:pPr algn="just"/>
            <a:r>
              <a:rPr lang="ru-RU" dirty="0" smtClean="0">
                <a:latin typeface="Times New Roman" panose="02020603050405020304" pitchFamily="18" charset="0"/>
                <a:cs typeface="Times New Roman" panose="02020603050405020304" pitchFamily="18" charset="0"/>
              </a:rPr>
              <a:t>5 строка – заключение в форме существительного (ассоциация с первым словом).</a:t>
            </a:r>
          </a:p>
          <a:p>
            <a:pPr algn="just"/>
            <a:r>
              <a:rPr lang="ru-RU" dirty="0" smtClean="0">
                <a:latin typeface="Times New Roman" panose="02020603050405020304" pitchFamily="18" charset="0"/>
                <a:cs typeface="Times New Roman" panose="02020603050405020304" pitchFamily="18" charset="0"/>
              </a:rPr>
              <a:t>	Составлять </a:t>
            </a:r>
            <a:r>
              <a:rPr lang="ru-RU" dirty="0" err="1" smtClean="0">
                <a:latin typeface="Times New Roman" panose="02020603050405020304" pitchFamily="18" charset="0"/>
                <a:cs typeface="Times New Roman" panose="02020603050405020304" pitchFamily="18" charset="0"/>
              </a:rPr>
              <a:t>cинквейн</a:t>
            </a:r>
            <a:r>
              <a:rPr lang="ru-RU" dirty="0" smtClean="0">
                <a:latin typeface="Times New Roman" panose="02020603050405020304" pitchFamily="18" charset="0"/>
                <a:cs typeface="Times New Roman" panose="02020603050405020304" pitchFamily="18" charset="0"/>
              </a:rPr>
              <a:t> очень просто и интересно. И к тому же, работа над его созданием развивает образное мышление.</a:t>
            </a:r>
          </a:p>
          <a:p>
            <a:r>
              <a:rPr lang="ru-RU" dirty="0" smtClean="0">
                <a:latin typeface="Times New Roman" pitchFamily="18" charset="0"/>
              </a:rPr>
              <a:t>Понятно</a:t>
            </a:r>
            <a:r>
              <a:rPr lang="ru-RU" dirty="0">
                <a:latin typeface="Times New Roman" pitchFamily="18" charset="0"/>
              </a:rPr>
              <a:t>, что тема </a:t>
            </a:r>
            <a:r>
              <a:rPr lang="ru-RU" dirty="0" err="1">
                <a:latin typeface="Times New Roman" pitchFamily="18" charset="0"/>
              </a:rPr>
              <a:t>синквейна</a:t>
            </a:r>
            <a:r>
              <a:rPr lang="ru-RU" dirty="0">
                <a:latin typeface="Times New Roman" pitchFamily="18" charset="0"/>
              </a:rPr>
              <a:t> должна быть </a:t>
            </a:r>
            <a:r>
              <a:rPr lang="ru-RU" dirty="0" err="1">
                <a:latin typeface="Times New Roman" pitchFamily="18" charset="0"/>
              </a:rPr>
              <a:t>по-возможности</a:t>
            </a:r>
            <a:r>
              <a:rPr lang="ru-RU" dirty="0">
                <a:latin typeface="Times New Roman" pitchFamily="18" charset="0"/>
              </a:rPr>
              <a:t>, эмоциональной.</a:t>
            </a:r>
          </a:p>
          <a:p>
            <a:r>
              <a:rPr lang="ru-RU" dirty="0">
                <a:latin typeface="Times New Roman" pitchFamily="18" charset="0"/>
              </a:rPr>
              <a:t>Знакомство с </a:t>
            </a:r>
            <a:r>
              <a:rPr lang="ru-RU" dirty="0" err="1">
                <a:latin typeface="Times New Roman" pitchFamily="18" charset="0"/>
              </a:rPr>
              <a:t>синквейном</a:t>
            </a:r>
            <a:r>
              <a:rPr lang="ru-RU" dirty="0">
                <a:latin typeface="Times New Roman" pitchFamily="18" charset="0"/>
              </a:rPr>
              <a:t> проводится по следующей процедуре:</a:t>
            </a:r>
          </a:p>
          <a:p>
            <a:r>
              <a:rPr lang="ru-RU" dirty="0">
                <a:latin typeface="Times New Roman" pitchFamily="18" charset="0"/>
              </a:rPr>
              <a:t>1.     Объясняются правила написания </a:t>
            </a:r>
            <a:r>
              <a:rPr lang="ru-RU" dirty="0" err="1">
                <a:latin typeface="Times New Roman" pitchFamily="18" charset="0"/>
              </a:rPr>
              <a:t>синквейна</a:t>
            </a:r>
            <a:r>
              <a:rPr lang="ru-RU" dirty="0">
                <a:latin typeface="Times New Roman" pitchFamily="18" charset="0"/>
              </a:rPr>
              <a:t>.</a:t>
            </a:r>
          </a:p>
          <a:p>
            <a:r>
              <a:rPr lang="ru-RU" dirty="0">
                <a:latin typeface="Times New Roman" pitchFamily="18" charset="0"/>
              </a:rPr>
              <a:t>2.     В качестве примера приводятся несколько </a:t>
            </a:r>
            <a:r>
              <a:rPr lang="ru-RU" dirty="0" err="1">
                <a:latin typeface="Times New Roman" pitchFamily="18" charset="0"/>
              </a:rPr>
              <a:t>синквейнов</a:t>
            </a:r>
            <a:r>
              <a:rPr lang="ru-RU" dirty="0">
                <a:latin typeface="Times New Roman" pitchFamily="18" charset="0"/>
              </a:rPr>
              <a:t>.</a:t>
            </a:r>
          </a:p>
          <a:p>
            <a:r>
              <a:rPr lang="ru-RU" dirty="0">
                <a:latin typeface="Times New Roman" pitchFamily="18" charset="0"/>
              </a:rPr>
              <a:t>3.     Задается тема </a:t>
            </a:r>
            <a:r>
              <a:rPr lang="ru-RU" dirty="0" err="1">
                <a:latin typeface="Times New Roman" pitchFamily="18" charset="0"/>
              </a:rPr>
              <a:t>синквейна</a:t>
            </a:r>
            <a:r>
              <a:rPr lang="ru-RU" dirty="0">
                <a:latin typeface="Times New Roman" pitchFamily="18" charset="0"/>
              </a:rPr>
              <a:t>.</a:t>
            </a:r>
          </a:p>
          <a:p>
            <a:r>
              <a:rPr lang="ru-RU" dirty="0">
                <a:latin typeface="Times New Roman" pitchFamily="18" charset="0"/>
              </a:rPr>
              <a:t>4.     Фиксируется время на данный вид работы.</a:t>
            </a:r>
          </a:p>
          <a:p>
            <a:r>
              <a:rPr lang="ru-RU" dirty="0">
                <a:latin typeface="Times New Roman" pitchFamily="18" charset="0"/>
              </a:rPr>
              <a:t>5.     Заслушиваются варианты </a:t>
            </a:r>
            <a:r>
              <a:rPr lang="ru-RU" dirty="0" err="1">
                <a:latin typeface="Times New Roman" pitchFamily="18" charset="0"/>
              </a:rPr>
              <a:t>синквейнов</a:t>
            </a:r>
            <a:r>
              <a:rPr lang="ru-RU" dirty="0">
                <a:latin typeface="Times New Roman" pitchFamily="18" charset="0"/>
              </a:rPr>
              <a:t> по желанию учеников.</a:t>
            </a:r>
          </a:p>
        </p:txBody>
      </p:sp>
      <p:sp>
        <p:nvSpPr>
          <p:cNvPr id="26629" name="AutoShape 5">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pic>
        <p:nvPicPr>
          <p:cNvPr id="4" name="Picture 2" descr="http://3.bp.blogspot.com/-AoVl94WFrWk/VCWmp_4cwTI/AAAAAAAAAT4/ISea2cJcIEM/s1600/0_a0e81_ec2a9926_XL.png"/>
          <p:cNvPicPr>
            <a:picLocks noChangeAspect="1" noChangeArrowheads="1"/>
          </p:cNvPicPr>
          <p:nvPr/>
        </p:nvPicPr>
        <p:blipFill>
          <a:blip r:embed="rId3"/>
          <a:srcRect l="12188" t="9804" r="6249" b="9803"/>
          <a:stretch>
            <a:fillRect/>
          </a:stretch>
        </p:blipFill>
        <p:spPr bwMode="auto">
          <a:xfrm>
            <a:off x="6786578" y="4366703"/>
            <a:ext cx="2643206" cy="2491297"/>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14282" y="428604"/>
          <a:ext cx="8643998" cy="5852160"/>
        </p:xfrm>
        <a:graphic>
          <a:graphicData uri="http://schemas.openxmlformats.org/drawingml/2006/table">
            <a:tbl>
              <a:tblPr firstRow="1" bandRow="1">
                <a:tableStyleId>{5940675A-B579-460E-94D1-54222C63F5DA}</a:tableStyleId>
              </a:tblPr>
              <a:tblGrid>
                <a:gridCol w="3857652">
                  <a:extLst>
                    <a:ext uri="{9D8B030D-6E8A-4147-A177-3AD203B41FA5}">
                      <a16:colId xmlns:a16="http://schemas.microsoft.com/office/drawing/2014/main" val="20000"/>
                    </a:ext>
                  </a:extLst>
                </a:gridCol>
                <a:gridCol w="4786346">
                  <a:extLst>
                    <a:ext uri="{9D8B030D-6E8A-4147-A177-3AD203B41FA5}">
                      <a16:colId xmlns:a16="http://schemas.microsoft.com/office/drawing/2014/main" val="20001"/>
                    </a:ext>
                  </a:extLst>
                </a:gridCol>
              </a:tblGrid>
              <a:tr h="5429288">
                <a:tc>
                  <a:txBody>
                    <a:bodyPr/>
                    <a:lstStyle/>
                    <a:p>
                      <a:r>
                        <a:rPr lang="ru-RU" sz="1800" b="1" dirty="0" smtClean="0">
                          <a:latin typeface="Times New Roman" pitchFamily="18" charset="0"/>
                          <a:cs typeface="Times New Roman" pitchFamily="18" charset="0"/>
                        </a:rPr>
                        <a:t>Клавиатура</a:t>
                      </a:r>
                    </a:p>
                    <a:p>
                      <a:r>
                        <a:rPr lang="ru-RU" sz="1800" dirty="0" smtClean="0">
                          <a:latin typeface="Times New Roman" pitchFamily="18" charset="0"/>
                          <a:cs typeface="Times New Roman" pitchFamily="18" charset="0"/>
                        </a:rPr>
                        <a:t>Прямоугольная, белая</a:t>
                      </a:r>
                    </a:p>
                    <a:p>
                      <a:r>
                        <a:rPr lang="ru-RU" sz="1800" dirty="0" smtClean="0">
                          <a:latin typeface="Times New Roman" pitchFamily="18" charset="0"/>
                          <a:cs typeface="Times New Roman" pitchFamily="18" charset="0"/>
                        </a:rPr>
                        <a:t>Пишет, лежит, ломается</a:t>
                      </a:r>
                    </a:p>
                    <a:p>
                      <a:r>
                        <a:rPr lang="ru-RU" sz="1800" dirty="0" smtClean="0">
                          <a:latin typeface="Times New Roman" pitchFamily="18" charset="0"/>
                          <a:cs typeface="Times New Roman" pitchFamily="18" charset="0"/>
                        </a:rPr>
                        <a:t>Клавиатура – прибор для набора текста</a:t>
                      </a:r>
                    </a:p>
                    <a:p>
                      <a:r>
                        <a:rPr lang="ru-RU" sz="1800" dirty="0" smtClean="0">
                          <a:latin typeface="Times New Roman" pitchFamily="18" charset="0"/>
                          <a:cs typeface="Times New Roman" pitchFamily="18" charset="0"/>
                        </a:rPr>
                        <a:t>Печатная машинка</a:t>
                      </a:r>
                    </a:p>
                    <a:p>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CD-диск</a:t>
                      </a:r>
                    </a:p>
                    <a:p>
                      <a:r>
                        <a:rPr lang="ru-RU" sz="1800" dirty="0" smtClean="0">
                          <a:latin typeface="Times New Roman" pitchFamily="18" charset="0"/>
                          <a:cs typeface="Times New Roman" pitchFamily="18" charset="0"/>
                        </a:rPr>
                        <a:t>Круглый, гладкий, плоский</a:t>
                      </a:r>
                    </a:p>
                    <a:p>
                      <a:r>
                        <a:rPr lang="ru-RU" sz="1800" dirty="0" smtClean="0">
                          <a:latin typeface="Times New Roman" pitchFamily="18" charset="0"/>
                          <a:cs typeface="Times New Roman" pitchFamily="18" charset="0"/>
                        </a:rPr>
                        <a:t>Царапается, ломается, содержит</a:t>
                      </a:r>
                    </a:p>
                    <a:p>
                      <a:r>
                        <a:rPr lang="ru-RU" sz="1800" dirty="0" smtClean="0">
                          <a:latin typeface="Times New Roman" pitchFamily="18" charset="0"/>
                          <a:cs typeface="Times New Roman" pitchFamily="18" charset="0"/>
                        </a:rPr>
                        <a:t>CD-диск – носитель информации</a:t>
                      </a:r>
                    </a:p>
                    <a:p>
                      <a:r>
                        <a:rPr lang="ru-RU" sz="1800" dirty="0" smtClean="0">
                          <a:latin typeface="Times New Roman" pitchFamily="18" charset="0"/>
                          <a:cs typeface="Times New Roman" pitchFamily="18" charset="0"/>
                        </a:rPr>
                        <a:t>Память</a:t>
                      </a:r>
                    </a:p>
                    <a:p>
                      <a:endParaRPr lang="ru-RU" sz="1800" dirty="0" smtClean="0">
                        <a:latin typeface="Times New Roman" pitchFamily="18" charset="0"/>
                        <a:cs typeface="Times New Roman" pitchFamily="18" charset="0"/>
                      </a:endParaRPr>
                    </a:p>
                    <a:p>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Презентация</a:t>
                      </a:r>
                    </a:p>
                    <a:p>
                      <a:r>
                        <a:rPr lang="ru-RU" sz="1800" dirty="0" smtClean="0">
                          <a:latin typeface="Times New Roman" pitchFamily="18" charset="0"/>
                          <a:cs typeface="Times New Roman" pitchFamily="18" charset="0"/>
                        </a:rPr>
                        <a:t>Интерактивная, интересная</a:t>
                      </a:r>
                    </a:p>
                    <a:p>
                      <a:r>
                        <a:rPr lang="ru-RU" sz="1800" dirty="0" smtClean="0">
                          <a:latin typeface="Times New Roman" pitchFamily="18" charset="0"/>
                          <a:cs typeface="Times New Roman" pitchFamily="18" charset="0"/>
                        </a:rPr>
                        <a:t>Показывает, заинтересовывает, информирует</a:t>
                      </a:r>
                    </a:p>
                    <a:p>
                      <a:r>
                        <a:rPr lang="ru-RU" sz="1800" dirty="0" smtClean="0">
                          <a:latin typeface="Times New Roman" pitchFamily="18" charset="0"/>
                          <a:cs typeface="Times New Roman" pitchFamily="18" charset="0"/>
                        </a:rPr>
                        <a:t>Презентация украшает выступление.</a:t>
                      </a:r>
                    </a:p>
                    <a:p>
                      <a:r>
                        <a:rPr lang="ru-RU" sz="1800" dirty="0" smtClean="0">
                          <a:latin typeface="Times New Roman" pitchFamily="18" charset="0"/>
                          <a:cs typeface="Times New Roman" pitchFamily="18" charset="0"/>
                        </a:rPr>
                        <a:t>Слайды.</a:t>
                      </a:r>
                    </a:p>
                    <a:p>
                      <a:endParaRPr lang="ru-RU" sz="1800" dirty="0">
                        <a:latin typeface="Times New Roman" pitchFamily="18" charset="0"/>
                        <a:cs typeface="Times New Roman" pitchFamily="18" charset="0"/>
                      </a:endParaRPr>
                    </a:p>
                  </a:txBody>
                  <a:tcPr/>
                </a:tc>
                <a:tc>
                  <a:txBody>
                    <a:bodyPr/>
                    <a:lstStyle/>
                    <a:p>
                      <a:r>
                        <a:rPr lang="ru-RU" sz="1800" b="1" dirty="0" smtClean="0">
                          <a:latin typeface="Times New Roman" pitchFamily="18" charset="0"/>
                          <a:cs typeface="Times New Roman" pitchFamily="18" charset="0"/>
                        </a:rPr>
                        <a:t>Микрофон</a:t>
                      </a:r>
                    </a:p>
                    <a:p>
                      <a:r>
                        <a:rPr lang="ru-RU" sz="1800" dirty="0" smtClean="0">
                          <a:latin typeface="Times New Roman" pitchFamily="18" charset="0"/>
                          <a:cs typeface="Times New Roman" pitchFamily="18" charset="0"/>
                        </a:rPr>
                        <a:t>Маленький, незаметный</a:t>
                      </a:r>
                    </a:p>
                    <a:p>
                      <a:r>
                        <a:rPr lang="ru-RU" sz="1800" dirty="0" smtClean="0">
                          <a:latin typeface="Times New Roman" pitchFamily="18" charset="0"/>
                          <a:cs typeface="Times New Roman" pitchFamily="18" charset="0"/>
                        </a:rPr>
                        <a:t>Слушает, стоит, передает</a:t>
                      </a:r>
                    </a:p>
                    <a:p>
                      <a:r>
                        <a:rPr lang="ru-RU" sz="1800" dirty="0" smtClean="0">
                          <a:latin typeface="Times New Roman" pitchFamily="18" charset="0"/>
                          <a:cs typeface="Times New Roman" pitchFamily="18" charset="0"/>
                        </a:rPr>
                        <a:t>Микрофон – прибор, который передает звук.</a:t>
                      </a:r>
                    </a:p>
                    <a:p>
                      <a:r>
                        <a:rPr lang="ru-RU" sz="1800" dirty="0" smtClean="0">
                          <a:latin typeface="Times New Roman" pitchFamily="18" charset="0"/>
                          <a:cs typeface="Times New Roman" pitchFamily="18" charset="0"/>
                        </a:rPr>
                        <a:t>Громкоговоритель.</a:t>
                      </a:r>
                    </a:p>
                    <a:p>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Компьютер</a:t>
                      </a:r>
                    </a:p>
                    <a:p>
                      <a:r>
                        <a:rPr lang="ru-RU" sz="1800" dirty="0" smtClean="0">
                          <a:latin typeface="Times New Roman" pitchFamily="18" charset="0"/>
                          <a:cs typeface="Times New Roman" pitchFamily="18" charset="0"/>
                        </a:rPr>
                        <a:t>Мощный, умный</a:t>
                      </a:r>
                    </a:p>
                    <a:p>
                      <a:r>
                        <a:rPr lang="ru-RU" sz="1800" dirty="0" smtClean="0">
                          <a:latin typeface="Times New Roman" pitchFamily="18" charset="0"/>
                          <a:cs typeface="Times New Roman" pitchFamily="18" charset="0"/>
                        </a:rPr>
                        <a:t>Помогает, развивает, считает</a:t>
                      </a:r>
                    </a:p>
                    <a:p>
                      <a:r>
                        <a:rPr lang="ru-RU" sz="1800" dirty="0" smtClean="0">
                          <a:latin typeface="Times New Roman" pitchFamily="18" charset="0"/>
                          <a:cs typeface="Times New Roman" pitchFamily="18" charset="0"/>
                        </a:rPr>
                        <a:t>Компьютер – главный информационный инструмент</a:t>
                      </a:r>
                    </a:p>
                    <a:p>
                      <a:r>
                        <a:rPr lang="ru-RU" sz="1800" dirty="0" smtClean="0">
                          <a:latin typeface="Times New Roman" pitchFamily="18" charset="0"/>
                          <a:cs typeface="Times New Roman" pitchFamily="18" charset="0"/>
                        </a:rPr>
                        <a:t>Радость, восторг.</a:t>
                      </a:r>
                    </a:p>
                    <a:p>
                      <a:endParaRPr lang="ru-RU" sz="1800" dirty="0" smtClean="0">
                        <a:latin typeface="Times New Roman" pitchFamily="18" charset="0"/>
                        <a:cs typeface="Times New Roman" pitchFamily="18" charset="0"/>
                      </a:endParaRPr>
                    </a:p>
                    <a:p>
                      <a:r>
                        <a:rPr lang="ru-RU" sz="1800" b="1" dirty="0" err="1" smtClean="0">
                          <a:latin typeface="Times New Roman" pitchFamily="18" charset="0"/>
                          <a:cs typeface="Times New Roman" pitchFamily="18" charset="0"/>
                        </a:rPr>
                        <a:t>Флэш-карта</a:t>
                      </a:r>
                      <a:endParaRPr lang="ru-RU" sz="1800" b="1"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Маленькая, удобная</a:t>
                      </a:r>
                    </a:p>
                    <a:p>
                      <a:r>
                        <a:rPr lang="ru-RU" sz="1800" dirty="0" smtClean="0">
                          <a:latin typeface="Times New Roman" pitchFamily="18" charset="0"/>
                          <a:cs typeface="Times New Roman" pitchFamily="18" charset="0"/>
                        </a:rPr>
                        <a:t>Сохраняет, содержит, переносит</a:t>
                      </a:r>
                    </a:p>
                    <a:p>
                      <a:r>
                        <a:rPr lang="ru-RU" sz="1800" dirty="0" err="1" smtClean="0">
                          <a:latin typeface="Times New Roman" pitchFamily="18" charset="0"/>
                          <a:cs typeface="Times New Roman" pitchFamily="18" charset="0"/>
                        </a:rPr>
                        <a:t>Флэш-карта</a:t>
                      </a:r>
                      <a:r>
                        <a:rPr lang="ru-RU" sz="1800" dirty="0" smtClean="0">
                          <a:latin typeface="Times New Roman" pitchFamily="18" charset="0"/>
                          <a:cs typeface="Times New Roman" pitchFamily="18" charset="0"/>
                        </a:rPr>
                        <a:t> – носитель информации</a:t>
                      </a:r>
                    </a:p>
                    <a:p>
                      <a:r>
                        <a:rPr lang="ru-RU" sz="1800" dirty="0" smtClean="0">
                          <a:latin typeface="Times New Roman" pitchFamily="18" charset="0"/>
                          <a:cs typeface="Times New Roman" pitchFamily="18" charset="0"/>
                        </a:rPr>
                        <a:t>Память</a:t>
                      </a:r>
                    </a:p>
                    <a:p>
                      <a:endParaRPr lang="ru-RU" sz="18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539750" y="404813"/>
            <a:ext cx="8353425" cy="5584825"/>
          </a:xfrm>
          <a:prstGeom prst="rect">
            <a:avLst/>
          </a:prstGeom>
          <a:noFill/>
          <a:ln w="9525">
            <a:noFill/>
            <a:miter lim="800000"/>
            <a:headEnd/>
            <a:tailEnd/>
          </a:ln>
          <a:effectLst/>
        </p:spPr>
        <p:txBody>
          <a:bodyPr>
            <a:spAutoFit/>
          </a:bodyPr>
          <a:lstStyle/>
          <a:p>
            <a:r>
              <a:rPr lang="ru-RU" b="1" i="1">
                <a:latin typeface="Times New Roman" pitchFamily="18" charset="0"/>
              </a:rPr>
              <a:t>Прием «Учебный мозговой штурм»</a:t>
            </a:r>
            <a:endParaRPr lang="ru-RU">
              <a:latin typeface="Times New Roman" pitchFamily="18" charset="0"/>
            </a:endParaRPr>
          </a:p>
          <a:p>
            <a:r>
              <a:rPr lang="ru-RU">
                <a:latin typeface="Times New Roman" pitchFamily="18" charset="0"/>
              </a:rPr>
              <a:t>Этот прием хорошо известен учителю и не нуждается в подробном описании. Однако, поскольку он широко используется на уроках, целесообразно уточнить некоторые процедурные аспекты его проведения.</a:t>
            </a:r>
          </a:p>
          <a:p>
            <a:r>
              <a:rPr lang="ru-RU">
                <a:latin typeface="Times New Roman" pitchFamily="18" charset="0"/>
              </a:rPr>
              <a:t>Основная цель «учебного мозгового штурма» - развитие творческого типа мышления. Следовательно, выбор темы для его проведения прямо зависит от числа возможных вариантов решения той или иной проблемы.</a:t>
            </a:r>
          </a:p>
          <a:p>
            <a:r>
              <a:rPr lang="ru-RU">
                <a:latin typeface="Times New Roman" pitchFamily="18" charset="0"/>
              </a:rPr>
              <a:t>«Учебный мозговой штурм» обычно проводится в группах численностью 5-7 человек.</a:t>
            </a:r>
          </a:p>
          <a:p>
            <a:r>
              <a:rPr lang="ru-RU" b="1" u="sng">
                <a:latin typeface="Times New Roman" pitchFamily="18" charset="0"/>
              </a:rPr>
              <a:t>Первый этап</a:t>
            </a:r>
            <a:r>
              <a:rPr lang="ru-RU">
                <a:latin typeface="Times New Roman" pitchFamily="18" charset="0"/>
              </a:rPr>
              <a:t> – создание банка идей, возможных решений проблемы. Принимаются и фиксируются на доске или плакате любые предложения. Критика и комментирование не допускаются. Регламент – до 15 минут.</a:t>
            </a:r>
          </a:p>
          <a:p>
            <a:endParaRPr lang="ru-RU">
              <a:latin typeface="Times New Roman" pitchFamily="18" charset="0"/>
            </a:endParaRPr>
          </a:p>
          <a:p>
            <a:r>
              <a:rPr lang="ru-RU" b="1" u="sng">
                <a:latin typeface="Times New Roman" pitchFamily="18" charset="0"/>
              </a:rPr>
              <a:t>Второй этап</a:t>
            </a:r>
            <a:r>
              <a:rPr lang="ru-RU">
                <a:latin typeface="Times New Roman" pitchFamily="18" charset="0"/>
              </a:rPr>
              <a:t> – коллективное обсуждение идей и предложений. На этом этапе главное – найти рациональное в любом из предложений, попытаться совместить их в целое.</a:t>
            </a:r>
          </a:p>
          <a:p>
            <a:endParaRPr lang="ru-RU">
              <a:latin typeface="Times New Roman" pitchFamily="18" charset="0"/>
            </a:endParaRPr>
          </a:p>
          <a:p>
            <a:r>
              <a:rPr lang="ru-RU" b="1" u="sng">
                <a:latin typeface="Times New Roman" pitchFamily="18" charset="0"/>
              </a:rPr>
              <a:t>Третий этап</a:t>
            </a:r>
            <a:r>
              <a:rPr lang="ru-RU">
                <a:latin typeface="Times New Roman" pitchFamily="18" charset="0"/>
              </a:rPr>
              <a:t> – выбор наиболее перспективных решений с точки зрения имеющихся на данный момент ресурсов. Этот этап может быть даже отсрочен во времени и проведен на следующем уроке.</a:t>
            </a:r>
          </a:p>
        </p:txBody>
      </p:sp>
      <p:sp>
        <p:nvSpPr>
          <p:cNvPr id="27653" name="AutoShape 5">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Text Box 4"/>
          <p:cNvSpPr txBox="1">
            <a:spLocks noChangeArrowheads="1"/>
          </p:cNvSpPr>
          <p:nvPr/>
        </p:nvSpPr>
        <p:spPr bwMode="auto">
          <a:xfrm>
            <a:off x="395288" y="549275"/>
            <a:ext cx="8497887" cy="3743325"/>
          </a:xfrm>
          <a:prstGeom prst="rect">
            <a:avLst/>
          </a:prstGeom>
          <a:noFill/>
          <a:ln w="9525">
            <a:noFill/>
            <a:miter lim="800000"/>
            <a:headEnd/>
            <a:tailEnd/>
          </a:ln>
          <a:effectLst/>
        </p:spPr>
        <p:txBody>
          <a:bodyPr>
            <a:spAutoFit/>
          </a:bodyPr>
          <a:lstStyle/>
          <a:p>
            <a:r>
              <a:rPr lang="ru-RU" sz="2400" b="1" i="1" dirty="0">
                <a:latin typeface="Times New Roman" pitchFamily="18" charset="0"/>
              </a:rPr>
              <a:t>Прием «Лекция со стопами»</a:t>
            </a:r>
          </a:p>
          <a:p>
            <a:endParaRPr lang="ru-RU" sz="2400" dirty="0">
              <a:latin typeface="Times New Roman" pitchFamily="18" charset="0"/>
            </a:endParaRPr>
          </a:p>
          <a:p>
            <a:r>
              <a:rPr lang="ru-RU" sz="2400" b="1" dirty="0">
                <a:latin typeface="Times New Roman" pitchFamily="18" charset="0"/>
              </a:rPr>
              <a:t>Лекция</a:t>
            </a:r>
            <a:r>
              <a:rPr lang="ru-RU" sz="2400" dirty="0">
                <a:latin typeface="Times New Roman" pitchFamily="18" charset="0"/>
              </a:rPr>
              <a:t> – хорошо знакомый и часто используемый педагогический прием. Особенности ее использования в технологии критического мышления заключается в том, что она читается дозировано. После каждой смысловой части обязательно делается остановка. Во время «стопа» идет обсуждение или проблемного вопроса, или коллективный поиск ответа на основной вопрос темы, или дается какое-то задание, которое выполняется в группах или индивидуально.</a:t>
            </a:r>
          </a:p>
        </p:txBody>
      </p:sp>
      <p:sp>
        <p:nvSpPr>
          <p:cNvPr id="28677" name="AutoShape 5">
            <a:hlinkClick r:id="rId2" action="ppaction://hlinksldjump"/>
          </p:cNvPr>
          <p:cNvSpPr>
            <a:spLocks noChangeArrowheads="1"/>
          </p:cNvSpPr>
          <p:nvPr/>
        </p:nvSpPr>
        <p:spPr bwMode="auto">
          <a:xfrm>
            <a:off x="8316913" y="6308725"/>
            <a:ext cx="647700" cy="433388"/>
          </a:xfrm>
          <a:prstGeom prst="bevel">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0"/>
            <a:ext cx="8286808" cy="461665"/>
          </a:xfrm>
          <a:prstGeom prst="rect">
            <a:avLst/>
          </a:prstGeom>
        </p:spPr>
        <p:txBody>
          <a:bodyPr wrap="square">
            <a:spAutoFit/>
          </a:bodyPr>
          <a:lstStyle/>
          <a:p>
            <a:pPr algn="ctr"/>
            <a:r>
              <a:rPr lang="ru-RU" sz="2400" b="1" i="1" dirty="0" smtClean="0">
                <a:latin typeface="Times New Roman" pitchFamily="18" charset="0"/>
                <a:cs typeface="Times New Roman" pitchFamily="18" charset="0"/>
              </a:rPr>
              <a:t>Технология проектного обучения</a:t>
            </a:r>
            <a:endParaRPr lang="ru-RU" dirty="0"/>
          </a:p>
        </p:txBody>
      </p:sp>
      <p:sp>
        <p:nvSpPr>
          <p:cNvPr id="3" name="Прямоугольник 2"/>
          <p:cNvSpPr/>
          <p:nvPr/>
        </p:nvSpPr>
        <p:spPr>
          <a:xfrm>
            <a:off x="142844" y="500042"/>
            <a:ext cx="8786842" cy="6463308"/>
          </a:xfrm>
          <a:prstGeom prst="rect">
            <a:avLst/>
          </a:prstGeom>
        </p:spPr>
        <p:txBody>
          <a:bodyPr wrap="square">
            <a:spAutoFit/>
          </a:bodyPr>
          <a:lstStyle/>
          <a:p>
            <a:r>
              <a:rPr lang="ru-RU" dirty="0" err="1" smtClean="0">
                <a:latin typeface="Times New Roman" pitchFamily="18" charset="0"/>
                <a:cs typeface="Times New Roman" pitchFamily="18" charset="0"/>
              </a:rPr>
              <a:t>Cуть</a:t>
            </a:r>
            <a:r>
              <a:rPr lang="ru-RU" b="1" dirty="0" smtClean="0">
                <a:latin typeface="Times New Roman" pitchFamily="18" charset="0"/>
                <a:cs typeface="Times New Roman" pitchFamily="18" charset="0"/>
              </a:rPr>
              <a:t> метода проекта – </a:t>
            </a:r>
            <a:r>
              <a:rPr lang="ru-RU" dirty="0" smtClean="0">
                <a:latin typeface="Times New Roman" pitchFamily="18" charset="0"/>
                <a:cs typeface="Times New Roman" pitchFamily="18" charset="0"/>
              </a:rPr>
              <a:t>«стимулировать интерес учащихся к определенным проблемам, предполагающим владение определенной суммой знаний и через</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проектную деятельность, предусматривающим решение этих проблем, умение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практически применять полученные знания». Метод проектов всегда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предполагает, во-первых, решение какой-то проблемы, и, во-вторых, направлен на получение результата. Работа с проектами занимает особое место в системе школьного образования, позволяя учащимся приобретать знания, которые не достигаются при традиционных методах обучения. </a:t>
            </a:r>
          </a:p>
          <a:p>
            <a:r>
              <a:rPr lang="ru-RU" b="1" dirty="0" smtClean="0">
                <a:latin typeface="Times New Roman" pitchFamily="18" charset="0"/>
                <a:cs typeface="Times New Roman" pitchFamily="18" charset="0"/>
              </a:rPr>
              <a:t>Хороший проект должен:</a:t>
            </a:r>
          </a:p>
          <a:p>
            <a:pPr>
              <a:buFont typeface="Arial" pitchFamily="34" charset="0"/>
              <a:buChar char="•"/>
            </a:pPr>
            <a:r>
              <a:rPr lang="ru-RU" dirty="0" smtClean="0">
                <a:latin typeface="Times New Roman" pitchFamily="18" charset="0"/>
                <a:cs typeface="Times New Roman" pitchFamily="18" charset="0"/>
              </a:rPr>
              <a:t>иметь практическую ценность; </a:t>
            </a:r>
          </a:p>
          <a:p>
            <a:pPr>
              <a:buFont typeface="Arial" pitchFamily="34" charset="0"/>
              <a:buChar char="•"/>
            </a:pPr>
            <a:r>
              <a:rPr lang="ru-RU" dirty="0" smtClean="0">
                <a:latin typeface="Times New Roman" pitchFamily="18" charset="0"/>
                <a:cs typeface="Times New Roman" pitchFamily="18" charset="0"/>
              </a:rPr>
              <a:t>предполагать проведение учащимися самостоятельных исследований; </a:t>
            </a:r>
          </a:p>
          <a:p>
            <a:pPr>
              <a:buFont typeface="Arial" pitchFamily="34" charset="0"/>
              <a:buChar char="•"/>
            </a:pPr>
            <a:r>
              <a:rPr lang="ru-RU" dirty="0" smtClean="0">
                <a:latin typeface="Times New Roman" pitchFamily="18" charset="0"/>
                <a:cs typeface="Times New Roman" pitchFamily="18" charset="0"/>
              </a:rPr>
              <a:t>быть в одинаковой мере непредсказуемым как в процессе работы над ним, так и при ее завершении; </a:t>
            </a:r>
          </a:p>
          <a:p>
            <a:pPr>
              <a:buFont typeface="Arial" pitchFamily="34" charset="0"/>
              <a:buChar char="•"/>
            </a:pPr>
            <a:r>
              <a:rPr lang="ru-RU" dirty="0" smtClean="0">
                <a:latin typeface="Times New Roman" pitchFamily="18" charset="0"/>
                <a:cs typeface="Times New Roman" pitchFamily="18" charset="0"/>
              </a:rPr>
              <a:t>быть гибким в направлении работы и скорости ее выполнения; </a:t>
            </a:r>
          </a:p>
          <a:p>
            <a:pPr>
              <a:buFont typeface="Arial" pitchFamily="34" charset="0"/>
              <a:buChar char="•"/>
            </a:pPr>
            <a:r>
              <a:rPr lang="ru-RU" dirty="0" smtClean="0">
                <a:latin typeface="Times New Roman" pitchFamily="18" charset="0"/>
                <a:cs typeface="Times New Roman" pitchFamily="18" charset="0"/>
              </a:rPr>
              <a:t>предполагать возможность решения актуальных проблем; </a:t>
            </a:r>
          </a:p>
          <a:p>
            <a:pPr>
              <a:buFont typeface="Arial" pitchFamily="34" charset="0"/>
              <a:buChar char="•"/>
            </a:pPr>
            <a:r>
              <a:rPr lang="ru-RU" dirty="0" smtClean="0">
                <a:latin typeface="Times New Roman" pitchFamily="18" charset="0"/>
                <a:cs typeface="Times New Roman" pitchFamily="18" charset="0"/>
              </a:rPr>
              <a:t>давать школьникам возможность учиться в соответствии с его способностями;</a:t>
            </a:r>
          </a:p>
          <a:p>
            <a:pPr>
              <a:buFont typeface="Arial" pitchFamily="34" charset="0"/>
              <a:buChar char="•"/>
            </a:pPr>
            <a:r>
              <a:rPr lang="ru-RU" dirty="0" smtClean="0">
                <a:latin typeface="Times New Roman" pitchFamily="18" charset="0"/>
                <a:cs typeface="Times New Roman" pitchFamily="18" charset="0"/>
              </a:rPr>
              <a:t>содействовать проявлению их способностей при решении задач более широкого спектра.</a:t>
            </a:r>
            <a:br>
              <a:rPr lang="ru-RU" dirty="0" smtClean="0">
                <a:latin typeface="Times New Roman" pitchFamily="18" charset="0"/>
                <a:cs typeface="Times New Roman" pitchFamily="18" charset="0"/>
              </a:rPr>
            </a:br>
            <a:r>
              <a:rPr lang="ru-RU" b="1" i="1" dirty="0" smtClean="0">
                <a:latin typeface="Times New Roman" pitchFamily="18" charset="0"/>
                <a:cs typeface="Times New Roman" pitchFamily="18" charset="0"/>
              </a:rPr>
              <a:t>Примеры учебных проектов по информатике</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Хочу купить компьютер.</a:t>
            </a:r>
          </a:p>
          <a:p>
            <a:r>
              <a:rPr lang="ru-RU" dirty="0" smtClean="0">
                <a:latin typeface="Times New Roman" pitchFamily="18" charset="0"/>
                <a:cs typeface="Times New Roman" pitchFamily="18" charset="0"/>
              </a:rPr>
              <a:t>История развития ИКТ</a:t>
            </a:r>
          </a:p>
          <a:p>
            <a:r>
              <a:rPr lang="ru-RU" dirty="0" smtClean="0">
                <a:latin typeface="Times New Roman" pitchFamily="18" charset="0"/>
                <a:cs typeface="Times New Roman" pitchFamily="18" charset="0"/>
              </a:rPr>
              <a:t>Социальные сети</a:t>
            </a:r>
          </a:p>
          <a:p>
            <a:r>
              <a:rPr lang="ru-RU" dirty="0" smtClean="0">
                <a:latin typeface="Times New Roman" pitchFamily="18" charset="0"/>
                <a:cs typeface="Times New Roman" pitchFamily="18" charset="0"/>
              </a:rPr>
              <a:t>Устройство компьютера  и др. </a:t>
            </a:r>
            <a:endParaRPr lang="ru-RU"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428604"/>
            <a:ext cx="8329642" cy="5840435"/>
          </a:xfrm>
        </p:spPr>
        <p:txBody>
          <a:bodyPr>
            <a:normAutofit fontScale="92500" lnSpcReduction="20000"/>
          </a:bodyPr>
          <a:lstStyle/>
          <a:p>
            <a:r>
              <a:rPr lang="ru-RU" dirty="0" smtClean="0"/>
              <a:t>XXI век – </a:t>
            </a:r>
            <a:r>
              <a:rPr lang="ru-RU" dirty="0" err="1" smtClean="0"/>
              <a:t>век</a:t>
            </a:r>
            <a:r>
              <a:rPr lang="ru-RU" dirty="0" smtClean="0"/>
              <a:t> развивающегося информационного общества, век высоких технологий. Использование вычислительной техники становится массовым и обыденным. Мир превращается в огромное информационное пространство, объединённое сетью Интернет. Но самое главное, есть возможность активно использовать материалы глобальной телекоммуникационной сети Интернет. И преподаватели, оценившие эту возможность использования гигантского источника информации, понимают насколько это удобно, экономично, актуально в наше бурное время.</a:t>
            </a: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BEBA8EAE-BF5A-486C-A8C5-ECC9F3942E4B}">
                <a14:imgProps xmlns:a14="http://schemas.microsoft.com/office/drawing/2010/main">
                  <a14:imgLayer>
                    <a14:imgEffect>
                      <a14:sharpenSoften amount="25000"/>
                    </a14:imgEffect>
                    <a14:imgEffect>
                      <a14:brightnessContrast bright="42000" contrast="-40000"/>
                    </a14:imgEffect>
                  </a14:imgLayer>
                </a14:imgProps>
              </a:ext>
              <a:ext uri="{28A0092B-C50C-407E-A947-70E740481C1C}">
                <a14:useLocalDpi xmlns:a14="http://schemas.microsoft.com/office/drawing/2010/main" val="0"/>
              </a:ext>
            </a:extLst>
          </a:blip>
          <a:srcRect b="6328"/>
          <a:stretch>
            <a:fillRect/>
          </a:stretch>
        </p:blipFill>
        <p:spPr bwMode="auto">
          <a:xfrm>
            <a:off x="1643042" y="1643050"/>
            <a:ext cx="5320919" cy="4786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57158" y="302138"/>
            <a:ext cx="8429684" cy="1280890"/>
          </a:xfrm>
        </p:spPr>
        <p:txBody>
          <a:bodyPr>
            <a:normAutofit fontScale="90000"/>
          </a:bodyPr>
          <a:lstStyle/>
          <a:p>
            <a:pPr algn="ctr"/>
            <a:r>
              <a:rPr lang="ru-RU" sz="3100" b="1" dirty="0">
                <a:latin typeface="Times New Roman" panose="02020603050405020304" pitchFamily="18" charset="0"/>
                <a:cs typeface="Times New Roman" panose="02020603050405020304" pitchFamily="18" charset="0"/>
              </a:rPr>
              <a:t>Что скрывается за понятием «активные методы обучения»?</a:t>
            </a:r>
            <a:r>
              <a:rPr lang="ru-RU" b="1" dirty="0"/>
              <a:t/>
            </a:r>
            <a:br>
              <a:rPr lang="ru-RU" b="1" dirty="0"/>
            </a:br>
            <a:endParaRPr lang="ru-RU" b="1" dirty="0"/>
          </a:p>
        </p:txBody>
      </p:sp>
      <p:sp>
        <p:nvSpPr>
          <p:cNvPr id="3" name="Объект 2"/>
          <p:cNvSpPr>
            <a:spLocks noGrp="1"/>
          </p:cNvSpPr>
          <p:nvPr>
            <p:ph idx="1"/>
          </p:nvPr>
        </p:nvSpPr>
        <p:spPr>
          <a:xfrm>
            <a:off x="357158" y="1335110"/>
            <a:ext cx="8271301" cy="3777622"/>
          </a:xfrm>
        </p:spPr>
        <p:txBody>
          <a:bodyPr>
            <a:normAutofit fontScale="85000" lnSpcReduction="10000"/>
          </a:bodyPr>
          <a:lstStyle/>
          <a:p>
            <a:pPr marL="0" indent="0" algn="just">
              <a:lnSpc>
                <a:spcPct val="150000"/>
              </a:lnSpc>
              <a:spcBef>
                <a:spcPts val="0"/>
              </a:spcBef>
              <a:buNone/>
            </a:pPr>
            <a:r>
              <a:rPr lang="ru-RU" b="1" dirty="0" smtClean="0">
                <a:latin typeface="Times New Roman" panose="02020603050405020304" pitchFamily="18" charset="0"/>
                <a:cs typeface="Times New Roman" panose="02020603050405020304" pitchFamily="18" charset="0"/>
              </a:rPr>
              <a:t>Активный </a:t>
            </a:r>
            <a:r>
              <a:rPr lang="ru-RU" b="1" dirty="0">
                <a:latin typeface="Times New Roman" panose="02020603050405020304" pitchFamily="18" charset="0"/>
                <a:cs typeface="Times New Roman" panose="02020603050405020304" pitchFamily="18" charset="0"/>
              </a:rPr>
              <a:t>метод</a:t>
            </a:r>
            <a:r>
              <a:rPr lang="ru-RU" dirty="0">
                <a:latin typeface="Times New Roman" panose="02020603050405020304" pitchFamily="18" charset="0"/>
                <a:cs typeface="Times New Roman" panose="02020603050405020304" pitchFamily="18" charset="0"/>
              </a:rPr>
              <a:t> – это форма взаимодействия учащихся и учителя, при которой учитель и учащиеся взаимодействуют друг с другом в ходе урока и учащиеся здесь не пассивные слушатели, а активные участники </a:t>
            </a:r>
            <a:r>
              <a:rPr lang="ru-RU" dirty="0" smtClean="0">
                <a:latin typeface="Times New Roman" panose="02020603050405020304" pitchFamily="18" charset="0"/>
                <a:cs typeface="Times New Roman" panose="02020603050405020304" pitchFamily="18" charset="0"/>
              </a:rPr>
              <a:t>урока (метод проектов, мозговой штурм, деловые и ролевые игры, </a:t>
            </a:r>
            <a:r>
              <a:rPr lang="ru-RU" dirty="0" err="1" smtClean="0">
                <a:latin typeface="Times New Roman" panose="02020603050405020304" pitchFamily="18" charset="0"/>
                <a:cs typeface="Times New Roman" panose="02020603050405020304" pitchFamily="18" charset="0"/>
              </a:rPr>
              <a:t>баскет-метод</a:t>
            </a:r>
            <a:r>
              <a:rPr lang="ru-RU" dirty="0" smtClean="0">
                <a:latin typeface="Times New Roman" panose="02020603050405020304" pitchFamily="18" charset="0"/>
                <a:cs typeface="Times New Roman" panose="02020603050405020304" pitchFamily="18" charset="0"/>
              </a:rPr>
              <a:t> и др.).</a:t>
            </a: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4908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27896"/>
            <a:ext cx="8429684" cy="1024386"/>
          </a:xfrm>
        </p:spPr>
        <p:txBody>
          <a:bodyPr>
            <a:noAutofit/>
          </a:bodyPr>
          <a:lstStyle/>
          <a:p>
            <a:pPr algn="ctr"/>
            <a:r>
              <a:rPr lang="ru-RU" sz="2800" b="1" dirty="0">
                <a:latin typeface="Times New Roman" panose="02020603050405020304" pitchFamily="18" charset="0"/>
                <a:cs typeface="Times New Roman" panose="02020603050405020304" pitchFamily="18" charset="0"/>
              </a:rPr>
              <a:t>Применение активных методов обучения на уроках информатики</a:t>
            </a:r>
            <a:r>
              <a:rPr lang="ru-RU" sz="2800" dirty="0">
                <a:latin typeface="Times New Roman" panose="02020603050405020304" pitchFamily="18" charset="0"/>
                <a:cs typeface="Times New Roman" panose="02020603050405020304" pitchFamily="18" charset="0"/>
              </a:rPr>
              <a:t/>
            </a:r>
            <a:br>
              <a:rPr lang="ru-RU" sz="2800" dirty="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57158" y="1285860"/>
            <a:ext cx="8429684" cy="3777622"/>
          </a:xfrm>
        </p:spPr>
        <p:txBody>
          <a:bodyPr>
            <a:normAutofit fontScale="77500" lnSpcReduction="20000"/>
          </a:bodyPr>
          <a:lstStyle/>
          <a:p>
            <a:pPr marL="0" indent="0" algn="ctr">
              <a:lnSpc>
                <a:spcPct val="150000"/>
              </a:lnSpc>
              <a:spcBef>
                <a:spcPts val="0"/>
              </a:spcBef>
              <a:buNone/>
            </a:pPr>
            <a:r>
              <a:rPr lang="ru-RU" b="1" dirty="0" smtClean="0">
                <a:latin typeface="Times New Roman" panose="02020603050405020304" pitchFamily="18" charset="0"/>
                <a:cs typeface="Times New Roman" panose="02020603050405020304" pitchFamily="18" charset="0"/>
              </a:rPr>
              <a:t>	Прием </a:t>
            </a:r>
            <a:r>
              <a:rPr lang="ru-RU" b="1" dirty="0">
                <a:latin typeface="Times New Roman" panose="02020603050405020304" pitchFamily="18" charset="0"/>
                <a:cs typeface="Times New Roman" panose="02020603050405020304" pitchFamily="18" charset="0"/>
              </a:rPr>
              <a:t>“Шаг за шагом”.</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0" indent="0" algn="just">
              <a:lnSpc>
                <a:spcPct val="150000"/>
              </a:lnSpc>
              <a:spcBef>
                <a:spcPts val="0"/>
              </a:spcBef>
              <a:buNone/>
            </a:pPr>
            <a:r>
              <a:rPr lang="ru-RU" dirty="0" smtClean="0">
                <a:latin typeface="Times New Roman" panose="02020603050405020304" pitchFamily="18" charset="0"/>
                <a:cs typeface="Times New Roman" panose="02020603050405020304" pitchFamily="18" charset="0"/>
              </a:rPr>
              <a:t>Это </a:t>
            </a:r>
            <a:r>
              <a:rPr lang="ru-RU" dirty="0">
                <a:latin typeface="Times New Roman" panose="02020603050405020304" pitchFamily="18" charset="0"/>
                <a:cs typeface="Times New Roman" panose="02020603050405020304" pitchFamily="18" charset="0"/>
              </a:rPr>
              <a:t>приём интерактивного обучения. Используется для активизации полученных ранее знаний. Ученики, шагая к доске, на каждый шаг называют термин, понятие, явление и т.д. из изученного ранее материала. Соревнуются ученики в паре. Побеждает тот, кто сделает больше шагов.</a:t>
            </a:r>
          </a:p>
          <a:p>
            <a:pPr marL="0" indent="0">
              <a:buNone/>
            </a:pPr>
            <a:endParaRPr lang="ru-RU" dirty="0"/>
          </a:p>
        </p:txBody>
      </p:sp>
      <p:pic>
        <p:nvPicPr>
          <p:cNvPr id="1028" name="Picture 4" descr="http://ru.affdu.com/wp-content/uploads/2017/01/girl-stock-1920x10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158" y="4357694"/>
            <a:ext cx="3697869" cy="2117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757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5720" y="1528293"/>
            <a:ext cx="8501122" cy="3777622"/>
          </a:xfrm>
        </p:spPr>
        <p:txBody>
          <a:bodyPr>
            <a:normAutofit fontScale="62500" lnSpcReduction="20000"/>
          </a:bodyPr>
          <a:lstStyle/>
          <a:p>
            <a:pPr marL="0" indent="0" algn="ctr">
              <a:lnSpc>
                <a:spcPct val="150000"/>
              </a:lnSpc>
              <a:spcBef>
                <a:spcPts val="0"/>
              </a:spcBef>
              <a:buNone/>
            </a:pPr>
            <a:r>
              <a:rPr lang="ru-RU" b="1" dirty="0">
                <a:latin typeface="Times New Roman" panose="02020603050405020304" pitchFamily="18" charset="0"/>
                <a:cs typeface="Times New Roman" panose="02020603050405020304" pitchFamily="18" charset="0"/>
              </a:rPr>
              <a:t>Прием</a:t>
            </a:r>
            <a:r>
              <a:rPr lang="ru-RU" b="1" i="1"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До-После».</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0" indent="0" algn="just">
              <a:lnSpc>
                <a:spcPct val="150000"/>
              </a:lnSpc>
              <a:spcBef>
                <a:spcPts val="0"/>
              </a:spcBef>
              <a:buNone/>
            </a:pPr>
            <a:r>
              <a:rPr lang="ru-RU" dirty="0" smtClean="0">
                <a:latin typeface="Times New Roman" panose="02020603050405020304" pitchFamily="18" charset="0"/>
                <a:cs typeface="Times New Roman" panose="02020603050405020304" pitchFamily="18" charset="0"/>
              </a:rPr>
              <a:t>Этот </a:t>
            </a:r>
            <a:r>
              <a:rPr lang="ru-RU" dirty="0">
                <a:latin typeface="Times New Roman" panose="02020603050405020304" pitchFamily="18" charset="0"/>
                <a:cs typeface="Times New Roman" panose="02020603050405020304" pitchFamily="18" charset="0"/>
              </a:rPr>
              <a:t>прием из технологии развития критического мышления. Он может быть использован на первом этапе урока, как прием, актуализирующий знания учащихся, а также на этапе рефлексии. В таблице из двух столбцов заполняется часть "До", в которой учащийся записывает свои предположения о теме урока, понятиях, о решении задачи. Часть "После" заполняется в конце урока, когда изучен новый материал, проведен эксперимент, прочитан текст и т.д. Далее ученики сравнивают содержание "До" и "После" и делают выводы.</a:t>
            </a:r>
          </a:p>
          <a:p>
            <a:pPr marL="0" indent="0">
              <a:buNone/>
            </a:pPr>
            <a:endParaRPr lang="ru-RU" dirty="0"/>
          </a:p>
        </p:txBody>
      </p:sp>
      <p:sp>
        <p:nvSpPr>
          <p:cNvPr id="4" name="Заголовок 1"/>
          <p:cNvSpPr txBox="1">
            <a:spLocks/>
          </p:cNvSpPr>
          <p:nvPr/>
        </p:nvSpPr>
        <p:spPr>
          <a:xfrm>
            <a:off x="357158" y="327896"/>
            <a:ext cx="8429684" cy="31502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Применение активных методов обучения на уроках информатики</a:t>
            </a: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8307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57158" y="928670"/>
            <a:ext cx="8429684" cy="4627809"/>
          </a:xfrm>
        </p:spPr>
        <p:txBody>
          <a:bodyPr>
            <a:normAutofit fontScale="92500" lnSpcReduction="20000"/>
          </a:bodyPr>
          <a:lstStyle/>
          <a:p>
            <a:pPr marL="0" indent="0" algn="ctr">
              <a:lnSpc>
                <a:spcPct val="170000"/>
              </a:lnSpc>
              <a:spcBef>
                <a:spcPts val="0"/>
              </a:spcBef>
              <a:buNone/>
            </a:pPr>
            <a:r>
              <a:rPr lang="ru-RU" sz="1900" b="1" dirty="0">
                <a:latin typeface="Times New Roman" panose="02020603050405020304" pitchFamily="18" charset="0"/>
                <a:cs typeface="Times New Roman" panose="02020603050405020304" pitchFamily="18" charset="0"/>
              </a:rPr>
              <a:t>Приём “Удивляй!”</a:t>
            </a:r>
            <a:r>
              <a:rPr lang="ru-RU" sz="1900" b="1" i="1" dirty="0">
                <a:latin typeface="Times New Roman" panose="02020603050405020304" pitchFamily="18" charset="0"/>
                <a:cs typeface="Times New Roman" panose="02020603050405020304" pitchFamily="18" charset="0"/>
              </a:rPr>
              <a:t>.</a:t>
            </a:r>
            <a:r>
              <a:rPr lang="ru-RU" sz="1900" dirty="0">
                <a:latin typeface="Times New Roman" panose="02020603050405020304" pitchFamily="18" charset="0"/>
                <a:cs typeface="Times New Roman" panose="02020603050405020304" pitchFamily="18" charset="0"/>
              </a:rPr>
              <a:t> </a:t>
            </a:r>
            <a:endParaRPr lang="ru-RU" sz="1900" dirty="0" smtClean="0">
              <a:latin typeface="Times New Roman" panose="02020603050405020304" pitchFamily="18" charset="0"/>
              <a:cs typeface="Times New Roman" panose="02020603050405020304" pitchFamily="18" charset="0"/>
            </a:endParaRPr>
          </a:p>
          <a:p>
            <a:pPr marL="0" indent="0" algn="just">
              <a:lnSpc>
                <a:spcPct val="170000"/>
              </a:lnSpc>
              <a:spcBef>
                <a:spcPts val="0"/>
              </a:spcBef>
              <a:buNone/>
            </a:pPr>
            <a:r>
              <a:rPr lang="ru-RU" sz="1900" dirty="0" smtClean="0">
                <a:latin typeface="Times New Roman" panose="02020603050405020304" pitchFamily="18" charset="0"/>
                <a:cs typeface="Times New Roman" panose="02020603050405020304" pitchFamily="18" charset="0"/>
              </a:rPr>
              <a:t>Универсальный </a:t>
            </a:r>
            <a:r>
              <a:rPr lang="ru-RU" sz="1900" dirty="0">
                <a:latin typeface="Times New Roman" panose="02020603050405020304" pitchFamily="18" charset="0"/>
                <a:cs typeface="Times New Roman" panose="02020603050405020304" pitchFamily="18" charset="0"/>
              </a:rPr>
              <a:t>приём, направленный на активизацию мыслительной деятельности и привлечение интереса к теме урока. Учитель находит такой угол зрения, при котором даже обыденное становится удивительным</a:t>
            </a:r>
            <a:r>
              <a:rPr lang="ru-RU" sz="1900" dirty="0" smtClean="0">
                <a:latin typeface="Times New Roman" panose="02020603050405020304" pitchFamily="18" charset="0"/>
                <a:cs typeface="Times New Roman" panose="02020603050405020304" pitchFamily="18" charset="0"/>
              </a:rPr>
              <a:t>.</a:t>
            </a:r>
          </a:p>
          <a:p>
            <a:pPr marL="0" indent="0" algn="just">
              <a:lnSpc>
                <a:spcPct val="170000"/>
              </a:lnSpc>
              <a:spcBef>
                <a:spcPts val="0"/>
              </a:spcBef>
              <a:buNone/>
            </a:pPr>
            <a:endParaRPr lang="ru-RU" sz="1900" dirty="0">
              <a:latin typeface="Times New Roman" panose="02020603050405020304" pitchFamily="18" charset="0"/>
              <a:cs typeface="Times New Roman" panose="02020603050405020304" pitchFamily="18" charset="0"/>
            </a:endParaRPr>
          </a:p>
          <a:p>
            <a:pPr marL="0" indent="0" algn="ctr">
              <a:lnSpc>
                <a:spcPct val="170000"/>
              </a:lnSpc>
              <a:spcBef>
                <a:spcPts val="0"/>
              </a:spcBef>
              <a:buNone/>
            </a:pPr>
            <a:r>
              <a:rPr lang="ru-RU" sz="1900" b="1" dirty="0">
                <a:latin typeface="Times New Roman" panose="02020603050405020304" pitchFamily="18" charset="0"/>
                <a:cs typeface="Times New Roman" panose="02020603050405020304" pitchFamily="18" charset="0"/>
              </a:rPr>
              <a:t>Метод «Дебаты».</a:t>
            </a:r>
            <a:r>
              <a:rPr lang="ru-RU" sz="1900" i="1" dirty="0">
                <a:latin typeface="Times New Roman" panose="02020603050405020304" pitchFamily="18" charset="0"/>
                <a:cs typeface="Times New Roman" panose="02020603050405020304" pitchFamily="18" charset="0"/>
              </a:rPr>
              <a:t> </a:t>
            </a:r>
            <a:endParaRPr lang="ru-RU" sz="1900" i="1" dirty="0" smtClean="0">
              <a:latin typeface="Times New Roman" panose="02020603050405020304" pitchFamily="18" charset="0"/>
              <a:cs typeface="Times New Roman" panose="02020603050405020304" pitchFamily="18" charset="0"/>
            </a:endParaRPr>
          </a:p>
          <a:p>
            <a:pPr marL="0" indent="0" algn="just">
              <a:lnSpc>
                <a:spcPct val="170000"/>
              </a:lnSpc>
              <a:spcBef>
                <a:spcPts val="0"/>
              </a:spcBef>
              <a:buNone/>
            </a:pPr>
            <a:r>
              <a:rPr lang="ru-RU" sz="1900" dirty="0" smtClean="0">
                <a:latin typeface="Times New Roman" panose="02020603050405020304" pitchFamily="18" charset="0"/>
                <a:cs typeface="Times New Roman" panose="02020603050405020304" pitchFamily="18" charset="0"/>
              </a:rPr>
              <a:t>Данный </a:t>
            </a:r>
            <a:r>
              <a:rPr lang="ru-RU" sz="1900" dirty="0">
                <a:latin typeface="Times New Roman" panose="02020603050405020304" pitchFamily="18" charset="0"/>
                <a:cs typeface="Times New Roman" panose="02020603050405020304" pitchFamily="18" charset="0"/>
              </a:rPr>
              <a:t>метод представляет собой формализованный спор по определенным правилам и носит рамочный характер. Для дебатов обязательным условием является наличие двух оппонентов, которые пытаются убедить третью сторону (судей) в правоте своей позиции. В споре побеждает та сторона, которая более аргументированно защитит свою позицию.</a:t>
            </a:r>
          </a:p>
          <a:p>
            <a:pPr marL="0" indent="0">
              <a:lnSpc>
                <a:spcPct val="150000"/>
              </a:lnSpc>
              <a:spcBef>
                <a:spcPts val="0"/>
              </a:spcBef>
              <a:buNone/>
            </a:pPr>
            <a:endParaRPr lang="ru-RU" dirty="0"/>
          </a:p>
        </p:txBody>
      </p:sp>
      <p:sp>
        <p:nvSpPr>
          <p:cNvPr id="5" name="Заголовок 1"/>
          <p:cNvSpPr txBox="1">
            <a:spLocks/>
          </p:cNvSpPr>
          <p:nvPr/>
        </p:nvSpPr>
        <p:spPr>
          <a:xfrm>
            <a:off x="357158" y="327896"/>
            <a:ext cx="8429684" cy="31502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Применение активных методов обучения на уроках информатики</a:t>
            </a: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2530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1820" y="901521"/>
            <a:ext cx="5157989" cy="5956479"/>
          </a:xfrm>
        </p:spPr>
        <p:txBody>
          <a:bodyPr>
            <a:normAutofit fontScale="92500" lnSpcReduction="10000"/>
          </a:bodyPr>
          <a:lstStyle/>
          <a:p>
            <a:pPr marL="0" indent="0" algn="ctr">
              <a:buNone/>
            </a:pPr>
            <a:r>
              <a:rPr lang="ru-RU" sz="1700" b="1" dirty="0">
                <a:latin typeface="Times New Roman" panose="02020603050405020304" pitchFamily="18" charset="0"/>
                <a:cs typeface="Times New Roman" panose="02020603050405020304" pitchFamily="18" charset="0"/>
              </a:rPr>
              <a:t>Проект «Кроссворд - проверь свои знания</a:t>
            </a:r>
            <a:r>
              <a:rPr lang="ru-RU" sz="1700" b="1" dirty="0" smtClean="0">
                <a:latin typeface="Times New Roman" panose="02020603050405020304" pitchFamily="18" charset="0"/>
                <a:cs typeface="Times New Roman" panose="02020603050405020304" pitchFamily="18" charset="0"/>
              </a:rPr>
              <a:t>».</a:t>
            </a:r>
          </a:p>
          <a:p>
            <a:pPr marL="0" indent="0">
              <a:buClr>
                <a:schemeClr val="tx1">
                  <a:lumMod val="75000"/>
                  <a:lumOff val="25000"/>
                </a:schemeClr>
              </a:buClr>
              <a:buNone/>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Вопросы к кроссворду:</a:t>
            </a: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Гигантская всемирная компьютерная сеть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Интернет</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Средства управления и запуска программ в виде движущейся по экрану стрелки, копирующей движения вашей руки при работе с мышью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курсор</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smtClean="0">
                <a:solidFill>
                  <a:schemeClr val="tx1">
                    <a:lumMod val="85000"/>
                    <a:lumOff val="15000"/>
                  </a:schemeClr>
                </a:solidFill>
                <a:latin typeface="Times New Roman" panose="02020603050405020304" pitchFamily="18" charset="0"/>
                <a:cs typeface="Times New Roman" panose="02020603050405020304" pitchFamily="18" charset="0"/>
              </a:rPr>
              <a:t>Переносной </a:t>
            </a: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компьютер-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ноутбук</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Инструмент для заполнения части рисунка одним цветом-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заливка</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Меню цветов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палитра</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Устройство, предназначенное для вывода на бумагу информации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принтер</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Программа-паразит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вирус</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Наука, изучающая способы передачи, хранения и обработки информации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информатика</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Программа </a:t>
            </a:r>
            <a:r>
              <a:rPr lang="ru-RU" sz="1300" dirty="0" err="1">
                <a:solidFill>
                  <a:schemeClr val="tx1">
                    <a:lumMod val="85000"/>
                    <a:lumOff val="15000"/>
                  </a:schemeClr>
                </a:solidFill>
                <a:latin typeface="Times New Roman" panose="02020603050405020304" pitchFamily="18" charset="0"/>
                <a:cs typeface="Times New Roman" panose="02020603050405020304" pitchFamily="18" charset="0"/>
              </a:rPr>
              <a:t>Windows</a:t>
            </a: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 предназначенная для выполнения вычислений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калькулятор</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Устройство ввода информации в память компьютера путем нажатия кнопок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клавиатура</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Туда помещаются файлы, которые ты удаляешь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корзина</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Оно зависит от того, в какой программе ты создал файл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расширение</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В неё ты можешь положить свои файлы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папка</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Сколько свойств у информации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 пять</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Чтобы ты смог увидеть, что находится внутри файла, компьютеру нужен….-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монитор</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Все сведения об окружающем мире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информация</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457200" lvl="0" indent="-457200">
              <a:buClr>
                <a:schemeClr val="tx1">
                  <a:lumMod val="75000"/>
                  <a:lumOff val="25000"/>
                </a:schemeClr>
              </a:buClr>
              <a:buFont typeface="+mj-lt"/>
              <a:buAutoNum type="arabicPeriod"/>
            </a:pPr>
            <a:r>
              <a:rPr lang="ru-RU" sz="1300" dirty="0">
                <a:solidFill>
                  <a:schemeClr val="tx1">
                    <a:lumMod val="85000"/>
                    <a:lumOff val="15000"/>
                  </a:schemeClr>
                </a:solidFill>
                <a:latin typeface="Times New Roman" panose="02020603050405020304" pitchFamily="18" charset="0"/>
                <a:cs typeface="Times New Roman" panose="02020603050405020304" pitchFamily="18" charset="0"/>
              </a:rPr>
              <a:t>Информация, соответствующая истине - </a:t>
            </a:r>
            <a:r>
              <a:rPr lang="ru-RU" sz="1300" b="1" dirty="0">
                <a:solidFill>
                  <a:schemeClr val="tx1">
                    <a:lumMod val="85000"/>
                    <a:lumOff val="15000"/>
                  </a:schemeClr>
                </a:solidFill>
                <a:latin typeface="Times New Roman" panose="02020603050405020304" pitchFamily="18" charset="0"/>
                <a:cs typeface="Times New Roman" panose="02020603050405020304" pitchFamily="18" charset="0"/>
              </a:rPr>
              <a:t>достоверная.</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0" indent="0" algn="ctr">
              <a:buClr>
                <a:schemeClr val="tx1">
                  <a:lumMod val="75000"/>
                  <a:lumOff val="25000"/>
                </a:schemeClr>
              </a:buClr>
              <a:buNone/>
            </a:pPr>
            <a:r>
              <a:rPr lang="ru-RU" sz="1300" b="1" dirty="0" smtClean="0">
                <a:solidFill>
                  <a:schemeClr val="tx1">
                    <a:lumMod val="85000"/>
                    <a:lumOff val="15000"/>
                  </a:schemeClr>
                </a:solidFill>
                <a:latin typeface="Times New Roman" panose="02020603050405020304" pitchFamily="18" charset="0"/>
                <a:cs typeface="Times New Roman" panose="02020603050405020304" pitchFamily="18" charset="0"/>
              </a:rPr>
              <a:t> </a:t>
            </a:r>
            <a:endParaRPr lang="ru-RU" sz="13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0" indent="0">
              <a:buNone/>
            </a:pP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9256" y="2000240"/>
            <a:ext cx="3470297" cy="4638896"/>
          </a:xfrm>
          <a:prstGeom prst="rect">
            <a:avLst/>
          </a:prstGeom>
        </p:spPr>
      </p:pic>
      <p:sp>
        <p:nvSpPr>
          <p:cNvPr id="6" name="Заголовок 1"/>
          <p:cNvSpPr txBox="1">
            <a:spLocks/>
          </p:cNvSpPr>
          <p:nvPr/>
        </p:nvSpPr>
        <p:spPr>
          <a:xfrm>
            <a:off x="357158" y="327896"/>
            <a:ext cx="8429684" cy="31502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Применение активных методов обучения на уроках информатики</a:t>
            </a: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7453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1538" y="714356"/>
            <a:ext cx="6686550" cy="545205"/>
          </a:xfrm>
        </p:spPr>
        <p:txBody>
          <a:bodyPr>
            <a:normAutofit lnSpcReduction="10000"/>
          </a:bodyPr>
          <a:lstStyle/>
          <a:p>
            <a:pPr marL="0" indent="0" algn="ctr">
              <a:buNone/>
            </a:pPr>
            <a:r>
              <a:rPr lang="ru-RU" dirty="0" err="1" smtClean="0">
                <a:latin typeface="Times New Roman" panose="02020603050405020304" pitchFamily="18" charset="0"/>
                <a:cs typeface="Times New Roman" panose="02020603050405020304" pitchFamily="18" charset="0"/>
              </a:rPr>
              <a:t>Филворд</a:t>
            </a:r>
            <a:r>
              <a:rPr lang="ru-RU" dirty="0" smtClean="0">
                <a:latin typeface="Times New Roman" panose="02020603050405020304" pitchFamily="18" charset="0"/>
                <a:cs typeface="Times New Roman" panose="02020603050405020304" pitchFamily="18" charset="0"/>
              </a:rPr>
              <a:t> по информатике.</a:t>
            </a:r>
            <a:endParaRPr lang="ru-RU" dirty="0">
              <a:latin typeface="Times New Roman" panose="02020603050405020304" pitchFamily="18" charset="0"/>
              <a:cs typeface="Times New Roman" panose="02020603050405020304" pitchFamily="18" charset="0"/>
            </a:endParaRPr>
          </a:p>
        </p:txBody>
      </p:sp>
      <p:pic>
        <p:nvPicPr>
          <p:cNvPr id="2051" name="Picture 3" descr="hello_html_72b36d3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56" y="1214422"/>
            <a:ext cx="5286412" cy="528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Заголовок 1"/>
          <p:cNvSpPr txBox="1">
            <a:spLocks/>
          </p:cNvSpPr>
          <p:nvPr/>
        </p:nvSpPr>
        <p:spPr>
          <a:xfrm>
            <a:off x="357158" y="327896"/>
            <a:ext cx="8429684" cy="31502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Применение активных методов обучения на уроках информатики</a:t>
            </a: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9138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57158" y="928670"/>
            <a:ext cx="8558242" cy="5546668"/>
          </a:xfrm>
        </p:spPr>
        <p:txBody>
          <a:bodyPr>
            <a:normAutofit fontScale="55000" lnSpcReduction="20000"/>
          </a:bodyPr>
          <a:lstStyle/>
          <a:p>
            <a:pPr marL="0" indent="0" algn="ctr">
              <a:lnSpc>
                <a:spcPct val="150000"/>
              </a:lnSpc>
              <a:spcBef>
                <a:spcPts val="0"/>
              </a:spcBef>
              <a:buNone/>
            </a:pPr>
            <a:r>
              <a:rPr lang="ru-RU" b="1" dirty="0">
                <a:latin typeface="Times New Roman" panose="02020603050405020304" pitchFamily="18" charset="0"/>
                <a:cs typeface="Times New Roman" panose="02020603050405020304" pitchFamily="18" charset="0"/>
              </a:rPr>
              <a:t>Прием «Своя опора». </a:t>
            </a:r>
            <a:endParaRPr lang="ru-RU" b="1" dirty="0" smtClean="0">
              <a:latin typeface="Times New Roman" panose="02020603050405020304" pitchFamily="18" charset="0"/>
              <a:cs typeface="Times New Roman" panose="02020603050405020304" pitchFamily="18" charset="0"/>
            </a:endParaRPr>
          </a:p>
          <a:p>
            <a:pPr marL="0" indent="0" algn="just">
              <a:lnSpc>
                <a:spcPct val="150000"/>
              </a:lnSpc>
              <a:spcBef>
                <a:spcPts val="0"/>
              </a:spcBef>
              <a:buNone/>
            </a:pPr>
            <a:r>
              <a:rPr lang="ru-RU" dirty="0" smtClean="0">
                <a:latin typeface="Times New Roman" panose="02020603050405020304" pitchFamily="18" charset="0"/>
                <a:cs typeface="Times New Roman" panose="02020603050405020304" pitchFamily="18" charset="0"/>
              </a:rPr>
              <a:t>Ученики </a:t>
            </a:r>
            <a:r>
              <a:rPr lang="ru-RU" dirty="0">
                <a:latin typeface="Times New Roman" panose="02020603050405020304" pitchFamily="18" charset="0"/>
                <a:cs typeface="Times New Roman" panose="02020603050405020304" pitchFamily="18" charset="0"/>
              </a:rPr>
              <a:t>составляют собственный небольшой конспект-шпаргалку по новому материалу. Важно, что для этого приема выдается небольшой листок, возможно проведение конкурса шпаргалок. Критерии выставления оценок обговариваются перед выполнением работы.</a:t>
            </a:r>
          </a:p>
          <a:p>
            <a:pPr marL="0" indent="0" algn="ctr">
              <a:lnSpc>
                <a:spcPct val="150000"/>
              </a:lnSpc>
              <a:spcBef>
                <a:spcPts val="0"/>
              </a:spcBef>
              <a:buNone/>
            </a:pPr>
            <a:r>
              <a:rPr lang="ru-RU" b="1" dirty="0">
                <a:latin typeface="Times New Roman" panose="02020603050405020304" pitchFamily="18" charset="0"/>
                <a:cs typeface="Times New Roman" panose="02020603050405020304" pitchFamily="18" charset="0"/>
              </a:rPr>
              <a:t>Проект «Я хочу Вам </a:t>
            </a:r>
            <a:r>
              <a:rPr lang="ru-RU" b="1" dirty="0" smtClean="0">
                <a:latin typeface="Times New Roman" panose="02020603050405020304" pitchFamily="18" charset="0"/>
                <a:cs typeface="Times New Roman" panose="02020603050405020304" pitchFamily="18" charset="0"/>
              </a:rPr>
              <a:t>рассказать»</a:t>
            </a:r>
            <a:r>
              <a:rPr lang="ru-RU" dirty="0" smtClean="0">
                <a:latin typeface="Times New Roman" panose="02020603050405020304" pitchFamily="18" charset="0"/>
                <a:cs typeface="Times New Roman" panose="02020603050405020304" pitchFamily="18" charset="0"/>
              </a:rPr>
              <a:t>.</a:t>
            </a:r>
          </a:p>
          <a:p>
            <a:pPr marL="0" indent="0" algn="just">
              <a:lnSpc>
                <a:spcPct val="150000"/>
              </a:lnSpc>
              <a:spcBef>
                <a:spcPts val="0"/>
              </a:spcBef>
              <a:buNone/>
            </a:pPr>
            <a:r>
              <a:rPr lang="ru-RU" dirty="0" smtClean="0">
                <a:latin typeface="Times New Roman" panose="02020603050405020304" pitchFamily="18" charset="0"/>
                <a:cs typeface="Times New Roman" panose="02020603050405020304" pitchFamily="18" charset="0"/>
              </a:rPr>
              <a:t>Обобщение </a:t>
            </a:r>
            <a:r>
              <a:rPr lang="ru-RU" dirty="0">
                <a:latin typeface="Times New Roman" panose="02020603050405020304" pitchFamily="18" charset="0"/>
                <a:cs typeface="Times New Roman" panose="02020603050405020304" pitchFamily="18" charset="0"/>
              </a:rPr>
              <a:t>и углубление приёмов работы в текстовом редакторе. Материал должен быть тщательно изучен, сделаны выводы. Выполнение данной проектной работы позволяет учащимся приобрести такие умения, как:</a:t>
            </a:r>
          </a:p>
          <a:p>
            <a:pPr lvl="0" algn="just">
              <a:lnSpc>
                <a:spcPct val="150000"/>
              </a:lnSpc>
              <a:spcBef>
                <a:spcPts val="0"/>
              </a:spcBef>
              <a:buClr>
                <a:schemeClr val="tx1">
                  <a:lumMod val="65000"/>
                  <a:lumOff val="35000"/>
                </a:schemeClr>
              </a:buClr>
              <a:buFont typeface="Wingdings" panose="05000000000000000000" pitchFamily="2" charset="2"/>
              <a:buChar char="ü"/>
            </a:pPr>
            <a:r>
              <a:rPr lang="ru-RU" dirty="0">
                <a:latin typeface="Times New Roman" panose="02020603050405020304" pitchFamily="18" charset="0"/>
                <a:cs typeface="Times New Roman" panose="02020603050405020304" pitchFamily="18" charset="0"/>
              </a:rPr>
              <a:t>форматирование текста до и после его набора;</a:t>
            </a:r>
          </a:p>
          <a:p>
            <a:pPr lvl="0" algn="just">
              <a:lnSpc>
                <a:spcPct val="150000"/>
              </a:lnSpc>
              <a:spcBef>
                <a:spcPts val="0"/>
              </a:spcBef>
              <a:buClr>
                <a:schemeClr val="tx1">
                  <a:lumMod val="65000"/>
                  <a:lumOff val="35000"/>
                </a:schemeClr>
              </a:buClr>
              <a:buFont typeface="Wingdings" panose="05000000000000000000" pitchFamily="2" charset="2"/>
              <a:buChar char="ü"/>
            </a:pPr>
            <a:r>
              <a:rPr lang="ru-RU" dirty="0">
                <a:latin typeface="Times New Roman" panose="02020603050405020304" pitchFamily="18" charset="0"/>
                <a:cs typeface="Times New Roman" panose="02020603050405020304" pitchFamily="18" charset="0"/>
              </a:rPr>
              <a:t>выделение заголовков с использованием различных шрифтов;</a:t>
            </a:r>
          </a:p>
          <a:p>
            <a:pPr lvl="0" algn="just">
              <a:lnSpc>
                <a:spcPct val="150000"/>
              </a:lnSpc>
              <a:spcBef>
                <a:spcPts val="0"/>
              </a:spcBef>
              <a:buClr>
                <a:schemeClr val="tx1">
                  <a:lumMod val="65000"/>
                  <a:lumOff val="35000"/>
                </a:schemeClr>
              </a:buClr>
              <a:buFont typeface="Wingdings" panose="05000000000000000000" pitchFamily="2" charset="2"/>
              <a:buChar char="ü"/>
            </a:pPr>
            <a:r>
              <a:rPr lang="ru-RU" dirty="0">
                <a:latin typeface="Times New Roman" panose="02020603050405020304" pitchFamily="18" charset="0"/>
                <a:cs typeface="Times New Roman" panose="02020603050405020304" pitchFamily="18" charset="0"/>
              </a:rPr>
              <a:t>вставка в текст рисунков, файлов и др.;</a:t>
            </a:r>
          </a:p>
          <a:p>
            <a:pPr lvl="0" algn="just">
              <a:lnSpc>
                <a:spcPct val="150000"/>
              </a:lnSpc>
              <a:spcBef>
                <a:spcPts val="0"/>
              </a:spcBef>
              <a:buClr>
                <a:schemeClr val="tx1">
                  <a:lumMod val="65000"/>
                  <a:lumOff val="35000"/>
                </a:schemeClr>
              </a:buClr>
              <a:buFont typeface="Wingdings" panose="05000000000000000000" pitchFamily="2" charset="2"/>
              <a:buChar char="ü"/>
            </a:pPr>
            <a:r>
              <a:rPr lang="ru-RU" dirty="0">
                <a:latin typeface="Times New Roman" panose="02020603050405020304" pitchFamily="18" charset="0"/>
                <a:cs typeface="Times New Roman" panose="02020603050405020304" pitchFamily="18" charset="0"/>
              </a:rPr>
              <a:t>использование специальных программ для подготовки иллюстраций.</a:t>
            </a:r>
          </a:p>
          <a:p>
            <a:pPr lvl="0" algn="just">
              <a:lnSpc>
                <a:spcPct val="150000"/>
              </a:lnSpc>
              <a:spcBef>
                <a:spcPts val="0"/>
              </a:spcBef>
              <a:buClr>
                <a:schemeClr val="tx1">
                  <a:lumMod val="65000"/>
                  <a:lumOff val="35000"/>
                </a:schemeClr>
              </a:buClr>
              <a:buFont typeface="Wingdings" panose="05000000000000000000" pitchFamily="2" charset="2"/>
              <a:buChar char="ü"/>
            </a:pPr>
            <a:r>
              <a:rPr lang="ru-RU" dirty="0">
                <a:latin typeface="Times New Roman" panose="02020603050405020304" pitchFamily="18" charset="0"/>
                <a:cs typeface="Times New Roman" panose="02020603050405020304" pitchFamily="18" charset="0"/>
              </a:rPr>
              <a:t>Использование приложения </a:t>
            </a:r>
            <a:r>
              <a:rPr lang="ru-RU" dirty="0" err="1">
                <a:latin typeface="Times New Roman" panose="02020603050405020304" pitchFamily="18" charset="0"/>
                <a:cs typeface="Times New Roman" panose="02020603050405020304" pitchFamily="18" charset="0"/>
              </a:rPr>
              <a:t>PowerPoint</a:t>
            </a:r>
            <a:r>
              <a:rPr lang="ru-RU" dirty="0">
                <a:latin typeface="Times New Roman" panose="02020603050405020304" pitchFamily="18" charset="0"/>
                <a:cs typeface="Times New Roman" panose="02020603050405020304" pitchFamily="18" charset="0"/>
              </a:rPr>
              <a:t>.</a:t>
            </a:r>
          </a:p>
          <a:p>
            <a:endParaRPr lang="ru-RU" dirty="0"/>
          </a:p>
        </p:txBody>
      </p:sp>
      <p:sp>
        <p:nvSpPr>
          <p:cNvPr id="4" name="Заголовок 1"/>
          <p:cNvSpPr txBox="1">
            <a:spLocks/>
          </p:cNvSpPr>
          <p:nvPr/>
        </p:nvSpPr>
        <p:spPr>
          <a:xfrm>
            <a:off x="1944694" y="111101"/>
            <a:ext cx="6683765" cy="102438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
        <p:nvSpPr>
          <p:cNvPr id="5" name="Заголовок 1"/>
          <p:cNvSpPr txBox="1">
            <a:spLocks/>
          </p:cNvSpPr>
          <p:nvPr/>
        </p:nvSpPr>
        <p:spPr>
          <a:xfrm>
            <a:off x="357158" y="327896"/>
            <a:ext cx="8429684" cy="315022"/>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Применение активных методов обучения на уроках информатики</a:t>
            </a: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66977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5000636"/>
            <a:ext cx="6683765" cy="1280890"/>
          </a:xfrm>
        </p:spPr>
        <p:txBody>
          <a:bodyPr/>
          <a:lstStyle/>
          <a:p>
            <a:pPr algn="ctr"/>
            <a:r>
              <a:rPr lang="ru-RU" dirty="0" smtClean="0">
                <a:solidFill>
                  <a:schemeClr val="tx1">
                    <a:lumMod val="65000"/>
                    <a:lumOff val="35000"/>
                  </a:schemeClr>
                </a:solidFill>
                <a:latin typeface="Times New Roman" panose="02020603050405020304" pitchFamily="18" charset="0"/>
                <a:cs typeface="Times New Roman" panose="02020603050405020304" pitchFamily="18" charset="0"/>
              </a:rPr>
              <a:t>Спасибо за внимание!</a:t>
            </a:r>
            <a:endParaRPr lang="ru-RU"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28596" y="428604"/>
            <a:ext cx="8358246" cy="3477875"/>
          </a:xfrm>
          <a:prstGeom prst="rect">
            <a:avLst/>
          </a:prstGeom>
        </p:spPr>
        <p:txBody>
          <a:bodyPr wrap="square">
            <a:spAutoFit/>
          </a:bodyPr>
          <a:lstStyle/>
          <a:p>
            <a:pPr algn="just"/>
            <a:r>
              <a:rPr lang="ru-RU" sz="2000" dirty="0" smtClean="0"/>
              <a:t>      </a:t>
            </a:r>
            <a:r>
              <a:rPr lang="ru-RU" sz="2000" dirty="0" smtClean="0">
                <a:latin typeface="Times New Roman" pitchFamily="18" charset="0"/>
                <a:cs typeface="Times New Roman" pitchFamily="18" charset="0"/>
              </a:rPr>
              <a:t>Таким образом, именно современные образовательные технологии с использованием различных технологий  позволяют освободить учителя от многих рутинных операций, расширяют возможности творческих замыслов и позволяют готовить выпускников, способных легко адаптироваться в информационном пространстве.</a:t>
            </a:r>
          </a:p>
          <a:p>
            <a:pPr algn="just"/>
            <a:r>
              <a:rPr lang="ru-RU" sz="2000" dirty="0" smtClean="0">
                <a:latin typeface="Times New Roman" pitchFamily="18" charset="0"/>
                <a:cs typeface="Times New Roman" pitchFamily="18" charset="0"/>
              </a:rPr>
              <a:t>    В современном постоянно меняющемся, динамическом мире на первый план выходит не просто обучение учащегося предметным знаниям, умениям, навыкам, а формирование личности учащегося, как будущего активного деятеля. Для достижения данной цели необходимо, чтобы каждый современный учитель владел всем арсеналом современных образовательных технологий, был профессионально компетентен.</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1243304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357166"/>
            <a:ext cx="8501122" cy="6143668"/>
          </a:xfrm>
        </p:spPr>
        <p:txBody>
          <a:bodyPr>
            <a:normAutofit fontScale="85000" lnSpcReduction="20000"/>
          </a:bodyPr>
          <a:lstStyle/>
          <a:p>
            <a:r>
              <a:rPr lang="ru-RU" dirty="0" smtClean="0"/>
              <a:t>Использование ИКТ технологий на уроках сегодня повсеместно пропагандируется и поощряется. Различные конкурсы, проводимые на самых разных уровнях, способствуют внедрению образовательных технологий на уроках математики, русского и др. И так принято, что преподавание Информатики и ИКТ, уже предполагает использование современных образовательных технологий. Наверное, это связано с тем, что всё новое проходит апробацию, прежде всего, на уроках этого предмета. И будет звучать странно и непривычно: «Урок Информатики с использованием информационно-коммуникационных образовательных технологий». Это объясняется и тем, что, зарождаясь в недрах предмета Информатика и ИКТ, информационные технологии, активно внедряются в учебные предметы и в образовательный процесс в целом.</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428604"/>
            <a:ext cx="8229600" cy="4525963"/>
          </a:xfrm>
        </p:spPr>
        <p:txBody>
          <a:bodyPr>
            <a:normAutofit fontScale="92500" lnSpcReduction="10000"/>
          </a:bodyPr>
          <a:lstStyle/>
          <a:p>
            <a:r>
              <a:rPr lang="ru-RU" dirty="0" smtClean="0"/>
              <a:t>Сегодня основной задачей школьного курса Информатики и ИКТ является формирование операционного стиля мышления учащихся. И компьютерная грамотность выпускника школы предполагает не только умения свободно работать на персональном компьютере, на уровне пользователя, но и умения учиться всему новому. Эта потребность продиктована временем, уровнем развития экономики и нравственными ценностями общества.</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357166"/>
            <a:ext cx="8501122" cy="5715040"/>
          </a:xfrm>
        </p:spPr>
        <p:txBody>
          <a:bodyPr>
            <a:normAutofit fontScale="77500" lnSpcReduction="20000"/>
          </a:bodyPr>
          <a:lstStyle/>
          <a:p>
            <a:r>
              <a:rPr lang="ru-RU" dirty="0" smtClean="0"/>
              <a:t>Однако следует отметить, что чрезмерное насыщение компьютерными технологиями, может дать и обратный эффект. Возникнет элементарная усталость и «аллергия» на компьютер. Слишком частое и навязчивое использование компьютерной техники и соответствующего программного обеспечения приведёт к тому, что просто станет неинтересно, скучно. Поэтому использование современных информационно-коммуникационных образовательных технологий должно быть тщательно продумано, взвешено и хорошо отработано. Только в этом случае эффективность будет достаточно высокой и принесёт удовлетворение и учителю, и ученикам.</a:t>
            </a:r>
            <a:br>
              <a:rPr lang="ru-RU" dirty="0" smtClean="0"/>
            </a:br>
            <a:r>
              <a:rPr lang="ru-RU" dirty="0" smtClean="0"/>
              <a:t/>
            </a:r>
            <a:br>
              <a:rPr lang="ru-RU" dirty="0" smtClean="0"/>
            </a:br>
            <a:r>
              <a:rPr lang="ru-RU" dirty="0" smtClean="0"/>
              <a:t>Если говорить об Информатике, то, по моему мнению, необходимо использовать дополнительные ИК технологии только в случаях, в которых это действительно необходимо.</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755650" y="692150"/>
            <a:ext cx="7829550" cy="5035550"/>
          </a:xfrm>
          <a:prstGeom prst="rect">
            <a:avLst/>
          </a:prstGeom>
          <a:noFill/>
          <a:ln w="9525">
            <a:noFill/>
            <a:miter lim="800000"/>
            <a:headEnd/>
            <a:tailEnd/>
          </a:ln>
          <a:effectLst/>
        </p:spPr>
        <p:txBody>
          <a:bodyPr wrap="none" anchor="ctr">
            <a:spAutoFit/>
          </a:bodyPr>
          <a:lstStyle/>
          <a:p>
            <a:r>
              <a:rPr lang="ru-RU" sz="3600" b="1" dirty="0"/>
              <a:t>Педагогическая технология</a:t>
            </a:r>
            <a:r>
              <a:rPr lang="ru-RU" sz="3600" dirty="0"/>
              <a:t> – это </a:t>
            </a:r>
          </a:p>
          <a:p>
            <a:r>
              <a:rPr lang="ru-RU" sz="3600" dirty="0"/>
              <a:t>научно обоснованный выбор </a:t>
            </a:r>
          </a:p>
          <a:p>
            <a:r>
              <a:rPr lang="ru-RU" sz="3600" dirty="0"/>
              <a:t>характера воздействия в процессе </a:t>
            </a:r>
          </a:p>
          <a:p>
            <a:r>
              <a:rPr lang="ru-RU" sz="3600" dirty="0"/>
              <a:t>организуемого учителем </a:t>
            </a:r>
          </a:p>
          <a:p>
            <a:r>
              <a:rPr lang="ru-RU" sz="3600" dirty="0" err="1"/>
              <a:t>взаимообщения</a:t>
            </a:r>
            <a:r>
              <a:rPr lang="ru-RU" sz="3600" dirty="0"/>
              <a:t> с детьми,  </a:t>
            </a:r>
          </a:p>
          <a:p>
            <a:r>
              <a:rPr lang="ru-RU" sz="3600" dirty="0"/>
              <a:t>производимый в целях </a:t>
            </a:r>
          </a:p>
          <a:p>
            <a:r>
              <a:rPr lang="ru-RU" sz="3600" dirty="0"/>
              <a:t>максимального развития личности </a:t>
            </a:r>
          </a:p>
          <a:p>
            <a:r>
              <a:rPr lang="ru-RU" sz="3600" dirty="0"/>
              <a:t>как субъекта окружающей </a:t>
            </a:r>
          </a:p>
          <a:p>
            <a:r>
              <a:rPr lang="ru-RU" sz="3600" dirty="0"/>
              <a:t>действительности.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395288" y="1528763"/>
            <a:ext cx="7064375" cy="3990975"/>
          </a:xfrm>
          <a:prstGeom prst="rect">
            <a:avLst/>
          </a:prstGeom>
          <a:noFill/>
          <a:ln w="9525">
            <a:noFill/>
            <a:miter lim="800000"/>
            <a:headEnd/>
            <a:tailEnd/>
          </a:ln>
          <a:effectLst/>
        </p:spPr>
        <p:txBody>
          <a:bodyPr wrap="none" anchor="ctr">
            <a:spAutoFit/>
          </a:bodyPr>
          <a:lstStyle/>
          <a:p>
            <a:pPr algn="just"/>
            <a:endParaRPr lang="ru-RU" sz="3200" dirty="0"/>
          </a:p>
          <a:p>
            <a:pPr algn="just">
              <a:buFontTx/>
              <a:buChar char="•"/>
            </a:pPr>
            <a:r>
              <a:rPr lang="ru-RU" sz="3200" dirty="0"/>
              <a:t> </a:t>
            </a:r>
            <a:r>
              <a:rPr lang="ru-RU" dirty="0"/>
              <a:t> </a:t>
            </a:r>
            <a:r>
              <a:rPr lang="ru-RU" sz="3200" dirty="0"/>
              <a:t>личностно-ориентированного,</a:t>
            </a:r>
            <a:r>
              <a:rPr lang="ru-RU" dirty="0"/>
              <a:t> </a:t>
            </a:r>
            <a:r>
              <a:rPr lang="ru-RU" sz="3200" dirty="0"/>
              <a:t> </a:t>
            </a:r>
          </a:p>
          <a:p>
            <a:pPr algn="just">
              <a:buFontTx/>
              <a:buChar char="•"/>
            </a:pPr>
            <a:r>
              <a:rPr lang="ru-RU" sz="3200" dirty="0"/>
              <a:t>  дифференцированного, </a:t>
            </a:r>
          </a:p>
          <a:p>
            <a:pPr algn="just">
              <a:buFontTx/>
              <a:buChar char="•"/>
            </a:pPr>
            <a:r>
              <a:rPr lang="ru-RU" sz="3200" dirty="0"/>
              <a:t>  проблемного, </a:t>
            </a:r>
          </a:p>
          <a:p>
            <a:pPr algn="just">
              <a:buFontTx/>
              <a:buChar char="•"/>
            </a:pPr>
            <a:r>
              <a:rPr lang="ru-RU" sz="3200" dirty="0"/>
              <a:t>  ненасильственного, </a:t>
            </a:r>
          </a:p>
          <a:p>
            <a:pPr algn="just">
              <a:buFontTx/>
              <a:buChar char="•"/>
            </a:pPr>
            <a:r>
              <a:rPr lang="ru-RU" sz="3200" dirty="0"/>
              <a:t>  игрового обучения и воспитания, </a:t>
            </a:r>
          </a:p>
          <a:p>
            <a:pPr algn="just">
              <a:buFontTx/>
              <a:buChar char="•"/>
            </a:pPr>
            <a:r>
              <a:rPr lang="ru-RU" sz="3200" dirty="0"/>
              <a:t> «Критического мышления», </a:t>
            </a:r>
          </a:p>
          <a:p>
            <a:pPr algn="just">
              <a:buFontTx/>
              <a:buChar char="•"/>
            </a:pPr>
            <a:r>
              <a:rPr lang="ru-RU" sz="3200" dirty="0"/>
              <a:t>  проектного обучения и т.д.</a:t>
            </a:r>
          </a:p>
        </p:txBody>
      </p:sp>
      <p:sp>
        <p:nvSpPr>
          <p:cNvPr id="5126" name="WordArt 6"/>
          <p:cNvSpPr>
            <a:spLocks noChangeArrowheads="1" noChangeShapeType="1" noTextEdit="1"/>
          </p:cNvSpPr>
          <p:nvPr/>
        </p:nvSpPr>
        <p:spPr bwMode="auto">
          <a:xfrm>
            <a:off x="357158" y="404813"/>
            <a:ext cx="8429684" cy="1047750"/>
          </a:xfrm>
          <a:prstGeom prst="rect">
            <a:avLst/>
          </a:prstGeom>
        </p:spPr>
        <p:txBody>
          <a:bodyPr wrap="none" fromWordArt="1">
            <a:prstTxWarp prst="textPlain">
              <a:avLst>
                <a:gd name="adj" fmla="val 50000"/>
              </a:avLst>
            </a:prstTxWarp>
          </a:bodyPr>
          <a:lstStyle/>
          <a:p>
            <a:pPr algn="ctr"/>
            <a:r>
              <a:rPr lang="ru-RU" sz="3600" kern="10" dirty="0">
                <a:ln w="9525">
                  <a:solidFill>
                    <a:srgbClr val="000000"/>
                  </a:solidFill>
                  <a:round/>
                  <a:headEnd/>
                  <a:tailEnd/>
                </a:ln>
                <a:solidFill>
                  <a:srgbClr val="000066"/>
                </a:solidFill>
                <a:latin typeface="Arial"/>
                <a:cs typeface="Arial"/>
              </a:rPr>
              <a:t>Педагогические технологии:</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 Box 5"/>
          <p:cNvSpPr txBox="1">
            <a:spLocks noChangeArrowheads="1"/>
          </p:cNvSpPr>
          <p:nvPr/>
        </p:nvSpPr>
        <p:spPr bwMode="auto">
          <a:xfrm>
            <a:off x="323850" y="476250"/>
            <a:ext cx="8820150" cy="366713"/>
          </a:xfrm>
          <a:prstGeom prst="rect">
            <a:avLst/>
          </a:prstGeom>
          <a:noFill/>
          <a:ln w="9525">
            <a:noFill/>
            <a:miter lim="800000"/>
            <a:headEnd/>
            <a:tailEnd/>
          </a:ln>
          <a:effectLst/>
        </p:spPr>
        <p:txBody>
          <a:bodyPr>
            <a:spAutoFit/>
          </a:bodyPr>
          <a:lstStyle/>
          <a:p>
            <a:pPr>
              <a:spcBef>
                <a:spcPct val="50000"/>
              </a:spcBef>
            </a:pPr>
            <a:endParaRPr lang="ru-RU"/>
          </a:p>
        </p:txBody>
      </p:sp>
      <p:sp>
        <p:nvSpPr>
          <p:cNvPr id="6152" name="Text Box 8"/>
          <p:cNvSpPr txBox="1">
            <a:spLocks noChangeArrowheads="1"/>
          </p:cNvSpPr>
          <p:nvPr/>
        </p:nvSpPr>
        <p:spPr bwMode="auto">
          <a:xfrm>
            <a:off x="539750" y="620713"/>
            <a:ext cx="8280400" cy="5203825"/>
          </a:xfrm>
          <a:prstGeom prst="rect">
            <a:avLst/>
          </a:prstGeom>
          <a:noFill/>
          <a:ln w="9525">
            <a:noFill/>
            <a:miter lim="800000"/>
            <a:headEnd/>
            <a:tailEnd/>
          </a:ln>
          <a:effectLst/>
        </p:spPr>
        <p:txBody>
          <a:bodyPr>
            <a:spAutoFit/>
          </a:bodyPr>
          <a:lstStyle/>
          <a:p>
            <a:r>
              <a:rPr lang="ru-RU"/>
              <a:t>    </a:t>
            </a:r>
            <a:r>
              <a:rPr lang="ru-RU" sz="2400"/>
              <a:t>Реализация </a:t>
            </a:r>
            <a:r>
              <a:rPr lang="ru-RU" sz="2400" b="1"/>
              <a:t>технологии</a:t>
            </a:r>
            <a:r>
              <a:rPr lang="ru-RU" sz="2400"/>
              <a:t> </a:t>
            </a:r>
            <a:r>
              <a:rPr lang="ru-RU" sz="2400" b="1"/>
              <a:t>личностно-ориентированного обучения и воспитания</a:t>
            </a:r>
            <a:r>
              <a:rPr lang="ru-RU" sz="2400"/>
              <a:t> предполагает выполнение двух шагов: </a:t>
            </a:r>
          </a:p>
          <a:p>
            <a:pPr>
              <a:buFontTx/>
              <a:buBlip>
                <a:blip r:embed="rId2"/>
              </a:buBlip>
            </a:pPr>
            <a:r>
              <a:rPr lang="ru-RU" sz="2400"/>
              <a:t>  первый – учитель разрабатывает концепцию преподавания своего предмета, которая затем прописывается в каждый конспект урока. Концептуальной целью преподавания информатики является развитие информационной культуры и алгоритмического мышления.</a:t>
            </a:r>
          </a:p>
          <a:p>
            <a:pPr>
              <a:buFontTx/>
              <a:buBlip>
                <a:blip r:embed="rId2"/>
              </a:buBlip>
            </a:pPr>
            <a:r>
              <a:rPr lang="ru-RU" sz="2400"/>
              <a:t>   второй - предполагает создание приложения к конспекту урока в виде таблицы. В первой колонке таблицы прописывается учителем комментарий хода урока в виде отдельных модулей, а вторая – развитие личностных качеств и психических процессов.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2479</Words>
  <Application>Microsoft Office PowerPoint</Application>
  <PresentationFormat>Экран (4:3)</PresentationFormat>
  <Paragraphs>264</Paragraphs>
  <Slides>37</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37</vt:i4>
      </vt:variant>
    </vt:vector>
  </HeadingPairs>
  <TitlesOfParts>
    <vt:vector size="44" baseType="lpstr">
      <vt:lpstr>Arial</vt:lpstr>
      <vt:lpstr>Calibri</vt:lpstr>
      <vt:lpstr>Georgia</vt:lpstr>
      <vt:lpstr>Tahoma</vt:lpstr>
      <vt:lpstr>Times New Roman</vt:lpstr>
      <vt:lpstr>Wingdings</vt:lpstr>
      <vt:lpstr>Тема Office</vt:lpstr>
      <vt:lpstr>Современные технологии в образовательном процессе на уроках информатики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Что скрывается за понятием «активные методы обучения»? </vt:lpstr>
      <vt:lpstr>Применение активных методов обучения на уроках информатики </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Современные средства обучения информатике</dc:title>
  <cp:lastModifiedBy>User</cp:lastModifiedBy>
  <cp:revision>9</cp:revision>
  <dcterms:created xsi:type="dcterms:W3CDTF">2015-11-03T15:56:37Z</dcterms:created>
  <dcterms:modified xsi:type="dcterms:W3CDTF">2022-05-02T19:31:26Z</dcterms:modified>
</cp:coreProperties>
</file>