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0" r:id="rId4"/>
    <p:sldId id="263" r:id="rId5"/>
    <p:sldId id="286" r:id="rId6"/>
    <p:sldId id="262" r:id="rId7"/>
    <p:sldId id="264" r:id="rId8"/>
    <p:sldId id="265" r:id="rId9"/>
    <p:sldId id="266" r:id="rId10"/>
    <p:sldId id="267" r:id="rId11"/>
    <p:sldId id="288" r:id="rId12"/>
    <p:sldId id="268" r:id="rId13"/>
    <p:sldId id="287" r:id="rId14"/>
    <p:sldId id="270" r:id="rId15"/>
    <p:sldId id="277" r:id="rId16"/>
    <p:sldId id="278" r:id="rId17"/>
    <p:sldId id="273" r:id="rId18"/>
    <p:sldId id="289" r:id="rId19"/>
    <p:sldId id="290" r:id="rId20"/>
    <p:sldId id="291" r:id="rId21"/>
    <p:sldId id="283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44A328-11F8-423D-82FB-7551B20E8206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E8782E-0649-4AC9-B412-2ABDA7FBE08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857364"/>
            <a:ext cx="880463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«Оценка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количественных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параметров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текстовых документов»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2"/>
          <p:cNvSpPr>
            <a:spLocks/>
          </p:cNvSpPr>
          <p:nvPr/>
        </p:nvSpPr>
        <p:spPr bwMode="auto">
          <a:xfrm>
            <a:off x="857224" y="857232"/>
            <a:ext cx="77771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chemeClr val="tx2"/>
                </a:solidFill>
              </a:rPr>
              <a:t>Информационный объём фрагмента текста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7143768" y="2214554"/>
            <a:ext cx="1441450" cy="5318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30000"/>
              </a:spcBef>
            </a:pP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/>
              <a:t> </a:t>
            </a:r>
            <a:r>
              <a:rPr lang="ru-RU" sz="2000"/>
              <a:t>= 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/>
              <a:t> x 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714348" y="1857364"/>
            <a:ext cx="56880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just"/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/>
              <a:t> </a:t>
            </a:r>
            <a:r>
              <a:rPr lang="en-US" sz="2000" dirty="0"/>
              <a:t>- </a:t>
            </a:r>
            <a:r>
              <a:rPr lang="ru-RU" sz="2200" dirty="0"/>
              <a:t>информационный объём сообщения</a:t>
            </a:r>
          </a:p>
          <a:p>
            <a:pPr indent="182563" algn="just"/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b="1" i="1" dirty="0"/>
              <a:t> – </a:t>
            </a:r>
            <a:r>
              <a:rPr lang="ru-RU" sz="2200" dirty="0"/>
              <a:t>количество символов</a:t>
            </a:r>
          </a:p>
          <a:p>
            <a:pPr indent="182563" algn="just"/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i="1" dirty="0"/>
              <a:t> – </a:t>
            </a:r>
            <a:r>
              <a:rPr lang="ru-RU" sz="2200" dirty="0"/>
              <a:t>информационный вес символа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00034" y="3214686"/>
            <a:ext cx="8286808" cy="215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2563" algn="just">
              <a:lnSpc>
                <a:spcPct val="110000"/>
              </a:lnSpc>
              <a:spcBef>
                <a:spcPct val="30000"/>
              </a:spcBef>
            </a:pPr>
            <a:r>
              <a:rPr lang="ru-RU" sz="2200" dirty="0"/>
              <a:t>В зависимости от разрядности используемой кодировки информационный вес символа текста, создаваемого на компьютере, может быть равен:</a:t>
            </a:r>
          </a:p>
          <a:p>
            <a:pPr indent="182563" algn="just">
              <a:lnSpc>
                <a:spcPct val="110000"/>
              </a:lnSpc>
              <a:spcBef>
                <a:spcPct val="30000"/>
              </a:spcBef>
              <a:buFontTx/>
              <a:buChar char="•"/>
            </a:pPr>
            <a:r>
              <a:rPr lang="ru-RU" sz="2200" dirty="0"/>
              <a:t>8 битов (1 байт) - </a:t>
            </a:r>
            <a:r>
              <a:rPr lang="ru-RU" sz="2200" b="1" dirty="0"/>
              <a:t>восьмиразрядная кодировка</a:t>
            </a:r>
            <a:r>
              <a:rPr lang="ru-RU" sz="2200" dirty="0"/>
              <a:t>;</a:t>
            </a:r>
          </a:p>
          <a:p>
            <a:pPr indent="182563" algn="just">
              <a:lnSpc>
                <a:spcPct val="110000"/>
              </a:lnSpc>
              <a:spcBef>
                <a:spcPct val="30000"/>
              </a:spcBef>
              <a:buFontTx/>
              <a:buChar char="•"/>
            </a:pPr>
            <a:r>
              <a:rPr lang="en-US" sz="2200" dirty="0" smtClean="0"/>
              <a:t>1</a:t>
            </a:r>
            <a:r>
              <a:rPr lang="ru-RU" sz="2200" dirty="0" smtClean="0"/>
              <a:t>6 </a:t>
            </a:r>
            <a:r>
              <a:rPr lang="ru-RU" sz="2200" dirty="0"/>
              <a:t>битов (2 байта) - </a:t>
            </a:r>
            <a:r>
              <a:rPr lang="ru-RU" sz="2200" b="1" dirty="0"/>
              <a:t>шестнадцатиразрядная кодировка</a:t>
            </a:r>
            <a:r>
              <a:rPr lang="ru-RU" sz="2200" dirty="0"/>
              <a:t>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00034" y="5357826"/>
            <a:ext cx="8358246" cy="12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2563" algn="just">
              <a:lnSpc>
                <a:spcPct val="110000"/>
              </a:lnSpc>
              <a:spcBef>
                <a:spcPct val="30000"/>
              </a:spcBef>
            </a:pPr>
            <a:r>
              <a:rPr lang="ru-RU" sz="2200" b="1" dirty="0"/>
              <a:t>Информационный объём</a:t>
            </a:r>
            <a:r>
              <a:rPr lang="ru-RU" sz="2200" dirty="0"/>
              <a:t> фрагмента текста - это количество битов, байтов (килобайтов, мегабайтов), необходимых для записи фрагмента оговорённым способом кодирования.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7411" grpId="0" animBg="1"/>
      <p:bldP spid="17411" grpId="1" animBg="1"/>
      <p:bldP spid="17412" grpId="0"/>
      <p:bldP spid="17412" grpId="1"/>
      <p:bldP spid="17413" grpId="0"/>
      <p:bldP spid="17413" grpId="1"/>
      <p:bldP spid="17414" grpId="0"/>
      <p:bldP spid="174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2143108" y="3071810"/>
            <a:ext cx="1835150" cy="3952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200" b="1">
                <a:solidFill>
                  <a:srgbClr val="FFFFFF"/>
                </a:solidFill>
                <a:cs typeface="Arial" charset="0"/>
              </a:rPr>
              <a:t>8 битов</a:t>
            </a: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5786446" y="3071810"/>
            <a:ext cx="1835150" cy="395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200" b="1" dirty="0">
                <a:solidFill>
                  <a:srgbClr val="FFFFFF"/>
                </a:solidFill>
                <a:cs typeface="Arial" charset="0"/>
              </a:rPr>
              <a:t>16 битов</a:t>
            </a:r>
          </a:p>
        </p:txBody>
      </p:sp>
      <p:sp>
        <p:nvSpPr>
          <p:cNvPr id="12292" name="Заголовок 2"/>
          <p:cNvSpPr>
            <a:spLocks/>
          </p:cNvSpPr>
          <p:nvPr/>
        </p:nvSpPr>
        <p:spPr bwMode="auto">
          <a:xfrm>
            <a:off x="428596" y="0"/>
            <a:ext cx="7643812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tx2"/>
                </a:solidFill>
                <a:latin typeface="Calibri" pitchFamily="34" charset="0"/>
              </a:rPr>
              <a:t>Опорный конспект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571472" y="642918"/>
            <a:ext cx="7848600" cy="1125537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just">
              <a:lnSpc>
                <a:spcPct val="110000"/>
              </a:lnSpc>
              <a:spcBef>
                <a:spcPct val="30000"/>
              </a:spcBef>
            </a:pPr>
            <a:r>
              <a:rPr lang="ru-RU" sz="2000"/>
              <a:t>Компьютер различает вводимые символы по их двоичному коду. Соответствие между изображениями и кодами символов устанавливается с помощью </a:t>
            </a:r>
            <a:r>
              <a:rPr lang="ru-RU" sz="2000" b="1"/>
              <a:t>кодовых таблиц</a:t>
            </a:r>
            <a:r>
              <a:rPr lang="ru-RU" sz="2000"/>
              <a:t>.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072066" y="4500570"/>
            <a:ext cx="1441450" cy="5318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3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/>
              <a:t> </a:t>
            </a:r>
            <a:r>
              <a:rPr lang="ru-RU" sz="2000" dirty="0"/>
              <a:t>=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dirty="0"/>
              <a:t> x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4" name="Line 10"/>
          <p:cNvSpPr>
            <a:spLocks noChangeShapeType="1"/>
          </p:cNvSpPr>
          <p:nvPr/>
        </p:nvSpPr>
        <p:spPr bwMode="auto">
          <a:xfrm flipH="1">
            <a:off x="3571868" y="2571744"/>
            <a:ext cx="1223963" cy="4318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>
            <a:off x="4786314" y="2571744"/>
            <a:ext cx="1366838" cy="431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643174" y="1857364"/>
            <a:ext cx="4679950" cy="6477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200" b="1" dirty="0">
                <a:solidFill>
                  <a:srgbClr val="FFFFFF"/>
                </a:solidFill>
                <a:cs typeface="Arial" charset="0"/>
              </a:rPr>
              <a:t>Информационный вес символа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500298" y="3857628"/>
            <a:ext cx="1511300" cy="395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Windows</a:t>
            </a:r>
            <a:endParaRPr lang="ru-RU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215074" y="3786190"/>
            <a:ext cx="1835150" cy="395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Unicode</a:t>
            </a:r>
            <a:endParaRPr lang="ru-RU" sz="2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 rot="5400000">
            <a:off x="3051959" y="3663157"/>
            <a:ext cx="32543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rot="5400000">
            <a:off x="6588934" y="3626644"/>
            <a:ext cx="252412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2071670" y="5000636"/>
            <a:ext cx="5688013" cy="182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2563" algn="just">
              <a:lnSpc>
                <a:spcPct val="110000"/>
              </a:lnSpc>
              <a:spcBef>
                <a:spcPct val="10000"/>
              </a:spcBef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N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мощность алфавита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182563" algn="just">
              <a:lnSpc>
                <a:spcPct val="110000"/>
              </a:lnSpc>
              <a:spcBef>
                <a:spcPct val="10000"/>
              </a:spcBef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 smtClean="0"/>
              <a:t> </a:t>
            </a:r>
            <a:r>
              <a:rPr lang="en-US" sz="2000" dirty="0"/>
              <a:t>- </a:t>
            </a:r>
            <a:r>
              <a:rPr lang="ru-RU" sz="2200" dirty="0"/>
              <a:t>информационный объём сообщения</a:t>
            </a:r>
          </a:p>
          <a:p>
            <a:pPr indent="182563" algn="just">
              <a:lnSpc>
                <a:spcPct val="110000"/>
              </a:lnSpc>
              <a:spcBef>
                <a:spcPct val="1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b="1" i="1" dirty="0"/>
              <a:t> – </a:t>
            </a:r>
            <a:r>
              <a:rPr lang="ru-RU" sz="2200" dirty="0"/>
              <a:t>количество символов</a:t>
            </a:r>
          </a:p>
          <a:p>
            <a:pPr indent="182563" algn="just">
              <a:lnSpc>
                <a:spcPct val="110000"/>
              </a:lnSpc>
              <a:spcBef>
                <a:spcPct val="10000"/>
              </a:spcBef>
            </a:pP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i="1" dirty="0"/>
              <a:t> – </a:t>
            </a:r>
            <a:r>
              <a:rPr lang="ru-RU" sz="2200" dirty="0"/>
              <a:t>информационный вес </a:t>
            </a:r>
            <a:r>
              <a:rPr lang="ru-RU" sz="2200" dirty="0" smtClean="0"/>
              <a:t>символа</a:t>
            </a:r>
            <a:endParaRPr lang="ru-RU" sz="2200" dirty="0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142976" y="3857628"/>
            <a:ext cx="1223962" cy="395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ASCII</a:t>
            </a:r>
            <a:endParaRPr lang="ru-RU" sz="2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143372" y="3857628"/>
            <a:ext cx="1296987" cy="395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КОИ-8</a:t>
            </a:r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 rot="5400000">
            <a:off x="2538395" y="3176589"/>
            <a:ext cx="360363" cy="10080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Line 23"/>
          <p:cNvSpPr>
            <a:spLocks noChangeShapeType="1"/>
          </p:cNvSpPr>
          <p:nvPr/>
        </p:nvSpPr>
        <p:spPr bwMode="auto">
          <a:xfrm rot="16200000" flipH="1">
            <a:off x="3574247" y="3140870"/>
            <a:ext cx="360363" cy="10795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500166" y="4500570"/>
            <a:ext cx="1441450" cy="469167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30000"/>
              </a:spcBef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dirty="0" smtClean="0"/>
              <a:t> </a:t>
            </a:r>
            <a:r>
              <a:rPr lang="ru-RU" sz="2000" dirty="0"/>
              <a:t>=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/>
              <a:t> </a:t>
            </a:r>
            <a:r>
              <a:rPr lang="en-US" sz="2400" b="1" i="1" baseline="30000" dirty="0" err="1"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i="1" baseline="30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/>
      <p:bldP spid="2" grpId="0" animBg="1"/>
      <p:bldP spid="32773" grpId="0" animBg="1"/>
      <p:bldP spid="32774" grpId="0" animBg="1"/>
      <p:bldP spid="4" grpId="0" animBg="1"/>
      <p:bldP spid="5" grpId="0" animBg="1"/>
      <p:bldP spid="6" grpId="0" animBg="1"/>
      <p:bldP spid="32785" grpId="0"/>
      <p:bldP spid="8" grpId="0" animBg="1"/>
      <p:bldP spid="9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71472" y="2000240"/>
            <a:ext cx="8286808" cy="398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sz="2000" b="1" i="1" u="sng" dirty="0"/>
              <a:t>Задача 1.</a:t>
            </a:r>
            <a:r>
              <a:rPr lang="ru-RU" sz="2000" dirty="0"/>
              <a:t>  </a:t>
            </a:r>
          </a:p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sz="2000" dirty="0"/>
              <a:t>Считая, что каждый символ кодируется одним байтом, определите, чему равен информационный объём следующего высказывания </a:t>
            </a:r>
            <a:r>
              <a:rPr lang="ru-RU" sz="2000" dirty="0" smtClean="0"/>
              <a:t>Уинстона Черчилля</a:t>
            </a:r>
            <a:endParaRPr lang="ru-RU" sz="2000" dirty="0"/>
          </a:p>
          <a:p>
            <a:pPr algn="ctr">
              <a:lnSpc>
                <a:spcPct val="110000"/>
              </a:lnSpc>
              <a:spcBef>
                <a:spcPct val="30000"/>
              </a:spcBef>
            </a:pPr>
            <a:r>
              <a:rPr lang="ru-RU" sz="2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Кто владеет информацией, тот владеет миром.</a:t>
            </a:r>
            <a:endParaRPr lang="ru-RU" sz="22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sz="2000" b="1" i="1" u="sng" dirty="0"/>
              <a:t>Решение.</a:t>
            </a:r>
            <a:r>
              <a:rPr lang="ru-RU" sz="2000" dirty="0"/>
              <a:t> </a:t>
            </a:r>
          </a:p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sz="2000" dirty="0"/>
              <a:t>В данном тексте </a:t>
            </a:r>
            <a:r>
              <a:rPr lang="ru-RU" sz="2000" dirty="0" smtClean="0"/>
              <a:t>42 символа </a:t>
            </a:r>
            <a:r>
              <a:rPr lang="ru-RU" sz="2000" dirty="0"/>
              <a:t>(с учётом знаков препинания и пробелов). Каждый символ кодируется одним байтом. Следовательно, информационный объём всего текста - </a:t>
            </a:r>
            <a:r>
              <a:rPr lang="ru-RU" sz="2000" dirty="0" smtClean="0"/>
              <a:t>42 байта.</a:t>
            </a:r>
            <a:endParaRPr lang="ru-RU" sz="2000" dirty="0"/>
          </a:p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sz="2000" b="1" i="1" u="sng" dirty="0"/>
              <a:t>Ответ:</a:t>
            </a:r>
            <a:r>
              <a:rPr lang="ru-RU" sz="2000" dirty="0"/>
              <a:t> </a:t>
            </a:r>
            <a:r>
              <a:rPr lang="ru-RU" sz="2000" dirty="0" smtClean="0"/>
              <a:t>42 байта.</a:t>
            </a:r>
            <a:endParaRPr lang="ru-RU" sz="2000" dirty="0"/>
          </a:p>
        </p:txBody>
      </p:sp>
      <p:sp>
        <p:nvSpPr>
          <p:cNvPr id="4" name="Заголовок 2"/>
          <p:cNvSpPr>
            <a:spLocks/>
          </p:cNvSpPr>
          <p:nvPr/>
        </p:nvSpPr>
        <p:spPr bwMode="auto">
          <a:xfrm>
            <a:off x="0" y="857232"/>
            <a:ext cx="9001156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chemeClr val="tx2"/>
                </a:solidFill>
              </a:rPr>
              <a:t>Информационный объём фрагмента текста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7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7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/>
          </p:cNvSpPr>
          <p:nvPr/>
        </p:nvSpPr>
        <p:spPr bwMode="auto">
          <a:xfrm>
            <a:off x="714348" y="571480"/>
            <a:ext cx="842965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altLang="ru-RU" sz="3200" b="1" dirty="0">
                <a:solidFill>
                  <a:schemeClr val="tx2"/>
                </a:solidFill>
                <a:latin typeface="Calibri" pitchFamily="34" charset="0"/>
              </a:rPr>
              <a:t>Информационный объём фрагмента текста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714348" y="1928802"/>
            <a:ext cx="78486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altLang="ru-RU" sz="2000" b="1" i="1" u="sng" dirty="0">
                <a:latin typeface="Calibri" pitchFamily="34" charset="0"/>
              </a:rPr>
              <a:t>Задача 2.</a:t>
            </a:r>
            <a:r>
              <a:rPr lang="ru-RU" altLang="ru-RU" sz="2000" dirty="0">
                <a:latin typeface="Calibri" pitchFamily="34" charset="0"/>
              </a:rPr>
              <a:t>  </a:t>
            </a:r>
            <a:r>
              <a:rPr lang="ru-RU" altLang="ru-RU" sz="2200" dirty="0">
                <a:latin typeface="Calibri" pitchFamily="34" charset="0"/>
              </a:rPr>
              <a:t>В кодировке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Unicode</a:t>
            </a:r>
            <a:r>
              <a:rPr lang="ru-RU" altLang="ru-RU" sz="2200" dirty="0">
                <a:latin typeface="Calibri" pitchFamily="34" charset="0"/>
              </a:rPr>
              <a:t> на каждый символ отводится два байта. Определите информационный объём слова из 24 символов в этой кодировке.</a:t>
            </a:r>
            <a:endParaRPr lang="ru-RU" altLang="ru-RU" sz="2200" b="1" dirty="0">
              <a:solidFill>
                <a:srgbClr val="CC0000"/>
              </a:solidFill>
              <a:latin typeface="Calibri" pitchFamily="34" charset="0"/>
            </a:endParaRPr>
          </a:p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altLang="ru-RU" sz="2000" b="1" i="1" u="sng" dirty="0">
                <a:latin typeface="Calibri" pitchFamily="34" charset="0"/>
              </a:rPr>
              <a:t>Решение.</a:t>
            </a:r>
            <a:r>
              <a:rPr lang="ru-RU" altLang="ru-RU" sz="2000" dirty="0">
                <a:latin typeface="Calibri" pitchFamily="34" charset="0"/>
              </a:rPr>
              <a:t> </a:t>
            </a:r>
          </a:p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altLang="ru-RU" sz="2200" dirty="0">
                <a:latin typeface="Calibri" pitchFamily="34" charset="0"/>
              </a:rPr>
              <a:t> = 24 </a:t>
            </a:r>
            <a:r>
              <a:rPr lang="ru-RU" altLang="ru-RU" sz="2200" dirty="0">
                <a:latin typeface="Calibri" pitchFamily="34" charset="0"/>
                <a:sym typeface="Symbol" pitchFamily="18" charset="2"/>
              </a:rPr>
              <a:t></a:t>
            </a:r>
            <a:r>
              <a:rPr lang="ru-RU" altLang="ru-RU" sz="2200" dirty="0">
                <a:latin typeface="Calibri" pitchFamily="34" charset="0"/>
              </a:rPr>
              <a:t> 2 = 48 (байтов).</a:t>
            </a:r>
          </a:p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altLang="ru-RU" sz="2000" b="1" i="1" u="sng" dirty="0">
                <a:latin typeface="Calibri" pitchFamily="34" charset="0"/>
              </a:rPr>
              <a:t>Ответ:</a:t>
            </a:r>
            <a:r>
              <a:rPr lang="ru-RU" altLang="ru-RU" sz="2000" dirty="0">
                <a:latin typeface="Calibri" pitchFamily="34" charset="0"/>
              </a:rPr>
              <a:t> 48 байтов.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7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7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2"/>
          <p:cNvSpPr>
            <a:spLocks/>
          </p:cNvSpPr>
          <p:nvPr/>
        </p:nvSpPr>
        <p:spPr bwMode="auto">
          <a:xfrm>
            <a:off x="0" y="714356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chemeClr val="tx2"/>
                </a:solidFill>
              </a:rPr>
              <a:t>Информационный объём фрагмента текста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500034" y="1571612"/>
            <a:ext cx="7848600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sz="2000" b="1" i="1" u="sng" dirty="0"/>
              <a:t>Задача </a:t>
            </a:r>
            <a:r>
              <a:rPr lang="ru-RU" sz="2000" b="1" i="1" u="sng" dirty="0" smtClean="0"/>
              <a:t>3</a:t>
            </a:r>
            <a:r>
              <a:rPr lang="ru-RU" sz="2000" b="1" i="1" u="sng" dirty="0" smtClean="0"/>
              <a:t>.</a:t>
            </a:r>
            <a:r>
              <a:rPr lang="ru-RU" sz="2000" dirty="0" smtClean="0"/>
              <a:t>  </a:t>
            </a:r>
            <a:endParaRPr lang="ru-RU" sz="2000" dirty="0"/>
          </a:p>
          <a:p>
            <a:pPr algn="just"/>
            <a:r>
              <a:rPr lang="ru-RU" sz="2000" dirty="0"/>
              <a:t>Выразите в мегабайтах объём текстовой информации в «Современном словаре иностранных слов» из 740 страниц, если на одной странице размещается в среднем 60 строк по 80 символов (включая пробелы). Считайте, что при записи использовался алфавит мощностью 256 символов.</a:t>
            </a:r>
            <a:endParaRPr lang="ru-RU" sz="2000" b="1" dirty="0">
              <a:solidFill>
                <a:srgbClr val="CC0000"/>
              </a:solidFill>
            </a:endParaRP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116013" y="6165850"/>
            <a:ext cx="7848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spcBef>
                <a:spcPct val="30000"/>
              </a:spcBef>
            </a:pPr>
            <a:r>
              <a:rPr lang="ru-RU" sz="2000" b="1" i="1" u="sng"/>
              <a:t>Ответ:</a:t>
            </a:r>
            <a:r>
              <a:rPr lang="ru-RU" sz="2000"/>
              <a:t> 3,39 Мбайт.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1116013" y="3716338"/>
            <a:ext cx="2303462" cy="138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000" dirty="0"/>
              <a:t> = 740 </a:t>
            </a:r>
            <a:r>
              <a:rPr lang="ru-RU" sz="2000" dirty="0" err="1"/>
              <a:t>х</a:t>
            </a:r>
            <a:r>
              <a:rPr lang="ru-RU" sz="2000" dirty="0"/>
              <a:t> 80 </a:t>
            </a:r>
            <a:r>
              <a:rPr lang="ru-RU" sz="2000" dirty="0" err="1"/>
              <a:t>х</a:t>
            </a:r>
            <a:r>
              <a:rPr lang="ru-RU" sz="2000" dirty="0"/>
              <a:t> 60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2000" dirty="0"/>
              <a:t>= 256                    </a:t>
            </a:r>
            <a:endParaRPr lang="ru-RU" sz="2000" dirty="0"/>
          </a:p>
          <a:p>
            <a:pPr algn="just"/>
            <a:endParaRPr lang="en-US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b="1" i="1" dirty="0"/>
              <a:t>- </a:t>
            </a:r>
            <a:r>
              <a:rPr lang="ru-RU" b="1" i="1" dirty="0"/>
              <a:t>?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042988" y="5157788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/>
              <a:t>        </a:t>
            </a:r>
            <a:r>
              <a:rPr lang="en-US" sz="2000"/>
              <a:t>256 = 2</a:t>
            </a:r>
            <a:r>
              <a:rPr lang="en-US" sz="2400" b="1" i="1" baseline="3000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/>
              <a:t> = 2</a:t>
            </a:r>
            <a:r>
              <a:rPr lang="en-US" sz="2000" baseline="30000"/>
              <a:t>8</a:t>
            </a:r>
            <a:r>
              <a:rPr lang="en-US" sz="2000"/>
              <a:t>, 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/>
              <a:t> = 8</a:t>
            </a:r>
            <a:endParaRPr lang="en-US" sz="2000" baseline="30000"/>
          </a:p>
          <a:p>
            <a:pPr algn="just"/>
            <a:r>
              <a:rPr lang="ru-RU" sz="2000"/>
              <a:t>        К = 740 х 80 х 60 </a:t>
            </a:r>
            <a:r>
              <a:rPr lang="en-US" sz="2000"/>
              <a:t>x 8 </a:t>
            </a:r>
            <a:r>
              <a:rPr lang="ru-RU" sz="2000"/>
              <a:t>= </a:t>
            </a:r>
            <a:r>
              <a:rPr lang="en-US" sz="2000"/>
              <a:t>28 416 000 </a:t>
            </a:r>
            <a:r>
              <a:rPr lang="ru-RU" sz="2000"/>
              <a:t>бит = 3 552 000 байтов = = 3 468,75 Кбайт      3,39 Мбайт.</a:t>
            </a:r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>
            <a:off x="3348038" y="3716338"/>
            <a:ext cx="0" cy="12969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>
            <a:off x="1042988" y="4581525"/>
            <a:ext cx="2305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3492500" y="3789363"/>
            <a:ext cx="14049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 I = K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/>
              <a:t>x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 i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N = 2</a:t>
            </a:r>
            <a:r>
              <a:rPr lang="en-US" sz="2800" b="1" i="1" baseline="3000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graphicFrame>
        <p:nvGraphicFramePr>
          <p:cNvPr id="17419" name="Object 17"/>
          <p:cNvGraphicFramePr>
            <a:graphicFrameLocks noChangeAspect="1"/>
          </p:cNvGraphicFramePr>
          <p:nvPr/>
        </p:nvGraphicFramePr>
        <p:xfrm>
          <a:off x="2643174" y="5929330"/>
          <a:ext cx="287337" cy="287338"/>
        </p:xfrm>
        <a:graphic>
          <a:graphicData uri="http://schemas.openxmlformats.org/presentationml/2006/ole">
            <p:oleObj spid="_x0000_s5122" name="Формула" r:id="rId3" imgW="126725" imgH="126725" progId="Equation.3">
              <p:embed/>
            </p:oleObj>
          </a:graphicData>
        </a:graphic>
      </p:graphicFrame>
      <p:sp>
        <p:nvSpPr>
          <p:cNvPr id="12" name="Управляющая кнопка: далее 11">
            <a:hlinkClick r:id="rId4" action="ppaction://hlinksldjump" highlightClick="1"/>
          </p:cNvPr>
          <p:cNvSpPr/>
          <p:nvPr/>
        </p:nvSpPr>
        <p:spPr>
          <a:xfrm>
            <a:off x="7786710" y="6143644"/>
            <a:ext cx="785818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2" grpId="0" animBg="1"/>
      <p:bldP spid="174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1438" y="2143116"/>
            <a:ext cx="885828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кодировке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ASCII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каждый символ кодируется 8 битами.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Определите информационный объем сообщения в этой кодировке: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Длина данного текста 32 символа.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А) 32 бита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Б) 320 битов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В) 32 байта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Г)256 байтов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85720" y="2357430"/>
            <a:ext cx="850109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Считая, что каждый символ кодируется одним байтом, определите, чему равен информационный объем следующей пословицы:       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Речь вести – не лапти плести.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2786058"/>
            <a:ext cx="921059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В кодировке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Uniccode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каждый символ отводится 2 байта.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Определите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этой кодировке информационный объем  следующей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пословицы: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Где родился, там и сгодился.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Grp="1" noChangeArrowheads="1"/>
          </p:cNvSpPr>
          <p:nvPr>
            <p:ph idx="1"/>
          </p:nvPr>
        </p:nvSpPr>
        <p:spPr bwMode="auto">
          <a:xfrm>
            <a:off x="500034" y="785794"/>
            <a:ext cx="8229600" cy="438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dirty="0">
                <a:latin typeface="Calibri" pitchFamily="34" charset="0"/>
              </a:rPr>
              <a:t>Сообщение, информационный объём которого равен 5 Кбайт, занимает 4 страницы по 32 строки, в каждой из которых записано по 40 символов. Сколько символов в алфавите языка, на котором записано это сообщение?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Grp="1" noChangeArrowheads="1"/>
          </p:cNvSpPr>
          <p:nvPr>
            <p:ph idx="1"/>
          </p:nvPr>
        </p:nvSpPr>
        <p:spPr bwMode="auto">
          <a:xfrm>
            <a:off x="500063" y="78581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dirty="0">
                <a:latin typeface="Calibri" pitchFamily="34" charset="0"/>
              </a:rPr>
              <a:t>Сообщение занимает 6 страниц по 40 строк, в каждой строке записано по 60 символов. Информационный объём всего сообщения равен 28800 байтам. Сколько двоичных разрядов было использовано на кодирование одного символа?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3"/>
          <p:cNvSpPr>
            <a:spLocks noGrp="1"/>
          </p:cNvSpPr>
          <p:nvPr>
            <p:ph type="title"/>
          </p:nvPr>
        </p:nvSpPr>
        <p:spPr>
          <a:xfrm>
            <a:off x="571472" y="1428736"/>
            <a:ext cx="7643812" cy="633412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Ключевые слова</a:t>
            </a:r>
          </a:p>
        </p:txBody>
      </p:sp>
      <p:sp>
        <p:nvSpPr>
          <p:cNvPr id="7171" name="Объект 4"/>
          <p:cNvSpPr>
            <a:spLocks noGrp="1"/>
          </p:cNvSpPr>
          <p:nvPr>
            <p:ph idx="1"/>
          </p:nvPr>
        </p:nvSpPr>
        <p:spPr>
          <a:xfrm>
            <a:off x="500034" y="2357430"/>
            <a:ext cx="7643812" cy="194468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charset="0"/>
              </a:rPr>
              <a:t>кодовая таблица</a:t>
            </a:r>
          </a:p>
          <a:p>
            <a:r>
              <a:rPr lang="ru-RU" sz="3200" b="1" dirty="0" smtClean="0">
                <a:latin typeface="Arial" charset="0"/>
              </a:rPr>
              <a:t>восьмиразрядный двоичный код</a:t>
            </a:r>
          </a:p>
          <a:p>
            <a:r>
              <a:rPr lang="ru-RU" sz="3200" b="1" dirty="0" smtClean="0">
                <a:latin typeface="Arial" charset="0"/>
              </a:rPr>
              <a:t>информационный объём текста</a:t>
            </a:r>
            <a:endParaRPr lang="ru-RU" sz="3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Grp="1" noChangeArrowheads="1"/>
          </p:cNvSpPr>
          <p:nvPr>
            <p:ph idx="1"/>
          </p:nvPr>
        </p:nvSpPr>
        <p:spPr bwMode="auto">
          <a:xfrm>
            <a:off x="285720" y="500042"/>
            <a:ext cx="8229600" cy="438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dirty="0">
                <a:latin typeface="Calibri" pitchFamily="34" charset="0"/>
              </a:rPr>
              <a:t>В текстовом режиме экран монитора компьютера обычно разбивается на 25 строк по 80 символов в строке. Определите объём текста, занимающего весь экран монитора, в кодировке </a:t>
            </a:r>
            <a:r>
              <a:rPr lang="ru-RU" altLang="ru-RU" sz="2800" b="1" dirty="0" err="1">
                <a:latin typeface="Times New Roman" pitchFamily="18" charset="0"/>
                <a:cs typeface="Times New Roman" pitchFamily="18" charset="0"/>
              </a:rPr>
              <a:t>Unicode</a:t>
            </a:r>
            <a:r>
              <a:rPr lang="ru-RU" altLang="ru-RU" sz="2400" dirty="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>
                <a:latin typeface="+mj-lt"/>
              </a:rPr>
              <a:t>§ 4.6</a:t>
            </a:r>
            <a:r>
              <a:rPr lang="ru-RU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- учить</a:t>
            </a:r>
            <a:endParaRPr lang="ru-RU" dirty="0" smtClean="0">
              <a:latin typeface="+mj-lt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+mj-lt"/>
              </a:rPr>
              <a:t>Подготовить материалы для </a:t>
            </a:r>
            <a:r>
              <a:rPr lang="ru-RU" dirty="0" smtClean="0">
                <a:latin typeface="+mj-lt"/>
              </a:rPr>
              <a:t>реферата 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«История развития компьютерной техники»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 по пунктам 8-13 </a:t>
            </a:r>
            <a:r>
              <a:rPr lang="ru-RU" dirty="0" smtClean="0">
                <a:latin typeface="+mj-lt"/>
              </a:rPr>
              <a:t>на </a:t>
            </a:r>
            <a:r>
              <a:rPr lang="ru-RU" dirty="0" smtClean="0">
                <a:latin typeface="+mj-lt"/>
              </a:rPr>
              <a:t>стр. 197 - 198.</a:t>
            </a:r>
            <a:endParaRPr lang="ru-RU" dirty="0" smtClean="0">
              <a:latin typeface="+mj-lt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урок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Познакомиться с кодовыми таблицами</a:t>
            </a:r>
          </a:p>
          <a:p>
            <a:r>
              <a:rPr lang="ru-RU" dirty="0" smtClean="0"/>
              <a:t>Научиться находить информационный объем текста</a:t>
            </a:r>
          </a:p>
          <a:p>
            <a:r>
              <a:rPr lang="ru-RU" dirty="0" smtClean="0"/>
              <a:t>Научиться оценивать количественные параметры текстовых документов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2"/>
          <p:cNvSpPr>
            <a:spLocks/>
          </p:cNvSpPr>
          <p:nvPr/>
        </p:nvSpPr>
        <p:spPr bwMode="auto">
          <a:xfrm>
            <a:off x="214282" y="1000108"/>
            <a:ext cx="892971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chemeClr val="tx2"/>
                </a:solidFill>
              </a:rPr>
              <a:t>Представление текстовой </a:t>
            </a:r>
            <a:r>
              <a:rPr lang="ru-RU" sz="3200" b="1" dirty="0" smtClean="0">
                <a:solidFill>
                  <a:schemeClr val="tx2"/>
                </a:solidFill>
              </a:rPr>
              <a:t>информации</a:t>
            </a:r>
          </a:p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>
                <a:solidFill>
                  <a:schemeClr val="tx2"/>
                </a:solidFill>
              </a:rPr>
              <a:t>в памяти компьютера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357158" y="1928802"/>
            <a:ext cx="84296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2563" algn="just"/>
            <a:r>
              <a:rPr lang="ru-RU" sz="2200" dirty="0"/>
              <a:t>Текст состоит из символов - букв, цифр, знаков препинания и  т.  д.,  которые компьютер различает по их </a:t>
            </a:r>
            <a:r>
              <a:rPr lang="ru-RU" sz="2200" b="1" dirty="0"/>
              <a:t>двоичному коду</a:t>
            </a:r>
            <a:r>
              <a:rPr lang="ru-RU" sz="2200" dirty="0"/>
              <a:t>.</a:t>
            </a: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6" y="3214686"/>
            <a:ext cx="9137374" cy="2645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571472" y="1785926"/>
            <a:ext cx="82296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/>
              <a:t>N=2</a:t>
            </a:r>
            <a:r>
              <a:rPr lang="en-US" sz="7200" baseline="30000" dirty="0" smtClean="0"/>
              <a:t>i</a:t>
            </a:r>
            <a:endParaRPr lang="ru-RU" sz="7200" baseline="30000" dirty="0"/>
          </a:p>
        </p:txBody>
      </p:sp>
      <p:sp>
        <p:nvSpPr>
          <p:cNvPr id="5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357158" y="4786322"/>
            <a:ext cx="85153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2563">
              <a:buNone/>
            </a:pPr>
            <a:r>
              <a:rPr lang="ru-RU" sz="2200" dirty="0"/>
              <a:t>Соответствие между изображениями символов и кодами символов устанавливается с помощью </a:t>
            </a:r>
            <a:r>
              <a:rPr lang="ru-RU" sz="2200" b="1" dirty="0"/>
              <a:t>кодовых таблиц</a:t>
            </a:r>
            <a:r>
              <a:rPr lang="ru-RU" sz="2200" dirty="0"/>
              <a:t>.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714348" y="3357562"/>
            <a:ext cx="8229600" cy="1154162"/>
          </a:xfrm>
          <a:prstGeom prst="rect">
            <a:avLst/>
          </a:prstGeom>
          <a:noFill/>
        </p:spPr>
        <p:txBody>
          <a:bodyPr vert="horz" wrap="square" lIns="0" rIns="0" bIns="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7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</a:t>
            </a:r>
            <a:r>
              <a:rPr kumimoji="0" lang="ru-RU" sz="7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=256</a:t>
            </a:r>
            <a:endParaRPr kumimoji="0" lang="ru-RU" sz="7200" b="0" i="0" u="none" strike="noStrike" kern="1200" cap="none" spc="0" normalizeH="0" baseline="3000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987531" y="1924044"/>
            <a:ext cx="2727325" cy="4302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/>
              <a:t>Кодовая таблица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140056" y="2789232"/>
            <a:ext cx="4608512" cy="465137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0 – 32 </a:t>
            </a:r>
            <a:r>
              <a:rPr lang="ru-RU" sz="2200"/>
              <a:t>-</a:t>
            </a:r>
            <a:r>
              <a:rPr lang="ru-RU" sz="2200" b="1"/>
              <a:t> </a:t>
            </a:r>
            <a:r>
              <a:rPr lang="ru-RU" sz="2200"/>
              <a:t>управляющие символы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140056" y="3436932"/>
            <a:ext cx="4608512" cy="113506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33 – 127 </a:t>
            </a:r>
            <a:r>
              <a:rPr lang="ru-RU" sz="2200"/>
              <a:t>–</a:t>
            </a:r>
            <a:r>
              <a:rPr lang="ru-RU" sz="2200" b="1"/>
              <a:t> </a:t>
            </a:r>
            <a:r>
              <a:rPr lang="ru-RU" sz="2200"/>
              <a:t>латинские буквы, знаки препинания, цифры, знаки арифметических операций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140056" y="4660894"/>
            <a:ext cx="4608512" cy="8001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128 – 256 </a:t>
            </a:r>
            <a:r>
              <a:rPr lang="ru-RU" sz="2200"/>
              <a:t>–</a:t>
            </a:r>
            <a:r>
              <a:rPr lang="ru-RU" sz="2200" b="1"/>
              <a:t> </a:t>
            </a:r>
            <a:r>
              <a:rPr lang="ru-RU" sz="2200"/>
              <a:t>буквы национального</a:t>
            </a:r>
          </a:p>
          <a:p>
            <a:r>
              <a:rPr lang="ru-RU" sz="2200"/>
              <a:t>алфавита</a:t>
            </a: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 flipV="1">
            <a:off x="2347893" y="2428869"/>
            <a:ext cx="0" cy="2663825"/>
          </a:xfrm>
          <a:prstGeom prst="line">
            <a:avLst/>
          </a:prstGeom>
          <a:noFill/>
          <a:ln w="38100" algn="ctr">
            <a:solidFill>
              <a:schemeClr val="tx2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 rot="-5400000" flipH="1" flipV="1">
            <a:off x="2743975" y="2609050"/>
            <a:ext cx="0" cy="792163"/>
          </a:xfrm>
          <a:prstGeom prst="line">
            <a:avLst/>
          </a:prstGeom>
          <a:noFill/>
          <a:ln w="38100" algn="ctr">
            <a:solidFill>
              <a:schemeClr val="tx2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rot="-5400000" flipH="1" flipV="1">
            <a:off x="2743975" y="3472650"/>
            <a:ext cx="0" cy="792163"/>
          </a:xfrm>
          <a:prstGeom prst="line">
            <a:avLst/>
          </a:prstGeom>
          <a:noFill/>
          <a:ln w="38100" algn="ctr">
            <a:solidFill>
              <a:schemeClr val="tx2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 rot="-5400000" flipH="1" flipV="1">
            <a:off x="2743975" y="4696612"/>
            <a:ext cx="0" cy="792163"/>
          </a:xfrm>
          <a:prstGeom prst="line">
            <a:avLst/>
          </a:prstGeom>
          <a:noFill/>
          <a:ln w="38100" algn="ctr">
            <a:solidFill>
              <a:schemeClr val="tx2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2643182"/>
            <a:ext cx="6072187" cy="200025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500034" y="3214686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ASCII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42988" y="2133600"/>
            <a:ext cx="7921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/>
            <a:r>
              <a:rPr lang="ru-RU" sz="2200"/>
              <a:t>Соответствие между изображениями символов и кодами символов устанавливается с помощью </a:t>
            </a:r>
            <a:r>
              <a:rPr lang="ru-RU" sz="2200" b="1"/>
              <a:t>кодовых таблиц</a:t>
            </a:r>
            <a:r>
              <a:rPr lang="ru-RU" sz="2200"/>
              <a:t>.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857224" y="785794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ctr"/>
            <a:r>
              <a:rPr lang="ru-RU" sz="2200" b="1" dirty="0"/>
              <a:t>Фрагмент кодовой таблицы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ASCII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734" name="Group 350"/>
          <p:cNvGraphicFramePr>
            <a:graphicFrameLocks noGrp="1"/>
          </p:cNvGraphicFramePr>
          <p:nvPr/>
        </p:nvGraphicFramePr>
        <p:xfrm>
          <a:off x="571472" y="1285855"/>
          <a:ext cx="7991476" cy="5294955"/>
        </p:xfrm>
        <a:graphic>
          <a:graphicData uri="http://schemas.openxmlformats.org/drawingml/2006/table">
            <a:tbl>
              <a:tblPr/>
              <a:tblGrid>
                <a:gridCol w="1184285"/>
                <a:gridCol w="1479540"/>
                <a:gridCol w="1332729"/>
                <a:gridCol w="1182653"/>
                <a:gridCol w="1481172"/>
                <a:gridCol w="1331097"/>
              </a:tblGrid>
              <a:tr h="621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Символ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Десятичный код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Двоичный код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Символ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Десятичный код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Двоичный код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Пробел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00100000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00110000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!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00100001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00110001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#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00100011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00110010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$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00100100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00110011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*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00101010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00110100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=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00101011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00110101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00101100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00110110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00101101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00110111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_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00101110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00111000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00101111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00111001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010000001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01001110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01000010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010001111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59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01000011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01010000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6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89" grpId="1"/>
      <p:bldP spid="16398" grpId="0"/>
      <p:bldP spid="1639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42988" y="2133600"/>
            <a:ext cx="7921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/>
            <a:r>
              <a:rPr lang="ru-RU" sz="2200"/>
              <a:t>Соответствие между изображениями символов и кодами символов устанавливается с помощью </a:t>
            </a:r>
            <a:r>
              <a:rPr lang="ru-RU" sz="2200" b="1"/>
              <a:t>кодовых таблиц</a:t>
            </a:r>
            <a:r>
              <a:rPr lang="ru-RU" sz="2200"/>
              <a:t>.</a:t>
            </a:r>
          </a:p>
        </p:txBody>
      </p:sp>
      <p:sp>
        <p:nvSpPr>
          <p:cNvPr id="16694" name="Text Box 310"/>
          <p:cNvSpPr txBox="1">
            <a:spLocks noChangeArrowheads="1"/>
          </p:cNvSpPr>
          <p:nvPr/>
        </p:nvSpPr>
        <p:spPr bwMode="auto">
          <a:xfrm>
            <a:off x="1071538" y="1071546"/>
            <a:ext cx="7848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ctr"/>
            <a:r>
              <a:rPr lang="ru-RU" sz="2200" b="1" dirty="0"/>
              <a:t>Коды русских букв в разных кодировках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695" name="Group 311"/>
          <p:cNvGraphicFramePr>
            <a:graphicFrameLocks noGrp="1"/>
          </p:cNvGraphicFramePr>
          <p:nvPr/>
        </p:nvGraphicFramePr>
        <p:xfrm>
          <a:off x="1071563" y="1643063"/>
          <a:ext cx="7704137" cy="2773680"/>
        </p:xfrm>
        <a:graphic>
          <a:graphicData uri="http://schemas.openxmlformats.org/drawingml/2006/table">
            <a:tbl>
              <a:tblPr/>
              <a:tblGrid>
                <a:gridCol w="1370012"/>
                <a:gridCol w="1711325"/>
                <a:gridCol w="1541463"/>
                <a:gridCol w="1497012"/>
                <a:gridCol w="1584325"/>
              </a:tblGrid>
              <a:tr h="254000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Символ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Кодировка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Windows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КОИ-8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десятичный код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двоичный код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десятичный код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двоичный код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11000000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11100001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11000001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11100010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11000010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11110111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6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89" grpId="1"/>
      <p:bldP spid="166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65125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Стандарт кодирования символов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Unicode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позволяет пользоваться более чем двумя языками.  </a:t>
            </a:r>
          </a:p>
          <a:p>
            <a:pPr indent="365125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Unicode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каждый символ кодируется шестнадцатиразрядным двоичным кодом. Такое количество разрядов позволяет закодировать         65 536 различных символов: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65125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65 536.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237</TotalTime>
  <Words>920</Words>
  <Application>Microsoft Office PowerPoint</Application>
  <PresentationFormat>Экран (4:3)</PresentationFormat>
  <Paragraphs>213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Поток</vt:lpstr>
      <vt:lpstr>Формула</vt:lpstr>
      <vt:lpstr>Тема урока:</vt:lpstr>
      <vt:lpstr>Ключевые слова</vt:lpstr>
      <vt:lpstr>Цели урока:</vt:lpstr>
      <vt:lpstr>Слайд 4</vt:lpstr>
      <vt:lpstr>N=2i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Домашнее задание:</vt:lpstr>
      <vt:lpstr>Спасибо за урок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Информатика  8 класс</dc:title>
  <dc:creator>User</dc:creator>
  <cp:lastModifiedBy>Пользователь</cp:lastModifiedBy>
  <cp:revision>23</cp:revision>
  <dcterms:created xsi:type="dcterms:W3CDTF">2015-04-06T20:10:01Z</dcterms:created>
  <dcterms:modified xsi:type="dcterms:W3CDTF">2016-04-13T11:17:25Z</dcterms:modified>
</cp:coreProperties>
</file>