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256" r:id="rId2"/>
    <p:sldId id="275" r:id="rId3"/>
    <p:sldId id="297" r:id="rId4"/>
    <p:sldId id="277" r:id="rId5"/>
    <p:sldId id="276" r:id="rId6"/>
    <p:sldId id="278" r:id="rId7"/>
    <p:sldId id="279" r:id="rId8"/>
    <p:sldId id="281" r:id="rId9"/>
    <p:sldId id="280" r:id="rId10"/>
    <p:sldId id="282" r:id="rId11"/>
    <p:sldId id="283" r:id="rId12"/>
    <p:sldId id="284" r:id="rId13"/>
    <p:sldId id="285" r:id="rId14"/>
    <p:sldId id="286" r:id="rId15"/>
    <p:sldId id="287" r:id="rId16"/>
    <p:sldId id="288" r:id="rId17"/>
    <p:sldId id="292" r:id="rId18"/>
    <p:sldId id="289" r:id="rId19"/>
    <p:sldId id="290" r:id="rId20"/>
    <p:sldId id="291" r:id="rId21"/>
    <p:sldId id="293" r:id="rId22"/>
    <p:sldId id="294" r:id="rId23"/>
    <p:sldId id="295" r:id="rId24"/>
    <p:sldId id="259" r:id="rId25"/>
    <p:sldId id="296" r:id="rId26"/>
    <p:sldId id="261" r:id="rId27"/>
    <p:sldId id="262" r:id="rId28"/>
    <p:sldId id="263" r:id="rId29"/>
    <p:sldId id="264" r:id="rId30"/>
    <p:sldId id="265" r:id="rId31"/>
    <p:sldId id="266" r:id="rId32"/>
    <p:sldId id="267" r:id="rId33"/>
    <p:sldId id="268" r:id="rId34"/>
    <p:sldId id="269" r:id="rId35"/>
    <p:sldId id="270" r:id="rId36"/>
    <p:sldId id="271" r:id="rId37"/>
    <p:sldId id="272" r:id="rId38"/>
    <p:sldId id="273" r:id="rId39"/>
    <p:sldId id="274" r:id="rId40"/>
    <p:sldId id="258" r:id="rId4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A6398B-6022-4760-8EE6-DC8E3698C181}" type="datetimeFigureOut">
              <a:rPr lang="ru-RU" smtClean="0"/>
              <a:pPr/>
              <a:t>23.04.2020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CA7B7E-BAB8-4595-92CD-2F4608442F1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Фотография первой таблички на месте </a:t>
            </a:r>
            <a:r>
              <a:rPr lang="ru-RU" smtClean="0"/>
              <a:t>приземления Гагарина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CA7B7E-BAB8-4595-92CD-2F4608442F1D}" type="slidenum">
              <a:rPr lang="ru-RU" smtClean="0"/>
              <a:pPr/>
              <a:t>39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23.04.2020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23.04.2020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23.04.2020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23.04.2020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23.04.2020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23.04.2020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23.04.2020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23.04.2020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23.04.2020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23.04.2020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23.04.2020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jpeg"/><Relationship Id="rId5" Type="http://schemas.openxmlformats.org/officeDocument/2006/relationships/image" Target="../media/image39.jpeg"/><Relationship Id="rId4" Type="http://schemas.openxmlformats.org/officeDocument/2006/relationships/audio" Target="../media/audio2.wav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jpeg"/><Relationship Id="rId4" Type="http://schemas.openxmlformats.org/officeDocument/2006/relationships/image" Target="../media/image40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jpeg"/><Relationship Id="rId4" Type="http://schemas.openxmlformats.org/officeDocument/2006/relationships/image" Target="../media/image4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user\Desktop\&#1075;&#1072;&#1075;&#1072;&#1088;&#1080;&#1085;\Kosmos-1\&#1070;&#1088;&#1080;&#1081;+&#1043;&#1072;&#1075;&#1072;&#1088;&#1080;&#1085;+&#8211;+&#1055;&#1086;&#1077;&#1093;&#1072;&#1083;&#1080;+(&#1086;&#1090;+&#1057;&#1086;&#1074;&#1048;&#1085;&#1092;&#1041;&#1102;&#1088;&#1086;)%20(www.petamusic.ru).mp3" TargetMode="External"/><Relationship Id="rId6" Type="http://schemas.openxmlformats.org/officeDocument/2006/relationships/image" Target="../media/image4.jpeg"/><Relationship Id="rId5" Type="http://schemas.openxmlformats.org/officeDocument/2006/relationships/audio" Target="../media/audio2.wav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jpeg"/><Relationship Id="rId4" Type="http://schemas.openxmlformats.org/officeDocument/2006/relationships/image" Target="../media/image43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4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audio" Target="../media/audio2.wav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jpeg"/><Relationship Id="rId4" Type="http://schemas.openxmlformats.org/officeDocument/2006/relationships/image" Target="../media/image46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jpeg"/><Relationship Id="rId4" Type="http://schemas.openxmlformats.org/officeDocument/2006/relationships/image" Target="../media/image47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jpeg"/><Relationship Id="rId4" Type="http://schemas.openxmlformats.org/officeDocument/2006/relationships/image" Target="../media/image48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jpeg"/><Relationship Id="rId5" Type="http://schemas.openxmlformats.org/officeDocument/2006/relationships/image" Target="../media/image49.jpeg"/><Relationship Id="rId4" Type="http://schemas.openxmlformats.org/officeDocument/2006/relationships/audio" Target="../media/audio2.wav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0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jpeg"/><Relationship Id="rId5" Type="http://schemas.openxmlformats.org/officeDocument/2006/relationships/image" Target="../media/image51.jpeg"/><Relationship Id="rId4" Type="http://schemas.openxmlformats.org/officeDocument/2006/relationships/audio" Target="../media/audio2.wav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jpeg"/><Relationship Id="rId5" Type="http://schemas.openxmlformats.org/officeDocument/2006/relationships/image" Target="../media/image52.jpeg"/><Relationship Id="rId4" Type="http://schemas.openxmlformats.org/officeDocument/2006/relationships/audio" Target="../media/audio2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hyperlink" Target="http://podarokhandmade.ru/forum/uploads/attachment/2013-11/1384970564_0_55cb1_4d63e6f4_xxxl.png" TargetMode="External"/><Relationship Id="rId7" Type="http://schemas.openxmlformats.org/officeDocument/2006/relationships/hyperlink" Target="http://www.playcast.ru/uploads/2014/07/10/9194557.jpg" TargetMode="External"/><Relationship Id="rId2" Type="http://schemas.openxmlformats.org/officeDocument/2006/relationships/hyperlink" Target="http://cdn.wallpapersafari.com/79/93/BvS7eV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zanimatika.narod.ru/RF26_1.htm" TargetMode="External"/><Relationship Id="rId5" Type="http://schemas.openxmlformats.org/officeDocument/2006/relationships/hyperlink" Target="http://img1.liveinternet.ru/images/attach/c/10/111/824/111824383__OverTheMoon_Shape3__Border.png" TargetMode="External"/><Relationship Id="rId4" Type="http://schemas.openxmlformats.org/officeDocument/2006/relationships/hyperlink" Target="https://img-fotki.yandex.ru/get/5104/200418627.81/0_120631_192dfddb_XL.pn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E:\фото и картинки презентации\картинки для презентеций\фон для презентаций\1209043543_g-7.jpg"/>
          <p:cNvPicPr>
            <a:picLocks noChangeAspect="1" noChangeArrowheads="1"/>
          </p:cNvPicPr>
          <p:nvPr/>
        </p:nvPicPr>
        <p:blipFill>
          <a:blip r:embed="rId2"/>
          <a:srcRect r="34375" b="62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" name="Picture 2" descr="http://krasfun.ru/images/2011/4/b412a_Gagarin_94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429256" y="285728"/>
            <a:ext cx="3396497" cy="446116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8" name="Прямоугольник 7"/>
          <p:cNvSpPr/>
          <p:nvPr/>
        </p:nvSpPr>
        <p:spPr>
          <a:xfrm>
            <a:off x="142844" y="5286388"/>
            <a:ext cx="871543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</a:rPr>
              <a:t>Помните,  каким он парнем был!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5" name="Вертикальный свиток 4"/>
          <p:cNvSpPr/>
          <p:nvPr/>
        </p:nvSpPr>
        <p:spPr>
          <a:xfrm>
            <a:off x="857224" y="214290"/>
            <a:ext cx="4286280" cy="4929222"/>
          </a:xfrm>
          <a:prstGeom prst="verticalScroll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Ю.А. Гагарин.</a:t>
            </a:r>
            <a:endParaRPr lang="en-US" sz="28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Кто он такой и откуда родом?</a:t>
            </a:r>
            <a:endParaRPr lang="ru-RU" sz="28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1725164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 txBox="1">
            <a:spLocks/>
          </p:cNvSpPr>
          <p:nvPr/>
        </p:nvSpPr>
        <p:spPr>
          <a:xfrm>
            <a:off x="971600" y="4594461"/>
            <a:ext cx="7200800" cy="9856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i="1" dirty="0" smtClean="0">
                <a:solidFill>
                  <a:srgbClr val="7030A0"/>
                </a:solidFill>
                <a:cs typeface="Arial" charset="0"/>
              </a:rPr>
              <a:t>Автор презентации: Фокина Лидия Петровна, </a:t>
            </a:r>
          </a:p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i="1" dirty="0" smtClean="0">
                <a:solidFill>
                  <a:srgbClr val="7030A0"/>
                </a:solidFill>
                <a:cs typeface="Arial" charset="0"/>
              </a:rPr>
              <a:t>учитель начальных классов МКОУ «СОШ ст. Евсино» </a:t>
            </a:r>
          </a:p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i="1" dirty="0" err="1" smtClean="0">
                <a:solidFill>
                  <a:srgbClr val="7030A0"/>
                </a:solidFill>
                <a:cs typeface="Arial" charset="0"/>
              </a:rPr>
              <a:t>Искитимского</a:t>
            </a:r>
            <a:r>
              <a:rPr lang="ru-RU" sz="1600" i="1" dirty="0" smtClean="0">
                <a:solidFill>
                  <a:srgbClr val="7030A0"/>
                </a:solidFill>
                <a:cs typeface="Arial" charset="0"/>
              </a:rPr>
              <a:t> района  Новосибирской области</a:t>
            </a:r>
          </a:p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i="1" dirty="0" smtClean="0">
                <a:solidFill>
                  <a:srgbClr val="7030A0"/>
                </a:solidFill>
                <a:cs typeface="Arial" charset="0"/>
              </a:rPr>
              <a:t>2017</a:t>
            </a:r>
            <a:endParaRPr lang="ru-RU" sz="1600" i="1" dirty="0">
              <a:solidFill>
                <a:srgbClr val="7030A0"/>
              </a:solidFill>
              <a:cs typeface="Arial" charset="0"/>
            </a:endParaRPr>
          </a:p>
        </p:txBody>
      </p:sp>
      <p:sp>
        <p:nvSpPr>
          <p:cNvPr id="5" name="Заголовок 5"/>
          <p:cNvSpPr txBox="1">
            <a:spLocks/>
          </p:cNvSpPr>
          <p:nvPr/>
        </p:nvSpPr>
        <p:spPr>
          <a:xfrm>
            <a:off x="971600" y="1019344"/>
            <a:ext cx="7200800" cy="2862322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r>
              <a:rPr lang="ru-RU" sz="3600" b="1" i="1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Arial" charset="0"/>
              </a:rPr>
              <a:t>Викторина</a:t>
            </a:r>
          </a:p>
          <a:p>
            <a:pPr fontAlgn="base">
              <a:spcAft>
                <a:spcPct val="0"/>
              </a:spcAft>
              <a:defRPr/>
            </a:pPr>
            <a:r>
              <a:rPr lang="ru-RU" sz="7200" b="1" i="1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Arial" charset="0"/>
              </a:rPr>
              <a:t>«Российская космонавтика»</a:t>
            </a:r>
            <a:endParaRPr lang="ru-RU" sz="7200" b="1" i="1" dirty="0">
              <a:ln w="19050">
                <a:solidFill>
                  <a:prstClr val="white"/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+mn-lt"/>
              <a:cs typeface="Arial" charset="0"/>
            </a:endParaRPr>
          </a:p>
        </p:txBody>
      </p:sp>
      <p:sp>
        <p:nvSpPr>
          <p:cNvPr id="2" name="Управляющая кнопка: сведения 1">
            <a:hlinkClick r:id="" action="ppaction://hlinkshowjump?jump=lastslide" highlightClick="1"/>
          </p:cNvPr>
          <p:cNvSpPr/>
          <p:nvPr/>
        </p:nvSpPr>
        <p:spPr>
          <a:xfrm>
            <a:off x="251520" y="260648"/>
            <a:ext cx="360000" cy="360040"/>
          </a:xfrm>
          <a:prstGeom prst="actionButtonInformation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 descr="E:\фото и картинки презентации\картинки для презентеций\фон для презентаций\1209043543_g-7.jpg"/>
          <p:cNvPicPr>
            <a:picLocks noChangeAspect="1" noChangeArrowheads="1"/>
          </p:cNvPicPr>
          <p:nvPr/>
        </p:nvPicPr>
        <p:blipFill>
          <a:blip r:embed="rId2"/>
          <a:srcRect r="34375" b="62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928694"/>
          </a:xfr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4000" b="1" dirty="0" smtClean="0">
                <a:latin typeface="Monotype Corsiva" pitchFamily="66" charset="0"/>
              </a:rPr>
              <a:t>Студенческие годы</a:t>
            </a:r>
            <a:endParaRPr lang="ru-RU" sz="4000" b="1" dirty="0">
              <a:latin typeface="Monotype Corsiva" pitchFamily="66" charset="0"/>
            </a:endParaRPr>
          </a:p>
        </p:txBody>
      </p:sp>
      <p:sp>
        <p:nvSpPr>
          <p:cNvPr id="10" name="Горизонтальный свиток 9"/>
          <p:cNvSpPr/>
          <p:nvPr/>
        </p:nvSpPr>
        <p:spPr>
          <a:xfrm>
            <a:off x="285720" y="5286388"/>
            <a:ext cx="3357586" cy="1357322"/>
          </a:xfrm>
          <a:prstGeom prst="horizontalScroll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18-летний студент Гагарин в 1952 году.</a:t>
            </a:r>
          </a:p>
        </p:txBody>
      </p:sp>
      <p:sp>
        <p:nvSpPr>
          <p:cNvPr id="11" name="Горизонтальный свиток 10"/>
          <p:cNvSpPr/>
          <p:nvPr/>
        </p:nvSpPr>
        <p:spPr>
          <a:xfrm>
            <a:off x="4714876" y="5072074"/>
            <a:ext cx="4143404" cy="1571636"/>
          </a:xfrm>
          <a:prstGeom prst="horizontalScroll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Monotype Corsiva" pitchFamily="66" charset="0"/>
              </a:rPr>
              <a:t>В кабинете анатомии.</a:t>
            </a:r>
          </a:p>
        </p:txBody>
      </p:sp>
      <p:pic>
        <p:nvPicPr>
          <p:cNvPr id="12" name="Picture 4" descr="картинка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57223" y="1357298"/>
            <a:ext cx="2376037" cy="342902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3" name="Picture 4" descr="картинка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43438" y="1643050"/>
            <a:ext cx="3938940" cy="278608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4217251643"/>
      </p:ext>
    </p:extLst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 txBox="1">
            <a:spLocks/>
          </p:cNvSpPr>
          <p:nvPr/>
        </p:nvSpPr>
        <p:spPr>
          <a:xfrm>
            <a:off x="971600" y="4594461"/>
            <a:ext cx="7200800" cy="9856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i="1" dirty="0" smtClean="0">
                <a:solidFill>
                  <a:srgbClr val="7030A0"/>
                </a:solidFill>
                <a:cs typeface="Arial" charset="0"/>
              </a:rPr>
              <a:t>Автор презентации: Фокина Лидия Петровна, </a:t>
            </a:r>
          </a:p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i="1" dirty="0" smtClean="0">
                <a:solidFill>
                  <a:srgbClr val="7030A0"/>
                </a:solidFill>
                <a:cs typeface="Arial" charset="0"/>
              </a:rPr>
              <a:t>учитель начальных классов МКОУ «СОШ ст. Евсино» </a:t>
            </a:r>
          </a:p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i="1" dirty="0" err="1" smtClean="0">
                <a:solidFill>
                  <a:srgbClr val="7030A0"/>
                </a:solidFill>
                <a:cs typeface="Arial" charset="0"/>
              </a:rPr>
              <a:t>Искитимского</a:t>
            </a:r>
            <a:r>
              <a:rPr lang="ru-RU" sz="1600" i="1" dirty="0" smtClean="0">
                <a:solidFill>
                  <a:srgbClr val="7030A0"/>
                </a:solidFill>
                <a:cs typeface="Arial" charset="0"/>
              </a:rPr>
              <a:t> района  Новосибирской области</a:t>
            </a:r>
          </a:p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i="1" dirty="0" smtClean="0">
                <a:solidFill>
                  <a:srgbClr val="7030A0"/>
                </a:solidFill>
                <a:cs typeface="Arial" charset="0"/>
              </a:rPr>
              <a:t>2017</a:t>
            </a:r>
            <a:endParaRPr lang="ru-RU" sz="1600" i="1" dirty="0">
              <a:solidFill>
                <a:srgbClr val="7030A0"/>
              </a:solidFill>
              <a:cs typeface="Arial" charset="0"/>
            </a:endParaRPr>
          </a:p>
        </p:txBody>
      </p:sp>
      <p:sp>
        <p:nvSpPr>
          <p:cNvPr id="5" name="Заголовок 5"/>
          <p:cNvSpPr txBox="1">
            <a:spLocks/>
          </p:cNvSpPr>
          <p:nvPr/>
        </p:nvSpPr>
        <p:spPr>
          <a:xfrm>
            <a:off x="971600" y="1019344"/>
            <a:ext cx="7200800" cy="2862322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r>
              <a:rPr lang="ru-RU" sz="3600" b="1" i="1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Arial" charset="0"/>
              </a:rPr>
              <a:t>Викторина</a:t>
            </a:r>
          </a:p>
          <a:p>
            <a:pPr fontAlgn="base">
              <a:spcAft>
                <a:spcPct val="0"/>
              </a:spcAft>
              <a:defRPr/>
            </a:pPr>
            <a:r>
              <a:rPr lang="ru-RU" sz="7200" b="1" i="1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Arial" charset="0"/>
              </a:rPr>
              <a:t>«Российская космонавтика»</a:t>
            </a:r>
            <a:endParaRPr lang="ru-RU" sz="7200" b="1" i="1" dirty="0">
              <a:ln w="19050">
                <a:solidFill>
                  <a:prstClr val="white"/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+mn-lt"/>
              <a:cs typeface="Arial" charset="0"/>
            </a:endParaRPr>
          </a:p>
        </p:txBody>
      </p:sp>
      <p:sp>
        <p:nvSpPr>
          <p:cNvPr id="2" name="Управляющая кнопка: сведения 1">
            <a:hlinkClick r:id="" action="ppaction://hlinkshowjump?jump=lastslide" highlightClick="1"/>
          </p:cNvPr>
          <p:cNvSpPr/>
          <p:nvPr/>
        </p:nvSpPr>
        <p:spPr>
          <a:xfrm>
            <a:off x="251520" y="260648"/>
            <a:ext cx="360000" cy="360040"/>
          </a:xfrm>
          <a:prstGeom prst="actionButtonInformation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 descr="E:\фото и картинки презентации\картинки для презентеций\фон для презентаций\1209043543_g-7.jpg"/>
          <p:cNvPicPr>
            <a:picLocks noChangeAspect="1" noChangeArrowheads="1"/>
          </p:cNvPicPr>
          <p:nvPr/>
        </p:nvPicPr>
        <p:blipFill>
          <a:blip r:embed="rId2"/>
          <a:srcRect r="34375" b="62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928694"/>
          </a:xfr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4000" b="1" dirty="0" smtClean="0">
                <a:latin typeface="Monotype Corsiva" pitchFamily="66" charset="0"/>
              </a:rPr>
              <a:t>Место учёбы</a:t>
            </a:r>
            <a:endParaRPr lang="ru-RU" sz="4000" b="1" dirty="0">
              <a:latin typeface="Monotype Corsiva" pitchFamily="66" charset="0"/>
            </a:endParaRPr>
          </a:p>
        </p:txBody>
      </p:sp>
      <p:sp>
        <p:nvSpPr>
          <p:cNvPr id="10" name="Горизонтальный свиток 9"/>
          <p:cNvSpPr/>
          <p:nvPr/>
        </p:nvSpPr>
        <p:spPr>
          <a:xfrm>
            <a:off x="428596" y="1500174"/>
            <a:ext cx="3214710" cy="4786346"/>
          </a:xfrm>
          <a:prstGeom prst="horizontalScroll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dirty="0" smtClean="0">
                <a:solidFill>
                  <a:schemeClr val="tx1"/>
                </a:solidFill>
                <a:latin typeface="Monotype Corsiva" pitchFamily="66" charset="0"/>
              </a:rPr>
              <a:t>Саратовский профессионально-педагогический колледж СГТУ. В нём в 1950-х  годах  учился Ю.А. Гагарин .</a:t>
            </a:r>
            <a:endParaRPr lang="ru-RU" sz="2800" b="1" dirty="0">
              <a:solidFill>
                <a:schemeClr val="tx1"/>
              </a:solidFill>
              <a:latin typeface="Monotype Corsiva" pitchFamily="66" charset="0"/>
            </a:endParaRPr>
          </a:p>
        </p:txBody>
      </p:sp>
      <p:pic>
        <p:nvPicPr>
          <p:cNvPr id="12" name="Рисунок 11" descr="http://saratovregion.ucoz.ru/saratov/education/kolledzh_gagarina/kolledzh_gagarina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14876" y="1928802"/>
            <a:ext cx="3882942" cy="371477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4217251643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 txBox="1">
            <a:spLocks/>
          </p:cNvSpPr>
          <p:nvPr/>
        </p:nvSpPr>
        <p:spPr>
          <a:xfrm>
            <a:off x="971600" y="4594461"/>
            <a:ext cx="7200800" cy="9856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i="1" dirty="0" smtClean="0">
                <a:solidFill>
                  <a:srgbClr val="7030A0"/>
                </a:solidFill>
                <a:cs typeface="Arial" charset="0"/>
              </a:rPr>
              <a:t>Автор презентации: Фокина Лидия Петровна, </a:t>
            </a:r>
          </a:p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i="1" dirty="0" smtClean="0">
                <a:solidFill>
                  <a:srgbClr val="7030A0"/>
                </a:solidFill>
                <a:cs typeface="Arial" charset="0"/>
              </a:rPr>
              <a:t>учитель начальных классов МКОУ «СОШ ст. Евсино» </a:t>
            </a:r>
          </a:p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i="1" dirty="0" err="1" smtClean="0">
                <a:solidFill>
                  <a:srgbClr val="7030A0"/>
                </a:solidFill>
                <a:cs typeface="Arial" charset="0"/>
              </a:rPr>
              <a:t>Искитимского</a:t>
            </a:r>
            <a:r>
              <a:rPr lang="ru-RU" sz="1600" i="1" dirty="0" smtClean="0">
                <a:solidFill>
                  <a:srgbClr val="7030A0"/>
                </a:solidFill>
                <a:cs typeface="Arial" charset="0"/>
              </a:rPr>
              <a:t> района  Новосибирской области</a:t>
            </a:r>
          </a:p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i="1" dirty="0" smtClean="0">
                <a:solidFill>
                  <a:srgbClr val="7030A0"/>
                </a:solidFill>
                <a:cs typeface="Arial" charset="0"/>
              </a:rPr>
              <a:t>2017</a:t>
            </a:r>
            <a:endParaRPr lang="ru-RU" sz="1600" i="1" dirty="0">
              <a:solidFill>
                <a:srgbClr val="7030A0"/>
              </a:solidFill>
              <a:cs typeface="Arial" charset="0"/>
            </a:endParaRPr>
          </a:p>
        </p:txBody>
      </p:sp>
      <p:sp>
        <p:nvSpPr>
          <p:cNvPr id="5" name="Заголовок 5"/>
          <p:cNvSpPr txBox="1">
            <a:spLocks/>
          </p:cNvSpPr>
          <p:nvPr/>
        </p:nvSpPr>
        <p:spPr>
          <a:xfrm>
            <a:off x="971600" y="1019344"/>
            <a:ext cx="7200800" cy="2862322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r>
              <a:rPr lang="ru-RU" sz="3600" b="1" i="1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Arial" charset="0"/>
              </a:rPr>
              <a:t>Викторина</a:t>
            </a:r>
          </a:p>
          <a:p>
            <a:pPr fontAlgn="base">
              <a:spcAft>
                <a:spcPct val="0"/>
              </a:spcAft>
              <a:defRPr/>
            </a:pPr>
            <a:r>
              <a:rPr lang="ru-RU" sz="7200" b="1" i="1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Arial" charset="0"/>
              </a:rPr>
              <a:t>«Российская космонавтика»</a:t>
            </a:r>
            <a:endParaRPr lang="ru-RU" sz="7200" b="1" i="1" dirty="0">
              <a:ln w="19050">
                <a:solidFill>
                  <a:prstClr val="white"/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+mn-lt"/>
              <a:cs typeface="Arial" charset="0"/>
            </a:endParaRPr>
          </a:p>
        </p:txBody>
      </p:sp>
      <p:sp>
        <p:nvSpPr>
          <p:cNvPr id="2" name="Управляющая кнопка: сведения 1">
            <a:hlinkClick r:id="" action="ppaction://hlinkshowjump?jump=lastslide" highlightClick="1"/>
          </p:cNvPr>
          <p:cNvSpPr/>
          <p:nvPr/>
        </p:nvSpPr>
        <p:spPr>
          <a:xfrm>
            <a:off x="251520" y="260648"/>
            <a:ext cx="360000" cy="360040"/>
          </a:xfrm>
          <a:prstGeom prst="actionButtonInformation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 descr="E:\фото и картинки презентации\картинки для презентеций\фон для презентаций\1209043543_g-7.jpg"/>
          <p:cNvPicPr>
            <a:picLocks noChangeAspect="1" noChangeArrowheads="1"/>
          </p:cNvPicPr>
          <p:nvPr/>
        </p:nvPicPr>
        <p:blipFill>
          <a:blip r:embed="rId2"/>
          <a:srcRect r="34375" b="62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928694"/>
          </a:xfr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4000" b="1" dirty="0" smtClean="0">
                <a:latin typeface="Monotype Corsiva" pitchFamily="66" charset="0"/>
              </a:rPr>
              <a:t>Место проживания</a:t>
            </a:r>
            <a:endParaRPr lang="ru-RU" sz="4000" b="1" dirty="0">
              <a:latin typeface="Monotype Corsiva" pitchFamily="66" charset="0"/>
            </a:endParaRPr>
          </a:p>
        </p:txBody>
      </p:sp>
      <p:sp>
        <p:nvSpPr>
          <p:cNvPr id="12" name="Горизонтальный свиток 11"/>
          <p:cNvSpPr/>
          <p:nvPr/>
        </p:nvSpPr>
        <p:spPr>
          <a:xfrm>
            <a:off x="5643570" y="1214422"/>
            <a:ext cx="2857520" cy="4286280"/>
          </a:xfrm>
          <a:prstGeom prst="horizontalScroll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200" b="1" dirty="0" smtClean="0">
                <a:solidFill>
                  <a:schemeClr val="tx1"/>
                </a:solidFill>
                <a:latin typeface="Monotype Corsiva" pitchFamily="66" charset="0"/>
              </a:rPr>
              <a:t>Саратов. </a:t>
            </a:r>
          </a:p>
          <a:p>
            <a:r>
              <a:rPr lang="ru-RU" sz="3200" b="1" dirty="0" smtClean="0">
                <a:solidFill>
                  <a:schemeClr val="tx1"/>
                </a:solidFill>
                <a:latin typeface="Monotype Corsiva" pitchFamily="66" charset="0"/>
              </a:rPr>
              <a:t>В этом здании в 1950 годах жил Ю.А. Гагарин.</a:t>
            </a:r>
            <a:endParaRPr lang="ru-RU" sz="3200" b="1" dirty="0">
              <a:solidFill>
                <a:schemeClr val="tx1"/>
              </a:solidFill>
              <a:latin typeface="Monotype Corsiva" pitchFamily="66" charset="0"/>
            </a:endParaRPr>
          </a:p>
        </p:txBody>
      </p:sp>
      <p:pic>
        <p:nvPicPr>
          <p:cNvPr id="13" name="Рисунок 12" descr="http://saratovregion.ucoz.ru/saratov/education/gimnasia_ulrich/gimnasia_ulrich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0034" y="1643050"/>
            <a:ext cx="4214842" cy="364333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4217251643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 txBox="1">
            <a:spLocks/>
          </p:cNvSpPr>
          <p:nvPr/>
        </p:nvSpPr>
        <p:spPr>
          <a:xfrm>
            <a:off x="971600" y="4594461"/>
            <a:ext cx="7200800" cy="9856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i="1" dirty="0" smtClean="0">
                <a:solidFill>
                  <a:srgbClr val="7030A0"/>
                </a:solidFill>
                <a:cs typeface="Arial" charset="0"/>
              </a:rPr>
              <a:t>Автор презентации: Фокина Лидия Петровна, </a:t>
            </a:r>
          </a:p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i="1" dirty="0" smtClean="0">
                <a:solidFill>
                  <a:srgbClr val="7030A0"/>
                </a:solidFill>
                <a:cs typeface="Arial" charset="0"/>
              </a:rPr>
              <a:t>учитель начальных классов МКОУ «СОШ ст. Евсино» </a:t>
            </a:r>
          </a:p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i="1" dirty="0" err="1" smtClean="0">
                <a:solidFill>
                  <a:srgbClr val="7030A0"/>
                </a:solidFill>
                <a:cs typeface="Arial" charset="0"/>
              </a:rPr>
              <a:t>Искитимского</a:t>
            </a:r>
            <a:r>
              <a:rPr lang="ru-RU" sz="1600" i="1" dirty="0" smtClean="0">
                <a:solidFill>
                  <a:srgbClr val="7030A0"/>
                </a:solidFill>
                <a:cs typeface="Arial" charset="0"/>
              </a:rPr>
              <a:t> района  Новосибирской области</a:t>
            </a:r>
          </a:p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i="1" dirty="0" smtClean="0">
                <a:solidFill>
                  <a:srgbClr val="7030A0"/>
                </a:solidFill>
                <a:cs typeface="Arial" charset="0"/>
              </a:rPr>
              <a:t>2017</a:t>
            </a:r>
            <a:endParaRPr lang="ru-RU" sz="1600" i="1" dirty="0">
              <a:solidFill>
                <a:srgbClr val="7030A0"/>
              </a:solidFill>
              <a:cs typeface="Arial" charset="0"/>
            </a:endParaRPr>
          </a:p>
        </p:txBody>
      </p:sp>
      <p:sp>
        <p:nvSpPr>
          <p:cNvPr id="5" name="Заголовок 5"/>
          <p:cNvSpPr txBox="1">
            <a:spLocks/>
          </p:cNvSpPr>
          <p:nvPr/>
        </p:nvSpPr>
        <p:spPr>
          <a:xfrm>
            <a:off x="971600" y="1019344"/>
            <a:ext cx="7200800" cy="2862322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r>
              <a:rPr lang="ru-RU" sz="3600" b="1" i="1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Arial" charset="0"/>
              </a:rPr>
              <a:t>Викторина</a:t>
            </a:r>
          </a:p>
          <a:p>
            <a:pPr fontAlgn="base">
              <a:spcAft>
                <a:spcPct val="0"/>
              </a:spcAft>
              <a:defRPr/>
            </a:pPr>
            <a:r>
              <a:rPr lang="ru-RU" sz="7200" b="1" i="1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Arial" charset="0"/>
              </a:rPr>
              <a:t>«Российская космонавтика»</a:t>
            </a:r>
            <a:endParaRPr lang="ru-RU" sz="7200" b="1" i="1" dirty="0">
              <a:ln w="19050">
                <a:solidFill>
                  <a:prstClr val="white"/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+mn-lt"/>
              <a:cs typeface="Arial" charset="0"/>
            </a:endParaRPr>
          </a:p>
        </p:txBody>
      </p:sp>
      <p:sp>
        <p:nvSpPr>
          <p:cNvPr id="2" name="Управляющая кнопка: сведения 1">
            <a:hlinkClick r:id="" action="ppaction://hlinkshowjump?jump=lastslide" highlightClick="1"/>
          </p:cNvPr>
          <p:cNvSpPr/>
          <p:nvPr/>
        </p:nvSpPr>
        <p:spPr>
          <a:xfrm>
            <a:off x="251520" y="260648"/>
            <a:ext cx="360000" cy="360040"/>
          </a:xfrm>
          <a:prstGeom prst="actionButtonInformation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 descr="E:\фото и картинки презентации\картинки для презентеций\фон для презентаций\1209043543_g-7.jpg"/>
          <p:cNvPicPr>
            <a:picLocks noChangeAspect="1" noChangeArrowheads="1"/>
          </p:cNvPicPr>
          <p:nvPr/>
        </p:nvPicPr>
        <p:blipFill>
          <a:blip r:embed="rId2"/>
          <a:srcRect r="34375" b="62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928694"/>
          </a:xfr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4000" b="1" dirty="0" smtClean="0">
                <a:latin typeface="Monotype Corsiva" pitchFamily="66" charset="0"/>
              </a:rPr>
              <a:t>В саратовском аэроклубе</a:t>
            </a:r>
            <a:endParaRPr lang="ru-RU" sz="4000" b="1" dirty="0">
              <a:latin typeface="Monotype Corsiva" pitchFamily="66" charset="0"/>
            </a:endParaRPr>
          </a:p>
        </p:txBody>
      </p:sp>
      <p:sp>
        <p:nvSpPr>
          <p:cNvPr id="10" name="Горизонтальный свиток 9"/>
          <p:cNvSpPr/>
          <p:nvPr/>
        </p:nvSpPr>
        <p:spPr>
          <a:xfrm>
            <a:off x="357158" y="5143512"/>
            <a:ext cx="3429024" cy="1285884"/>
          </a:xfrm>
          <a:prstGeom prst="horizontalScroll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Здание Саратовского аэроклуба.</a:t>
            </a:r>
          </a:p>
        </p:txBody>
      </p:sp>
      <p:sp>
        <p:nvSpPr>
          <p:cNvPr id="11" name="Горизонтальный свиток 10"/>
          <p:cNvSpPr/>
          <p:nvPr/>
        </p:nvSpPr>
        <p:spPr>
          <a:xfrm>
            <a:off x="5072066" y="5000636"/>
            <a:ext cx="3429024" cy="1571636"/>
          </a:xfrm>
          <a:prstGeom prst="horizontalScroll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Monotype Corsiva" pitchFamily="66" charset="0"/>
              </a:rPr>
              <a:t>Перед полётом.</a:t>
            </a:r>
          </a:p>
        </p:txBody>
      </p:sp>
      <p:pic>
        <p:nvPicPr>
          <p:cNvPr id="12" name="Picture 3" descr="C:\Users\poklaris\Desktop\Гагарин\iCASTL2BG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7158" y="1571612"/>
            <a:ext cx="3580786" cy="25003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Picture 4" descr="картинка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43438" y="1571612"/>
            <a:ext cx="4000528" cy="25103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4217251643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 txBox="1">
            <a:spLocks/>
          </p:cNvSpPr>
          <p:nvPr/>
        </p:nvSpPr>
        <p:spPr>
          <a:xfrm>
            <a:off x="971600" y="4594461"/>
            <a:ext cx="7200800" cy="9856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i="1" dirty="0" smtClean="0">
                <a:solidFill>
                  <a:srgbClr val="7030A0"/>
                </a:solidFill>
                <a:cs typeface="Arial" charset="0"/>
              </a:rPr>
              <a:t>Автор презентации: Фокина Лидия Петровна, </a:t>
            </a:r>
          </a:p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i="1" dirty="0" smtClean="0">
                <a:solidFill>
                  <a:srgbClr val="7030A0"/>
                </a:solidFill>
                <a:cs typeface="Arial" charset="0"/>
              </a:rPr>
              <a:t>учитель начальных классов МКОУ «СОШ ст. Евсино» </a:t>
            </a:r>
          </a:p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i="1" dirty="0" err="1" smtClean="0">
                <a:solidFill>
                  <a:srgbClr val="7030A0"/>
                </a:solidFill>
                <a:cs typeface="Arial" charset="0"/>
              </a:rPr>
              <a:t>Искитимского</a:t>
            </a:r>
            <a:r>
              <a:rPr lang="ru-RU" sz="1600" i="1" dirty="0" smtClean="0">
                <a:solidFill>
                  <a:srgbClr val="7030A0"/>
                </a:solidFill>
                <a:cs typeface="Arial" charset="0"/>
              </a:rPr>
              <a:t> района  Новосибирской области</a:t>
            </a:r>
          </a:p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i="1" dirty="0" smtClean="0">
                <a:solidFill>
                  <a:srgbClr val="7030A0"/>
                </a:solidFill>
                <a:cs typeface="Arial" charset="0"/>
              </a:rPr>
              <a:t>2017</a:t>
            </a:r>
            <a:endParaRPr lang="ru-RU" sz="1600" i="1" dirty="0">
              <a:solidFill>
                <a:srgbClr val="7030A0"/>
              </a:solidFill>
              <a:cs typeface="Arial" charset="0"/>
            </a:endParaRPr>
          </a:p>
        </p:txBody>
      </p:sp>
      <p:sp>
        <p:nvSpPr>
          <p:cNvPr id="5" name="Заголовок 5"/>
          <p:cNvSpPr txBox="1">
            <a:spLocks/>
          </p:cNvSpPr>
          <p:nvPr/>
        </p:nvSpPr>
        <p:spPr>
          <a:xfrm>
            <a:off x="971600" y="1019344"/>
            <a:ext cx="7200800" cy="2862322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r>
              <a:rPr lang="ru-RU" sz="3600" b="1" i="1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Arial" charset="0"/>
              </a:rPr>
              <a:t>Викторина</a:t>
            </a:r>
          </a:p>
          <a:p>
            <a:pPr fontAlgn="base">
              <a:spcAft>
                <a:spcPct val="0"/>
              </a:spcAft>
              <a:defRPr/>
            </a:pPr>
            <a:r>
              <a:rPr lang="ru-RU" sz="7200" b="1" i="1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Arial" charset="0"/>
              </a:rPr>
              <a:t>«Российская космонавтика»</a:t>
            </a:r>
            <a:endParaRPr lang="ru-RU" sz="7200" b="1" i="1" dirty="0">
              <a:ln w="19050">
                <a:solidFill>
                  <a:prstClr val="white"/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+mn-lt"/>
              <a:cs typeface="Arial" charset="0"/>
            </a:endParaRPr>
          </a:p>
        </p:txBody>
      </p:sp>
      <p:sp>
        <p:nvSpPr>
          <p:cNvPr id="2" name="Управляющая кнопка: сведения 1">
            <a:hlinkClick r:id="" action="ppaction://hlinkshowjump?jump=lastslide" highlightClick="1"/>
          </p:cNvPr>
          <p:cNvSpPr/>
          <p:nvPr/>
        </p:nvSpPr>
        <p:spPr>
          <a:xfrm>
            <a:off x="251520" y="260648"/>
            <a:ext cx="360000" cy="360040"/>
          </a:xfrm>
          <a:prstGeom prst="actionButtonInformation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 descr="E:\фото и картинки презентации\картинки для презентеций\фон для презентаций\1209043543_g-7.jpg"/>
          <p:cNvPicPr>
            <a:picLocks noChangeAspect="1" noChangeArrowheads="1"/>
          </p:cNvPicPr>
          <p:nvPr/>
        </p:nvPicPr>
        <p:blipFill>
          <a:blip r:embed="rId2"/>
          <a:srcRect r="34375" b="62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928694"/>
          </a:xfr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4000" b="1" dirty="0" smtClean="0">
                <a:latin typeface="Monotype Corsiva" pitchFamily="66" charset="0"/>
              </a:rPr>
              <a:t>Служба в армии</a:t>
            </a:r>
            <a:endParaRPr lang="ru-RU" sz="4000" b="1" dirty="0">
              <a:latin typeface="Monotype Corsiva" pitchFamily="66" charset="0"/>
            </a:endParaRPr>
          </a:p>
        </p:txBody>
      </p:sp>
      <p:pic>
        <p:nvPicPr>
          <p:cNvPr id="12" name="Picture 2" descr="http://top-antropos.com/images/20/gagarin/%D0%9A%D1%83%D1%80%D1%81%D0%B0%D0%BD%D1%82%20%D0%9E%D1%80%D0%B5%D0%BD%D0%B1%D1%83%D1%80%D0%B3%D1%81%D0%BA%D0%BE%D0%B3%D0%BE%20%D1%83%D1%87%D0%B8%D0%BB%D0%B8%D1%89%D0%B0%20%D0%AE%D1%80%D0%B8%D0%B9%20%D0%93%D0%B0%D0%B3%D0%B0%D1%80%D0%B8%D0%BD%20%D0%B2%201956%20%D0%B3%D0%BE%D0%B4%D1%8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286380" y="1071546"/>
            <a:ext cx="3639941" cy="485325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9" name="Горизонтальный свиток 8"/>
          <p:cNvSpPr/>
          <p:nvPr/>
        </p:nvSpPr>
        <p:spPr>
          <a:xfrm>
            <a:off x="5786446" y="5429240"/>
            <a:ext cx="2714644" cy="1428760"/>
          </a:xfrm>
          <a:prstGeom prst="horizontalScroll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Курсант Оренбургского училища Юрий Гагарин в 1956 году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.</a:t>
            </a:r>
          </a:p>
        </p:txBody>
      </p:sp>
      <p:sp>
        <p:nvSpPr>
          <p:cNvPr id="11" name="Горизонтальный свиток 10"/>
          <p:cNvSpPr/>
          <p:nvPr/>
        </p:nvSpPr>
        <p:spPr>
          <a:xfrm rot="16200000">
            <a:off x="142888" y="1428724"/>
            <a:ext cx="4357694" cy="4643470"/>
          </a:xfrm>
          <a:prstGeom prst="horizontalScroll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vert"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С 1954 года Юрий Алексеевич начинает заниматься в Саратовском аэроклубе. В 1955 году он совершил свой первый полет на самолете Як-18</a:t>
            </a:r>
            <a:endParaRPr lang="ru-RU" sz="2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17251643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 txBox="1">
            <a:spLocks/>
          </p:cNvSpPr>
          <p:nvPr/>
        </p:nvSpPr>
        <p:spPr>
          <a:xfrm>
            <a:off x="971600" y="4594461"/>
            <a:ext cx="7200800" cy="9856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i="1" dirty="0" smtClean="0">
                <a:solidFill>
                  <a:srgbClr val="7030A0"/>
                </a:solidFill>
                <a:cs typeface="Arial" charset="0"/>
              </a:rPr>
              <a:t>Автор презентации: Фокина Лидия Петровна, </a:t>
            </a:r>
          </a:p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i="1" dirty="0" smtClean="0">
                <a:solidFill>
                  <a:srgbClr val="7030A0"/>
                </a:solidFill>
                <a:cs typeface="Arial" charset="0"/>
              </a:rPr>
              <a:t>учитель начальных классов МКОУ «СОШ ст. Евсино» </a:t>
            </a:r>
          </a:p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i="1" dirty="0" err="1" smtClean="0">
                <a:solidFill>
                  <a:srgbClr val="7030A0"/>
                </a:solidFill>
                <a:cs typeface="Arial" charset="0"/>
              </a:rPr>
              <a:t>Искитимского</a:t>
            </a:r>
            <a:r>
              <a:rPr lang="ru-RU" sz="1600" i="1" dirty="0" smtClean="0">
                <a:solidFill>
                  <a:srgbClr val="7030A0"/>
                </a:solidFill>
                <a:cs typeface="Arial" charset="0"/>
              </a:rPr>
              <a:t> района  Новосибирской области</a:t>
            </a:r>
          </a:p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i="1" dirty="0" smtClean="0">
                <a:solidFill>
                  <a:srgbClr val="7030A0"/>
                </a:solidFill>
                <a:cs typeface="Arial" charset="0"/>
              </a:rPr>
              <a:t>2017</a:t>
            </a:r>
            <a:endParaRPr lang="ru-RU" sz="1600" i="1" dirty="0">
              <a:solidFill>
                <a:srgbClr val="7030A0"/>
              </a:solidFill>
              <a:cs typeface="Arial" charset="0"/>
            </a:endParaRPr>
          </a:p>
        </p:txBody>
      </p:sp>
      <p:sp>
        <p:nvSpPr>
          <p:cNvPr id="5" name="Заголовок 5"/>
          <p:cNvSpPr txBox="1">
            <a:spLocks/>
          </p:cNvSpPr>
          <p:nvPr/>
        </p:nvSpPr>
        <p:spPr>
          <a:xfrm>
            <a:off x="971600" y="1019344"/>
            <a:ext cx="7200800" cy="2862322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r>
              <a:rPr lang="ru-RU" sz="3600" b="1" i="1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Arial" charset="0"/>
              </a:rPr>
              <a:t>Викторина</a:t>
            </a:r>
          </a:p>
          <a:p>
            <a:pPr fontAlgn="base">
              <a:spcAft>
                <a:spcPct val="0"/>
              </a:spcAft>
              <a:defRPr/>
            </a:pPr>
            <a:r>
              <a:rPr lang="ru-RU" sz="7200" b="1" i="1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Arial" charset="0"/>
              </a:rPr>
              <a:t>«Российская космонавтика»</a:t>
            </a:r>
            <a:endParaRPr lang="ru-RU" sz="7200" b="1" i="1" dirty="0">
              <a:ln w="19050">
                <a:solidFill>
                  <a:prstClr val="white"/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+mn-lt"/>
              <a:cs typeface="Arial" charset="0"/>
            </a:endParaRPr>
          </a:p>
        </p:txBody>
      </p:sp>
      <p:sp>
        <p:nvSpPr>
          <p:cNvPr id="2" name="Управляющая кнопка: сведения 1">
            <a:hlinkClick r:id="" action="ppaction://hlinkshowjump?jump=lastslide" highlightClick="1"/>
          </p:cNvPr>
          <p:cNvSpPr/>
          <p:nvPr/>
        </p:nvSpPr>
        <p:spPr>
          <a:xfrm>
            <a:off x="251520" y="260648"/>
            <a:ext cx="360000" cy="360040"/>
          </a:xfrm>
          <a:prstGeom prst="actionButtonInformation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 descr="E:\фото и картинки презентации\картинки для презентеций\фон для презентаций\1209043543_g-7.jpg"/>
          <p:cNvPicPr>
            <a:picLocks noChangeAspect="1" noChangeArrowheads="1"/>
          </p:cNvPicPr>
          <p:nvPr/>
        </p:nvPicPr>
        <p:blipFill>
          <a:blip r:embed="rId2"/>
          <a:srcRect r="34375" b="62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928694"/>
          </a:xfr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4000" b="1" dirty="0" smtClean="0">
                <a:latin typeface="Monotype Corsiva" pitchFamily="66" charset="0"/>
              </a:rPr>
              <a:t>1957 год</a:t>
            </a:r>
            <a:endParaRPr lang="ru-RU" sz="4000" b="1" dirty="0">
              <a:latin typeface="Monotype Corsiva" pitchFamily="66" charset="0"/>
            </a:endParaRPr>
          </a:p>
        </p:txBody>
      </p:sp>
      <p:sp>
        <p:nvSpPr>
          <p:cNvPr id="10" name="Горизонтальный свиток 9"/>
          <p:cNvSpPr/>
          <p:nvPr/>
        </p:nvSpPr>
        <p:spPr>
          <a:xfrm>
            <a:off x="4857752" y="4786322"/>
            <a:ext cx="4071966" cy="1857364"/>
          </a:xfrm>
          <a:prstGeom prst="horizontalScroll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Оренбург. Музей-квартира.</a:t>
            </a:r>
          </a:p>
        </p:txBody>
      </p:sp>
      <p:pic>
        <p:nvPicPr>
          <p:cNvPr id="12" name="Picture 2" descr="http://top-antropos.com/images/20/gagarin/%D0%A1%D1%82%D0%B0%D1%80%D1%88%D0%B8%D0%B9%20%D1%81%D0%B5%D1%80%D0%B6%D0%B0%D0%BD%D1%82%20%D0%AE%D1%80%D0%B8%D0%B9%20%D0%93%D0%B0%D0%B3%D0%B0%D1%80%D0%B8%D0%BD%20%D0%B8%20%D0%B5%D0%B3%D0%BE%20%D0%BD%D0%B5%D0%B2%D0%B5%D1%81%D1%82%D0%B0%20%D0%92%D0%B0%D0%BB%D0%B5%D0%BD%D1%82%D0%B8%D0%BD%D0%B0%20%D0%93%D0%BE%D1%80%D1%8F%D1%87%D0%B5%D0%B2%D0%B0%20%D0%B2%D0%B5%D1%81%D0%BD%D0%BE%D0%B9%201957%20%D0%B3%D0%BE%D0%B4%D0%B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282" y="1357298"/>
            <a:ext cx="4373179" cy="32861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Picture 3" descr="C:\Users\poklaris\Desktop\Гагарин\iCAG4AVA9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00628" y="1285860"/>
            <a:ext cx="3757059" cy="34091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5" name="Горизонтальный свиток 14"/>
          <p:cNvSpPr/>
          <p:nvPr/>
        </p:nvSpPr>
        <p:spPr>
          <a:xfrm>
            <a:off x="428596" y="4786322"/>
            <a:ext cx="4071966" cy="1857364"/>
          </a:xfrm>
          <a:prstGeom prst="horizontalScroll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Старший сержант Юрий Гагарин  и его невеста Валентина Горячева .</a:t>
            </a:r>
          </a:p>
        </p:txBody>
      </p:sp>
    </p:spTree>
    <p:extLst>
      <p:ext uri="{BB962C8B-B14F-4D97-AF65-F5344CB8AC3E}">
        <p14:creationId xmlns:p14="http://schemas.microsoft.com/office/powerpoint/2010/main" xmlns="" val="4217251643"/>
      </p:ext>
    </p:extLst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 txBox="1">
            <a:spLocks/>
          </p:cNvSpPr>
          <p:nvPr/>
        </p:nvSpPr>
        <p:spPr>
          <a:xfrm>
            <a:off x="971600" y="4594461"/>
            <a:ext cx="7200800" cy="9856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i="1" dirty="0" smtClean="0">
                <a:solidFill>
                  <a:srgbClr val="7030A0"/>
                </a:solidFill>
                <a:cs typeface="Arial" charset="0"/>
              </a:rPr>
              <a:t>Автор презентации: Фокина Лидия Петровна, </a:t>
            </a:r>
          </a:p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i="1" dirty="0" smtClean="0">
                <a:solidFill>
                  <a:srgbClr val="7030A0"/>
                </a:solidFill>
                <a:cs typeface="Arial" charset="0"/>
              </a:rPr>
              <a:t>учитель начальных классов МКОУ «СОШ ст. Евсино» </a:t>
            </a:r>
          </a:p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i="1" dirty="0" err="1" smtClean="0">
                <a:solidFill>
                  <a:srgbClr val="7030A0"/>
                </a:solidFill>
                <a:cs typeface="Arial" charset="0"/>
              </a:rPr>
              <a:t>Искитимского</a:t>
            </a:r>
            <a:r>
              <a:rPr lang="ru-RU" sz="1600" i="1" dirty="0" smtClean="0">
                <a:solidFill>
                  <a:srgbClr val="7030A0"/>
                </a:solidFill>
                <a:cs typeface="Arial" charset="0"/>
              </a:rPr>
              <a:t> района  Новосибирской области</a:t>
            </a:r>
          </a:p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i="1" dirty="0" smtClean="0">
                <a:solidFill>
                  <a:srgbClr val="7030A0"/>
                </a:solidFill>
                <a:cs typeface="Arial" charset="0"/>
              </a:rPr>
              <a:t>2017</a:t>
            </a:r>
            <a:endParaRPr lang="ru-RU" sz="1600" i="1" dirty="0">
              <a:solidFill>
                <a:srgbClr val="7030A0"/>
              </a:solidFill>
              <a:cs typeface="Arial" charset="0"/>
            </a:endParaRPr>
          </a:p>
        </p:txBody>
      </p:sp>
      <p:sp>
        <p:nvSpPr>
          <p:cNvPr id="5" name="Заголовок 5"/>
          <p:cNvSpPr txBox="1">
            <a:spLocks/>
          </p:cNvSpPr>
          <p:nvPr/>
        </p:nvSpPr>
        <p:spPr>
          <a:xfrm>
            <a:off x="971600" y="1019344"/>
            <a:ext cx="7200800" cy="2862322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r>
              <a:rPr lang="ru-RU" sz="3600" b="1" i="1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Arial" charset="0"/>
              </a:rPr>
              <a:t>Викторина</a:t>
            </a:r>
          </a:p>
          <a:p>
            <a:pPr fontAlgn="base">
              <a:spcAft>
                <a:spcPct val="0"/>
              </a:spcAft>
              <a:defRPr/>
            </a:pPr>
            <a:r>
              <a:rPr lang="ru-RU" sz="7200" b="1" i="1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Arial" charset="0"/>
              </a:rPr>
              <a:t>«Российская космонавтика»</a:t>
            </a:r>
            <a:endParaRPr lang="ru-RU" sz="7200" b="1" i="1" dirty="0">
              <a:ln w="19050">
                <a:solidFill>
                  <a:prstClr val="white"/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+mn-lt"/>
              <a:cs typeface="Arial" charset="0"/>
            </a:endParaRPr>
          </a:p>
        </p:txBody>
      </p:sp>
      <p:sp>
        <p:nvSpPr>
          <p:cNvPr id="2" name="Управляющая кнопка: сведения 1">
            <a:hlinkClick r:id="" action="ppaction://hlinkshowjump?jump=lastslide" highlightClick="1"/>
          </p:cNvPr>
          <p:cNvSpPr/>
          <p:nvPr/>
        </p:nvSpPr>
        <p:spPr>
          <a:xfrm>
            <a:off x="251520" y="260648"/>
            <a:ext cx="360000" cy="360040"/>
          </a:xfrm>
          <a:prstGeom prst="actionButtonInformation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 descr="E:\фото и картинки презентации\картинки для презентеций\фон для презентаций\1209043543_g-7.jpg"/>
          <p:cNvPicPr>
            <a:picLocks noChangeAspect="1" noChangeArrowheads="1"/>
          </p:cNvPicPr>
          <p:nvPr/>
        </p:nvPicPr>
        <p:blipFill>
          <a:blip r:embed="rId2"/>
          <a:srcRect r="34375" b="62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928694"/>
          </a:xfr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4000" b="1" dirty="0" smtClean="0">
                <a:latin typeface="Monotype Corsiva" pitchFamily="66" charset="0"/>
              </a:rPr>
              <a:t>Семья</a:t>
            </a:r>
            <a:endParaRPr lang="ru-RU" sz="4000" b="1" dirty="0">
              <a:latin typeface="Monotype Corsiva" pitchFamily="66" charset="0"/>
            </a:endParaRPr>
          </a:p>
        </p:txBody>
      </p:sp>
      <p:sp>
        <p:nvSpPr>
          <p:cNvPr id="10" name="Горизонтальный свиток 9"/>
          <p:cNvSpPr/>
          <p:nvPr/>
        </p:nvSpPr>
        <p:spPr>
          <a:xfrm>
            <a:off x="4857752" y="4786322"/>
            <a:ext cx="4071966" cy="1857364"/>
          </a:xfrm>
          <a:prstGeom prst="horizontalScroll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С родителями.</a:t>
            </a:r>
          </a:p>
        </p:txBody>
      </p:sp>
      <p:sp>
        <p:nvSpPr>
          <p:cNvPr id="15" name="Горизонтальный свиток 14"/>
          <p:cNvSpPr/>
          <p:nvPr/>
        </p:nvSpPr>
        <p:spPr>
          <a:xfrm>
            <a:off x="142844" y="4786322"/>
            <a:ext cx="4071966" cy="1857364"/>
          </a:xfrm>
          <a:prstGeom prst="horizontalScroll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С дочками.</a:t>
            </a:r>
          </a:p>
        </p:txBody>
      </p:sp>
      <p:pic>
        <p:nvPicPr>
          <p:cNvPr id="11" name="Picture 6" descr="картинка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57224" y="1214422"/>
            <a:ext cx="3071834" cy="35106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Picture 2" descr="картинка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00562" y="1357298"/>
            <a:ext cx="4365654" cy="31432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4217251643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 txBox="1">
            <a:spLocks/>
          </p:cNvSpPr>
          <p:nvPr/>
        </p:nvSpPr>
        <p:spPr>
          <a:xfrm>
            <a:off x="971600" y="4594461"/>
            <a:ext cx="7200800" cy="9856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i="1" dirty="0" smtClean="0">
                <a:solidFill>
                  <a:srgbClr val="7030A0"/>
                </a:solidFill>
                <a:cs typeface="Arial" charset="0"/>
              </a:rPr>
              <a:t>Автор презентации: Фокина Лидия Петровна, </a:t>
            </a:r>
          </a:p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i="1" dirty="0" smtClean="0">
                <a:solidFill>
                  <a:srgbClr val="7030A0"/>
                </a:solidFill>
                <a:cs typeface="Arial" charset="0"/>
              </a:rPr>
              <a:t>учитель начальных классов МКОУ «СОШ ст. Евсино» </a:t>
            </a:r>
          </a:p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i="1" dirty="0" err="1" smtClean="0">
                <a:solidFill>
                  <a:srgbClr val="7030A0"/>
                </a:solidFill>
                <a:cs typeface="Arial" charset="0"/>
              </a:rPr>
              <a:t>Искитимского</a:t>
            </a:r>
            <a:r>
              <a:rPr lang="ru-RU" sz="1600" i="1" dirty="0" smtClean="0">
                <a:solidFill>
                  <a:srgbClr val="7030A0"/>
                </a:solidFill>
                <a:cs typeface="Arial" charset="0"/>
              </a:rPr>
              <a:t> района  Новосибирской области</a:t>
            </a:r>
          </a:p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i="1" dirty="0" smtClean="0">
                <a:solidFill>
                  <a:srgbClr val="7030A0"/>
                </a:solidFill>
                <a:cs typeface="Arial" charset="0"/>
              </a:rPr>
              <a:t>2017</a:t>
            </a:r>
            <a:endParaRPr lang="ru-RU" sz="1600" i="1" dirty="0">
              <a:solidFill>
                <a:srgbClr val="7030A0"/>
              </a:solidFill>
              <a:cs typeface="Arial" charset="0"/>
            </a:endParaRPr>
          </a:p>
        </p:txBody>
      </p:sp>
      <p:sp>
        <p:nvSpPr>
          <p:cNvPr id="5" name="Заголовок 5"/>
          <p:cNvSpPr txBox="1">
            <a:spLocks/>
          </p:cNvSpPr>
          <p:nvPr/>
        </p:nvSpPr>
        <p:spPr>
          <a:xfrm>
            <a:off x="971600" y="1019344"/>
            <a:ext cx="7200800" cy="2862322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r>
              <a:rPr lang="ru-RU" sz="3600" b="1" i="1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Arial" charset="0"/>
              </a:rPr>
              <a:t>Викторина</a:t>
            </a:r>
          </a:p>
          <a:p>
            <a:pPr fontAlgn="base">
              <a:spcAft>
                <a:spcPct val="0"/>
              </a:spcAft>
              <a:defRPr/>
            </a:pPr>
            <a:r>
              <a:rPr lang="ru-RU" sz="7200" b="1" i="1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Arial" charset="0"/>
              </a:rPr>
              <a:t>«Российская космонавтика»</a:t>
            </a:r>
            <a:endParaRPr lang="ru-RU" sz="7200" b="1" i="1" dirty="0">
              <a:ln w="19050">
                <a:solidFill>
                  <a:prstClr val="white"/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+mn-lt"/>
              <a:cs typeface="Arial" charset="0"/>
            </a:endParaRPr>
          </a:p>
        </p:txBody>
      </p:sp>
      <p:sp>
        <p:nvSpPr>
          <p:cNvPr id="2" name="Управляющая кнопка: сведения 1">
            <a:hlinkClick r:id="" action="ppaction://hlinkshowjump?jump=lastslide" highlightClick="1"/>
          </p:cNvPr>
          <p:cNvSpPr/>
          <p:nvPr/>
        </p:nvSpPr>
        <p:spPr>
          <a:xfrm>
            <a:off x="251520" y="260648"/>
            <a:ext cx="360000" cy="360040"/>
          </a:xfrm>
          <a:prstGeom prst="actionButtonInformation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 descr="E:\фото и картинки презентации\картинки для презентеций\фон для презентаций\1209043543_g-7.jpg"/>
          <p:cNvPicPr>
            <a:picLocks noChangeAspect="1" noChangeArrowheads="1"/>
          </p:cNvPicPr>
          <p:nvPr/>
        </p:nvPicPr>
        <p:blipFill>
          <a:blip r:embed="rId2"/>
          <a:srcRect r="34375" b="62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928694"/>
          </a:xfr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4000" b="1" dirty="0" smtClean="0">
                <a:latin typeface="Monotype Corsiva" pitchFamily="66" charset="0"/>
              </a:rPr>
              <a:t>Семья</a:t>
            </a:r>
            <a:endParaRPr lang="ru-RU" sz="4000" b="1" dirty="0">
              <a:latin typeface="Monotype Corsiva" pitchFamily="66" charset="0"/>
            </a:endParaRPr>
          </a:p>
        </p:txBody>
      </p:sp>
      <p:sp>
        <p:nvSpPr>
          <p:cNvPr id="15" name="Горизонтальный свиток 14"/>
          <p:cNvSpPr/>
          <p:nvPr/>
        </p:nvSpPr>
        <p:spPr>
          <a:xfrm>
            <a:off x="1142976" y="5357826"/>
            <a:ext cx="7358114" cy="1214422"/>
          </a:xfrm>
          <a:prstGeom prst="horizontalScroll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С женой и дочками Леной и Галей</a:t>
            </a:r>
          </a:p>
        </p:txBody>
      </p:sp>
      <p:pic>
        <p:nvPicPr>
          <p:cNvPr id="12" name="Picture 2" descr="картинка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28662" y="1214421"/>
            <a:ext cx="2857520" cy="39323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Picture 2" descr="http://top-antropos.com/images/20/gagarin/%D0%AE%D1%80%D0%B8%D0%B9%20%D0%93%D0%B0%D0%B3%D0%B0%D1%80%D0%B8%D0%BD%20%D0%B8%20%D0%B4%D0%B5%D1%82%D0%B8%20%D1%84%D0%BE%D1%82%D0%BE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714876" y="1285860"/>
            <a:ext cx="3929090" cy="38417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4217251643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 txBox="1">
            <a:spLocks/>
          </p:cNvSpPr>
          <p:nvPr/>
        </p:nvSpPr>
        <p:spPr>
          <a:xfrm>
            <a:off x="971600" y="4594461"/>
            <a:ext cx="7200800" cy="9856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i="1" dirty="0" smtClean="0">
                <a:solidFill>
                  <a:srgbClr val="7030A0"/>
                </a:solidFill>
                <a:cs typeface="Arial" charset="0"/>
              </a:rPr>
              <a:t>Автор презентации: Фокина Лидия Петровна, </a:t>
            </a:r>
          </a:p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i="1" dirty="0" smtClean="0">
                <a:solidFill>
                  <a:srgbClr val="7030A0"/>
                </a:solidFill>
                <a:cs typeface="Arial" charset="0"/>
              </a:rPr>
              <a:t>учитель начальных классов МКОУ «СОШ ст. Евсино» </a:t>
            </a:r>
          </a:p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i="1" dirty="0" err="1" smtClean="0">
                <a:solidFill>
                  <a:srgbClr val="7030A0"/>
                </a:solidFill>
                <a:cs typeface="Arial" charset="0"/>
              </a:rPr>
              <a:t>Искитимского</a:t>
            </a:r>
            <a:r>
              <a:rPr lang="ru-RU" sz="1600" i="1" dirty="0" smtClean="0">
                <a:solidFill>
                  <a:srgbClr val="7030A0"/>
                </a:solidFill>
                <a:cs typeface="Arial" charset="0"/>
              </a:rPr>
              <a:t> района  Новосибирской области</a:t>
            </a:r>
          </a:p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i="1" dirty="0" smtClean="0">
                <a:solidFill>
                  <a:srgbClr val="7030A0"/>
                </a:solidFill>
                <a:cs typeface="Arial" charset="0"/>
              </a:rPr>
              <a:t>2017</a:t>
            </a:r>
            <a:endParaRPr lang="ru-RU" sz="1600" i="1" dirty="0">
              <a:solidFill>
                <a:srgbClr val="7030A0"/>
              </a:solidFill>
              <a:cs typeface="Arial" charset="0"/>
            </a:endParaRPr>
          </a:p>
        </p:txBody>
      </p:sp>
      <p:sp>
        <p:nvSpPr>
          <p:cNvPr id="5" name="Заголовок 5"/>
          <p:cNvSpPr txBox="1">
            <a:spLocks/>
          </p:cNvSpPr>
          <p:nvPr/>
        </p:nvSpPr>
        <p:spPr>
          <a:xfrm>
            <a:off x="971600" y="1019344"/>
            <a:ext cx="7200800" cy="2862322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r>
              <a:rPr lang="ru-RU" sz="3600" b="1" i="1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Arial" charset="0"/>
              </a:rPr>
              <a:t>Викторина</a:t>
            </a:r>
          </a:p>
          <a:p>
            <a:pPr fontAlgn="base">
              <a:spcAft>
                <a:spcPct val="0"/>
              </a:spcAft>
              <a:defRPr/>
            </a:pPr>
            <a:r>
              <a:rPr lang="ru-RU" sz="7200" b="1" i="1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Arial" charset="0"/>
              </a:rPr>
              <a:t>«Российская космонавтика»</a:t>
            </a:r>
            <a:endParaRPr lang="ru-RU" sz="7200" b="1" i="1" dirty="0">
              <a:ln w="19050">
                <a:solidFill>
                  <a:prstClr val="white"/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+mn-lt"/>
              <a:cs typeface="Arial" charset="0"/>
            </a:endParaRPr>
          </a:p>
        </p:txBody>
      </p:sp>
      <p:sp>
        <p:nvSpPr>
          <p:cNvPr id="2" name="Управляющая кнопка: сведения 1">
            <a:hlinkClick r:id="" action="ppaction://hlinkshowjump?jump=lastslide" highlightClick="1"/>
          </p:cNvPr>
          <p:cNvSpPr/>
          <p:nvPr/>
        </p:nvSpPr>
        <p:spPr>
          <a:xfrm>
            <a:off x="251520" y="260648"/>
            <a:ext cx="360000" cy="360040"/>
          </a:xfrm>
          <a:prstGeom prst="actionButtonInformation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 descr="E:\фото и картинки презентации\картинки для презентеций\фон для презентаций\1209043543_g-7.jpg"/>
          <p:cNvPicPr>
            <a:picLocks noChangeAspect="1" noChangeArrowheads="1"/>
          </p:cNvPicPr>
          <p:nvPr/>
        </p:nvPicPr>
        <p:blipFill>
          <a:blip r:embed="rId2"/>
          <a:srcRect r="34375" b="62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928694"/>
          </a:xfr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4000" b="1" dirty="0" smtClean="0">
                <a:latin typeface="Monotype Corsiva" pitchFamily="66" charset="0"/>
              </a:rPr>
              <a:t>Лётчик первого класса</a:t>
            </a:r>
            <a:endParaRPr lang="ru-RU" sz="4000" b="1" dirty="0">
              <a:latin typeface="Monotype Corsiva" pitchFamily="66" charset="0"/>
            </a:endParaRPr>
          </a:p>
        </p:txBody>
      </p:sp>
      <p:pic>
        <p:nvPicPr>
          <p:cNvPr id="14" name="Picture 2" descr="http://img13.nnm.me/4/3/9/8/1/4398175b26f778e5aecf9796ae2fe9e7_full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5720" y="1643050"/>
            <a:ext cx="8530743" cy="364333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217251643"/>
      </p:ext>
    </p:extLst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 txBox="1">
            <a:spLocks/>
          </p:cNvSpPr>
          <p:nvPr/>
        </p:nvSpPr>
        <p:spPr>
          <a:xfrm>
            <a:off x="971600" y="4594461"/>
            <a:ext cx="7200800" cy="9856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i="1" dirty="0" smtClean="0">
                <a:solidFill>
                  <a:srgbClr val="7030A0"/>
                </a:solidFill>
                <a:cs typeface="Arial" charset="0"/>
              </a:rPr>
              <a:t>Автор презентации: Фокина Лидия Петровна, </a:t>
            </a:r>
          </a:p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i="1" dirty="0" smtClean="0">
                <a:solidFill>
                  <a:srgbClr val="7030A0"/>
                </a:solidFill>
                <a:cs typeface="Arial" charset="0"/>
              </a:rPr>
              <a:t>учитель начальных классов МКОУ «СОШ ст. Евсино» </a:t>
            </a:r>
          </a:p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i="1" dirty="0" err="1" smtClean="0">
                <a:solidFill>
                  <a:srgbClr val="7030A0"/>
                </a:solidFill>
                <a:cs typeface="Arial" charset="0"/>
              </a:rPr>
              <a:t>Искитимского</a:t>
            </a:r>
            <a:r>
              <a:rPr lang="ru-RU" sz="1600" i="1" dirty="0" smtClean="0">
                <a:solidFill>
                  <a:srgbClr val="7030A0"/>
                </a:solidFill>
                <a:cs typeface="Arial" charset="0"/>
              </a:rPr>
              <a:t> района  Новосибирской области</a:t>
            </a:r>
          </a:p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i="1" dirty="0" smtClean="0">
                <a:solidFill>
                  <a:srgbClr val="7030A0"/>
                </a:solidFill>
                <a:cs typeface="Arial" charset="0"/>
              </a:rPr>
              <a:t>2017</a:t>
            </a:r>
            <a:endParaRPr lang="ru-RU" sz="1600" i="1" dirty="0">
              <a:solidFill>
                <a:srgbClr val="7030A0"/>
              </a:solidFill>
              <a:cs typeface="Arial" charset="0"/>
            </a:endParaRPr>
          </a:p>
        </p:txBody>
      </p:sp>
      <p:sp>
        <p:nvSpPr>
          <p:cNvPr id="5" name="Заголовок 5"/>
          <p:cNvSpPr txBox="1">
            <a:spLocks/>
          </p:cNvSpPr>
          <p:nvPr/>
        </p:nvSpPr>
        <p:spPr>
          <a:xfrm>
            <a:off x="971600" y="1019344"/>
            <a:ext cx="7200800" cy="2862322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r>
              <a:rPr lang="ru-RU" sz="3600" b="1" i="1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Arial" charset="0"/>
              </a:rPr>
              <a:t>Викторина</a:t>
            </a:r>
          </a:p>
          <a:p>
            <a:pPr fontAlgn="base">
              <a:spcAft>
                <a:spcPct val="0"/>
              </a:spcAft>
              <a:defRPr/>
            </a:pPr>
            <a:r>
              <a:rPr lang="ru-RU" sz="7200" b="1" i="1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Arial" charset="0"/>
              </a:rPr>
              <a:t>«Российская космонавтика»</a:t>
            </a:r>
            <a:endParaRPr lang="ru-RU" sz="7200" b="1" i="1" dirty="0">
              <a:ln w="19050">
                <a:solidFill>
                  <a:prstClr val="white"/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+mn-lt"/>
              <a:cs typeface="Arial" charset="0"/>
            </a:endParaRPr>
          </a:p>
        </p:txBody>
      </p:sp>
      <p:sp>
        <p:nvSpPr>
          <p:cNvPr id="2" name="Управляющая кнопка: сведения 1">
            <a:hlinkClick r:id="" action="ppaction://hlinkshowjump?jump=lastslide" highlightClick="1"/>
          </p:cNvPr>
          <p:cNvSpPr/>
          <p:nvPr/>
        </p:nvSpPr>
        <p:spPr>
          <a:xfrm>
            <a:off x="251520" y="260648"/>
            <a:ext cx="360000" cy="360040"/>
          </a:xfrm>
          <a:prstGeom prst="actionButtonInformation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 descr="E:\фото и картинки презентации\картинки для презентеций\фон для презентаций\1209043543_g-7.jpg"/>
          <p:cNvPicPr>
            <a:picLocks noChangeAspect="1" noChangeArrowheads="1"/>
          </p:cNvPicPr>
          <p:nvPr/>
        </p:nvPicPr>
        <p:blipFill>
          <a:blip r:embed="rId2"/>
          <a:srcRect r="34375" b="62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928694"/>
          </a:xfr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4000" b="1" dirty="0" smtClean="0">
                <a:latin typeface="Monotype Corsiva" pitchFamily="66" charset="0"/>
              </a:rPr>
              <a:t>Перед полётом</a:t>
            </a:r>
            <a:endParaRPr lang="ru-RU" sz="4000" b="1" dirty="0">
              <a:latin typeface="Monotype Corsiva" pitchFamily="66" charset="0"/>
            </a:endParaRPr>
          </a:p>
        </p:txBody>
      </p:sp>
      <p:sp>
        <p:nvSpPr>
          <p:cNvPr id="10" name="Горизонтальный свиток 9"/>
          <p:cNvSpPr/>
          <p:nvPr/>
        </p:nvSpPr>
        <p:spPr>
          <a:xfrm>
            <a:off x="4857752" y="4786322"/>
            <a:ext cx="4071966" cy="1857364"/>
          </a:xfrm>
          <a:prstGeom prst="horizontalScroll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Ю.А.Гагарин в скафандре.</a:t>
            </a:r>
          </a:p>
        </p:txBody>
      </p:sp>
      <p:sp>
        <p:nvSpPr>
          <p:cNvPr id="15" name="Горизонтальный свиток 14"/>
          <p:cNvSpPr/>
          <p:nvPr/>
        </p:nvSpPr>
        <p:spPr>
          <a:xfrm>
            <a:off x="428596" y="4786322"/>
            <a:ext cx="4071966" cy="1857364"/>
          </a:xfrm>
          <a:prstGeom prst="horizontalScroll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Обследование врачей.</a:t>
            </a:r>
          </a:p>
        </p:txBody>
      </p:sp>
      <p:pic>
        <p:nvPicPr>
          <p:cNvPr id="11" name="Picture 4" descr="картинка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28662" y="1500174"/>
            <a:ext cx="2891839" cy="20880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Picture 2" descr="C:\Users\poklaris\Desktop\Гагарин\iCAK4DK2L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72066" y="1551932"/>
            <a:ext cx="2862665" cy="262800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4217251643"/>
      </p:ext>
    </p:extLst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 txBox="1">
            <a:spLocks/>
          </p:cNvSpPr>
          <p:nvPr/>
        </p:nvSpPr>
        <p:spPr>
          <a:xfrm>
            <a:off x="971600" y="4594461"/>
            <a:ext cx="7200800" cy="9856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i="1" dirty="0" smtClean="0">
                <a:solidFill>
                  <a:srgbClr val="7030A0"/>
                </a:solidFill>
                <a:cs typeface="Arial" charset="0"/>
              </a:rPr>
              <a:t>Автор презентации: Фокина Лидия Петровна, </a:t>
            </a:r>
          </a:p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i="1" dirty="0" smtClean="0">
                <a:solidFill>
                  <a:srgbClr val="7030A0"/>
                </a:solidFill>
                <a:cs typeface="Arial" charset="0"/>
              </a:rPr>
              <a:t>учитель начальных классов МКОУ «СОШ ст. Евсино» </a:t>
            </a:r>
          </a:p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i="1" dirty="0" err="1" smtClean="0">
                <a:solidFill>
                  <a:srgbClr val="7030A0"/>
                </a:solidFill>
                <a:cs typeface="Arial" charset="0"/>
              </a:rPr>
              <a:t>Искитимского</a:t>
            </a:r>
            <a:r>
              <a:rPr lang="ru-RU" sz="1600" i="1" dirty="0" smtClean="0">
                <a:solidFill>
                  <a:srgbClr val="7030A0"/>
                </a:solidFill>
                <a:cs typeface="Arial" charset="0"/>
              </a:rPr>
              <a:t> района  Новосибирской области</a:t>
            </a:r>
          </a:p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i="1" dirty="0" smtClean="0">
                <a:solidFill>
                  <a:srgbClr val="7030A0"/>
                </a:solidFill>
                <a:cs typeface="Arial" charset="0"/>
              </a:rPr>
              <a:t>2017</a:t>
            </a:r>
            <a:endParaRPr lang="ru-RU" sz="1600" i="1" dirty="0">
              <a:solidFill>
                <a:srgbClr val="7030A0"/>
              </a:solidFill>
              <a:cs typeface="Arial" charset="0"/>
            </a:endParaRPr>
          </a:p>
        </p:txBody>
      </p:sp>
      <p:sp>
        <p:nvSpPr>
          <p:cNvPr id="5" name="Заголовок 5"/>
          <p:cNvSpPr txBox="1">
            <a:spLocks/>
          </p:cNvSpPr>
          <p:nvPr/>
        </p:nvSpPr>
        <p:spPr>
          <a:xfrm>
            <a:off x="971600" y="1019344"/>
            <a:ext cx="7200800" cy="2862322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r>
              <a:rPr lang="ru-RU" sz="3600" b="1" i="1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Arial" charset="0"/>
              </a:rPr>
              <a:t>Викторина</a:t>
            </a:r>
          </a:p>
          <a:p>
            <a:pPr fontAlgn="base">
              <a:spcAft>
                <a:spcPct val="0"/>
              </a:spcAft>
              <a:defRPr/>
            </a:pPr>
            <a:r>
              <a:rPr lang="ru-RU" sz="7200" b="1" i="1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Arial" charset="0"/>
              </a:rPr>
              <a:t>«Российская космонавтика»</a:t>
            </a:r>
            <a:endParaRPr lang="ru-RU" sz="7200" b="1" i="1" dirty="0">
              <a:ln w="19050">
                <a:solidFill>
                  <a:prstClr val="white"/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+mn-lt"/>
              <a:cs typeface="Arial" charset="0"/>
            </a:endParaRPr>
          </a:p>
        </p:txBody>
      </p:sp>
      <p:sp>
        <p:nvSpPr>
          <p:cNvPr id="2" name="Управляющая кнопка: сведения 1">
            <a:hlinkClick r:id="" action="ppaction://hlinkshowjump?jump=lastslide" highlightClick="1"/>
          </p:cNvPr>
          <p:cNvSpPr/>
          <p:nvPr/>
        </p:nvSpPr>
        <p:spPr>
          <a:xfrm>
            <a:off x="251520" y="260648"/>
            <a:ext cx="360000" cy="360040"/>
          </a:xfrm>
          <a:prstGeom prst="actionButtonInformation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 descr="E:\фото и картинки презентации\картинки для презентеций\фон для презентаций\1209043543_g-7.jpg"/>
          <p:cNvPicPr>
            <a:picLocks noChangeAspect="1" noChangeArrowheads="1"/>
          </p:cNvPicPr>
          <p:nvPr/>
        </p:nvPicPr>
        <p:blipFill>
          <a:blip r:embed="rId2"/>
          <a:srcRect r="34375" b="62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Вертикальный свиток 6"/>
          <p:cNvSpPr/>
          <p:nvPr/>
        </p:nvSpPr>
        <p:spPr>
          <a:xfrm>
            <a:off x="-214346" y="1928802"/>
            <a:ext cx="9144000" cy="4500594"/>
          </a:xfrm>
          <a:prstGeom prst="verticalScroll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Гагарин Юрий Алексеевич родился 9 марта 1934 года в деревне </a:t>
            </a:r>
            <a:r>
              <a:rPr lang="ru-RU" sz="2800" dirty="0" err="1" smtClean="0"/>
              <a:t>Клушино</a:t>
            </a:r>
            <a:r>
              <a:rPr lang="ru-RU" sz="2800" dirty="0" smtClean="0"/>
              <a:t> Смоленской области. В 1941 году будущий космонавт пошел в школу, однако из-за немецкой оккупации обучение пришлось прервать до 1943 года</a:t>
            </a:r>
            <a:r>
              <a:rPr lang="ru-RU" sz="2800" dirty="0" smtClean="0"/>
              <a:t>.</a:t>
            </a:r>
            <a:endParaRPr lang="ru-RU" sz="28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8" name="Picture 4" descr="gagarin100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715140" y="0"/>
            <a:ext cx="2428860" cy="296513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4217251643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 txBox="1">
            <a:spLocks/>
          </p:cNvSpPr>
          <p:nvPr/>
        </p:nvSpPr>
        <p:spPr>
          <a:xfrm>
            <a:off x="971600" y="4594461"/>
            <a:ext cx="7200800" cy="9856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i="1" dirty="0" smtClean="0">
                <a:solidFill>
                  <a:srgbClr val="7030A0"/>
                </a:solidFill>
                <a:cs typeface="Arial" charset="0"/>
              </a:rPr>
              <a:t>Автор презентации: Фокина Лидия Петровна, </a:t>
            </a:r>
          </a:p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i="1" dirty="0" smtClean="0">
                <a:solidFill>
                  <a:srgbClr val="7030A0"/>
                </a:solidFill>
                <a:cs typeface="Arial" charset="0"/>
              </a:rPr>
              <a:t>учитель начальных классов МКОУ «СОШ ст. Евсино» </a:t>
            </a:r>
          </a:p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i="1" dirty="0" err="1" smtClean="0">
                <a:solidFill>
                  <a:srgbClr val="7030A0"/>
                </a:solidFill>
                <a:cs typeface="Arial" charset="0"/>
              </a:rPr>
              <a:t>Искитимского</a:t>
            </a:r>
            <a:r>
              <a:rPr lang="ru-RU" sz="1600" i="1" dirty="0" smtClean="0">
                <a:solidFill>
                  <a:srgbClr val="7030A0"/>
                </a:solidFill>
                <a:cs typeface="Arial" charset="0"/>
              </a:rPr>
              <a:t> района  Новосибирской области</a:t>
            </a:r>
          </a:p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i="1" dirty="0" smtClean="0">
                <a:solidFill>
                  <a:srgbClr val="7030A0"/>
                </a:solidFill>
                <a:cs typeface="Arial" charset="0"/>
              </a:rPr>
              <a:t>2017</a:t>
            </a:r>
            <a:endParaRPr lang="ru-RU" sz="1600" i="1" dirty="0">
              <a:solidFill>
                <a:srgbClr val="7030A0"/>
              </a:solidFill>
              <a:cs typeface="Arial" charset="0"/>
            </a:endParaRPr>
          </a:p>
        </p:txBody>
      </p:sp>
      <p:sp>
        <p:nvSpPr>
          <p:cNvPr id="5" name="Заголовок 5"/>
          <p:cNvSpPr txBox="1">
            <a:spLocks/>
          </p:cNvSpPr>
          <p:nvPr/>
        </p:nvSpPr>
        <p:spPr>
          <a:xfrm>
            <a:off x="971600" y="1019344"/>
            <a:ext cx="7200800" cy="2862322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r>
              <a:rPr lang="ru-RU" sz="3600" b="1" i="1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Arial" charset="0"/>
              </a:rPr>
              <a:t>Викторина</a:t>
            </a:r>
          </a:p>
          <a:p>
            <a:pPr fontAlgn="base">
              <a:spcAft>
                <a:spcPct val="0"/>
              </a:spcAft>
              <a:defRPr/>
            </a:pPr>
            <a:r>
              <a:rPr lang="ru-RU" sz="7200" b="1" i="1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Arial" charset="0"/>
              </a:rPr>
              <a:t>«Российская космонавтика»</a:t>
            </a:r>
            <a:endParaRPr lang="ru-RU" sz="7200" b="1" i="1" dirty="0">
              <a:ln w="19050">
                <a:solidFill>
                  <a:prstClr val="white"/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+mn-lt"/>
              <a:cs typeface="Arial" charset="0"/>
            </a:endParaRPr>
          </a:p>
        </p:txBody>
      </p:sp>
      <p:sp>
        <p:nvSpPr>
          <p:cNvPr id="2" name="Управляющая кнопка: сведения 1">
            <a:hlinkClick r:id="" action="ppaction://hlinkshowjump?jump=lastslide" highlightClick="1"/>
          </p:cNvPr>
          <p:cNvSpPr/>
          <p:nvPr/>
        </p:nvSpPr>
        <p:spPr>
          <a:xfrm>
            <a:off x="251520" y="260648"/>
            <a:ext cx="360000" cy="360040"/>
          </a:xfrm>
          <a:prstGeom prst="actionButtonInformation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 descr="E:\фото и картинки презентации\картинки для презентеций\фон для презентаций\1209043543_g-7.jpg"/>
          <p:cNvPicPr>
            <a:picLocks noChangeAspect="1" noChangeArrowheads="1"/>
          </p:cNvPicPr>
          <p:nvPr/>
        </p:nvPicPr>
        <p:blipFill>
          <a:blip r:embed="rId2"/>
          <a:srcRect r="34375" b="62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928694"/>
          </a:xfr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4000" b="1" dirty="0" smtClean="0">
                <a:latin typeface="Monotype Corsiva" pitchFamily="66" charset="0"/>
              </a:rPr>
              <a:t>Перед стартом</a:t>
            </a:r>
            <a:endParaRPr lang="ru-RU" sz="4000" b="1" dirty="0">
              <a:latin typeface="Monotype Corsiva" pitchFamily="66" charset="0"/>
            </a:endParaRPr>
          </a:p>
        </p:txBody>
      </p:sp>
      <p:sp>
        <p:nvSpPr>
          <p:cNvPr id="15" name="Горизонтальный свиток 14"/>
          <p:cNvSpPr/>
          <p:nvPr/>
        </p:nvSpPr>
        <p:spPr>
          <a:xfrm>
            <a:off x="428596" y="1571612"/>
            <a:ext cx="4071966" cy="5286388"/>
          </a:xfrm>
          <a:prstGeom prst="horizontalScroll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12 апреля 1961 года корабль «Восток» с Гагариным на борту вышел в космос и сделал оборот вокруг Земли.</a:t>
            </a:r>
            <a:endParaRPr lang="ru-RU" sz="32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11" name="Picture 6" descr="картинка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214942" y="1142984"/>
            <a:ext cx="3509084" cy="550072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Горизонтальный свиток 8"/>
          <p:cNvSpPr/>
          <p:nvPr/>
        </p:nvSpPr>
        <p:spPr>
          <a:xfrm>
            <a:off x="5357818" y="5572140"/>
            <a:ext cx="3500430" cy="1285860"/>
          </a:xfrm>
          <a:prstGeom prst="horizontalScroll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Перед посадкой в космический корабль.</a:t>
            </a:r>
          </a:p>
        </p:txBody>
      </p:sp>
    </p:spTree>
    <p:extLst>
      <p:ext uri="{BB962C8B-B14F-4D97-AF65-F5344CB8AC3E}">
        <p14:creationId xmlns:p14="http://schemas.microsoft.com/office/powerpoint/2010/main" xmlns="" val="4217251643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 txBox="1">
            <a:spLocks/>
          </p:cNvSpPr>
          <p:nvPr/>
        </p:nvSpPr>
        <p:spPr>
          <a:xfrm>
            <a:off x="971600" y="4594461"/>
            <a:ext cx="7200800" cy="9856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i="1" dirty="0" smtClean="0">
                <a:solidFill>
                  <a:srgbClr val="7030A0"/>
                </a:solidFill>
                <a:cs typeface="Arial" charset="0"/>
              </a:rPr>
              <a:t>Автор презентации: Фокина Лидия Петровна, </a:t>
            </a:r>
          </a:p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i="1" dirty="0" smtClean="0">
                <a:solidFill>
                  <a:srgbClr val="7030A0"/>
                </a:solidFill>
                <a:cs typeface="Arial" charset="0"/>
              </a:rPr>
              <a:t>учитель начальных классов МКОУ «СОШ ст. Евсино» </a:t>
            </a:r>
          </a:p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i="1" dirty="0" err="1" smtClean="0">
                <a:solidFill>
                  <a:srgbClr val="7030A0"/>
                </a:solidFill>
                <a:cs typeface="Arial" charset="0"/>
              </a:rPr>
              <a:t>Искитимского</a:t>
            </a:r>
            <a:r>
              <a:rPr lang="ru-RU" sz="1600" i="1" dirty="0" smtClean="0">
                <a:solidFill>
                  <a:srgbClr val="7030A0"/>
                </a:solidFill>
                <a:cs typeface="Arial" charset="0"/>
              </a:rPr>
              <a:t> района  Новосибирской области</a:t>
            </a:r>
          </a:p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i="1" dirty="0" smtClean="0">
                <a:solidFill>
                  <a:srgbClr val="7030A0"/>
                </a:solidFill>
                <a:cs typeface="Arial" charset="0"/>
              </a:rPr>
              <a:t>2017</a:t>
            </a:r>
            <a:endParaRPr lang="ru-RU" sz="1600" i="1" dirty="0">
              <a:solidFill>
                <a:srgbClr val="7030A0"/>
              </a:solidFill>
              <a:cs typeface="Arial" charset="0"/>
            </a:endParaRPr>
          </a:p>
        </p:txBody>
      </p:sp>
      <p:sp>
        <p:nvSpPr>
          <p:cNvPr id="5" name="Заголовок 5"/>
          <p:cNvSpPr txBox="1">
            <a:spLocks/>
          </p:cNvSpPr>
          <p:nvPr/>
        </p:nvSpPr>
        <p:spPr>
          <a:xfrm>
            <a:off x="971600" y="1019344"/>
            <a:ext cx="7200800" cy="2862322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r>
              <a:rPr lang="ru-RU" sz="3600" b="1" i="1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Arial" charset="0"/>
              </a:rPr>
              <a:t>Викторина</a:t>
            </a:r>
          </a:p>
          <a:p>
            <a:pPr fontAlgn="base">
              <a:spcAft>
                <a:spcPct val="0"/>
              </a:spcAft>
              <a:defRPr/>
            </a:pPr>
            <a:r>
              <a:rPr lang="ru-RU" sz="7200" b="1" i="1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Arial" charset="0"/>
              </a:rPr>
              <a:t>«Российская космонавтика»</a:t>
            </a:r>
            <a:endParaRPr lang="ru-RU" sz="7200" b="1" i="1" dirty="0">
              <a:ln w="19050">
                <a:solidFill>
                  <a:prstClr val="white"/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+mn-lt"/>
              <a:cs typeface="Arial" charset="0"/>
            </a:endParaRPr>
          </a:p>
        </p:txBody>
      </p:sp>
      <p:sp>
        <p:nvSpPr>
          <p:cNvPr id="2" name="Управляющая кнопка: сведения 1">
            <a:hlinkClick r:id="" action="ppaction://hlinkshowjump?jump=lastslide" highlightClick="1"/>
          </p:cNvPr>
          <p:cNvSpPr/>
          <p:nvPr/>
        </p:nvSpPr>
        <p:spPr>
          <a:xfrm>
            <a:off x="251520" y="260648"/>
            <a:ext cx="360000" cy="360040"/>
          </a:xfrm>
          <a:prstGeom prst="actionButtonInformation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 descr="E:\фото и картинки презентации\картинки для презентеций\фон для презентаций\1209043543_g-7.jpg"/>
          <p:cNvPicPr>
            <a:picLocks noChangeAspect="1" noChangeArrowheads="1"/>
          </p:cNvPicPr>
          <p:nvPr/>
        </p:nvPicPr>
        <p:blipFill>
          <a:blip r:embed="rId2"/>
          <a:srcRect r="34375" b="62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928694"/>
          </a:xfr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4000" b="1" dirty="0" smtClean="0">
                <a:latin typeface="Monotype Corsiva" pitchFamily="66" charset="0"/>
              </a:rPr>
              <a:t>Старт</a:t>
            </a:r>
            <a:endParaRPr lang="ru-RU" sz="4000" b="1" dirty="0">
              <a:latin typeface="Monotype Corsiva" pitchFamily="66" charset="0"/>
            </a:endParaRPr>
          </a:p>
        </p:txBody>
      </p:sp>
      <p:sp>
        <p:nvSpPr>
          <p:cNvPr id="15" name="Горизонтальный свиток 14"/>
          <p:cNvSpPr/>
          <p:nvPr/>
        </p:nvSpPr>
        <p:spPr>
          <a:xfrm>
            <a:off x="285720" y="5143512"/>
            <a:ext cx="4071966" cy="1500174"/>
          </a:xfrm>
          <a:prstGeom prst="horizontalScroll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Восток -1</a:t>
            </a:r>
          </a:p>
        </p:txBody>
      </p:sp>
      <p:pic>
        <p:nvPicPr>
          <p:cNvPr id="9" name="Picture 4" descr="картинка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0034" y="1214422"/>
            <a:ext cx="3071834" cy="379971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2" descr="C:\Users\poklaris\Desktop\Гагарин\S625067-Vostok_1_spacecraft_after_landing_1961-SPL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357686" y="1643050"/>
            <a:ext cx="4546037" cy="285752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Горизонтальный свиток 11"/>
          <p:cNvSpPr/>
          <p:nvPr/>
        </p:nvSpPr>
        <p:spPr>
          <a:xfrm>
            <a:off x="4786314" y="5072074"/>
            <a:ext cx="4000528" cy="1571612"/>
          </a:xfrm>
          <a:prstGeom prst="horizontalScroll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Капсула после приземления.</a:t>
            </a:r>
          </a:p>
          <a:p>
            <a:pPr algn="ctr"/>
            <a:endParaRPr lang="ru-RU" sz="2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17251643"/>
      </p:ext>
    </p:extLst>
  </p:cSld>
  <p:clrMapOvr>
    <a:masterClrMapping/>
  </p:clrMapOvr>
  <p:transition spd="med">
    <p:strips dir="l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 txBox="1">
            <a:spLocks/>
          </p:cNvSpPr>
          <p:nvPr/>
        </p:nvSpPr>
        <p:spPr>
          <a:xfrm>
            <a:off x="971600" y="4594461"/>
            <a:ext cx="7200800" cy="9856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i="1" dirty="0" smtClean="0">
                <a:solidFill>
                  <a:srgbClr val="7030A0"/>
                </a:solidFill>
                <a:cs typeface="Arial" charset="0"/>
              </a:rPr>
              <a:t>Автор презентации: Фокина Лидия Петровна, </a:t>
            </a:r>
          </a:p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i="1" dirty="0" smtClean="0">
                <a:solidFill>
                  <a:srgbClr val="7030A0"/>
                </a:solidFill>
                <a:cs typeface="Arial" charset="0"/>
              </a:rPr>
              <a:t>учитель начальных классов МКОУ «СОШ ст. Евсино» </a:t>
            </a:r>
          </a:p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i="1" dirty="0" err="1" smtClean="0">
                <a:solidFill>
                  <a:srgbClr val="7030A0"/>
                </a:solidFill>
                <a:cs typeface="Arial" charset="0"/>
              </a:rPr>
              <a:t>Искитимского</a:t>
            </a:r>
            <a:r>
              <a:rPr lang="ru-RU" sz="1600" i="1" dirty="0" smtClean="0">
                <a:solidFill>
                  <a:srgbClr val="7030A0"/>
                </a:solidFill>
                <a:cs typeface="Arial" charset="0"/>
              </a:rPr>
              <a:t> района  Новосибирской области</a:t>
            </a:r>
          </a:p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i="1" dirty="0" smtClean="0">
                <a:solidFill>
                  <a:srgbClr val="7030A0"/>
                </a:solidFill>
                <a:cs typeface="Arial" charset="0"/>
              </a:rPr>
              <a:t>2017</a:t>
            </a:r>
            <a:endParaRPr lang="ru-RU" sz="1600" i="1" dirty="0">
              <a:solidFill>
                <a:srgbClr val="7030A0"/>
              </a:solidFill>
              <a:cs typeface="Arial" charset="0"/>
            </a:endParaRPr>
          </a:p>
        </p:txBody>
      </p:sp>
      <p:sp>
        <p:nvSpPr>
          <p:cNvPr id="5" name="Заголовок 5"/>
          <p:cNvSpPr txBox="1">
            <a:spLocks/>
          </p:cNvSpPr>
          <p:nvPr/>
        </p:nvSpPr>
        <p:spPr>
          <a:xfrm>
            <a:off x="971600" y="1019344"/>
            <a:ext cx="7200800" cy="2862322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r>
              <a:rPr lang="ru-RU" sz="3600" b="1" i="1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Arial" charset="0"/>
              </a:rPr>
              <a:t>Викторина</a:t>
            </a:r>
          </a:p>
          <a:p>
            <a:pPr fontAlgn="base">
              <a:spcAft>
                <a:spcPct val="0"/>
              </a:spcAft>
              <a:defRPr/>
            </a:pPr>
            <a:r>
              <a:rPr lang="ru-RU" sz="7200" b="1" i="1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Arial" charset="0"/>
              </a:rPr>
              <a:t>«Российская космонавтика»</a:t>
            </a:r>
            <a:endParaRPr lang="ru-RU" sz="7200" b="1" i="1" dirty="0">
              <a:ln w="19050">
                <a:solidFill>
                  <a:prstClr val="white"/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+mn-lt"/>
              <a:cs typeface="Arial" charset="0"/>
            </a:endParaRPr>
          </a:p>
        </p:txBody>
      </p:sp>
      <p:sp>
        <p:nvSpPr>
          <p:cNvPr id="2" name="Управляющая кнопка: сведения 1">
            <a:hlinkClick r:id="" action="ppaction://hlinkshowjump?jump=lastslide" highlightClick="1"/>
          </p:cNvPr>
          <p:cNvSpPr/>
          <p:nvPr/>
        </p:nvSpPr>
        <p:spPr>
          <a:xfrm>
            <a:off x="251520" y="260648"/>
            <a:ext cx="360000" cy="360040"/>
          </a:xfrm>
          <a:prstGeom prst="actionButtonInformation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 descr="E:\фото и картинки презентации\картинки для презентеций\фон для презентаций\1209043543_g-7.jpg"/>
          <p:cNvPicPr>
            <a:picLocks noChangeAspect="1" noChangeArrowheads="1"/>
          </p:cNvPicPr>
          <p:nvPr/>
        </p:nvPicPr>
        <p:blipFill>
          <a:blip r:embed="rId2"/>
          <a:srcRect r="34375" b="62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928694"/>
          </a:xfr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4000" b="1" dirty="0" smtClean="0">
                <a:latin typeface="Monotype Corsiva" pitchFamily="66" charset="0"/>
              </a:rPr>
              <a:t>На месте приземления</a:t>
            </a:r>
            <a:endParaRPr lang="ru-RU" sz="4000" b="1" dirty="0">
              <a:latin typeface="Monotype Corsiva" pitchFamily="66" charset="0"/>
            </a:endParaRPr>
          </a:p>
        </p:txBody>
      </p:sp>
      <p:sp>
        <p:nvSpPr>
          <p:cNvPr id="15" name="Горизонтальный свиток 14"/>
          <p:cNvSpPr/>
          <p:nvPr/>
        </p:nvSpPr>
        <p:spPr>
          <a:xfrm>
            <a:off x="285720" y="4286256"/>
            <a:ext cx="4643470" cy="2571744"/>
          </a:xfrm>
          <a:prstGeom prst="horizontalScroll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Столб на месте приземления Гагарина (Саратовская область, с. </a:t>
            </a:r>
            <a:r>
              <a:rPr lang="ru-RU" sz="2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Смеловка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).</a:t>
            </a:r>
          </a:p>
        </p:txBody>
      </p:sp>
      <p:pic>
        <p:nvPicPr>
          <p:cNvPr id="9" name="Picture 2" descr="картинка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413522" y="1285860"/>
            <a:ext cx="3549040" cy="514353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4217251643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 txBox="1">
            <a:spLocks/>
          </p:cNvSpPr>
          <p:nvPr/>
        </p:nvSpPr>
        <p:spPr>
          <a:xfrm>
            <a:off x="971600" y="4594461"/>
            <a:ext cx="7200800" cy="9856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i="1" dirty="0" smtClean="0">
                <a:solidFill>
                  <a:srgbClr val="7030A0"/>
                </a:solidFill>
                <a:cs typeface="Arial" charset="0"/>
              </a:rPr>
              <a:t>Автор презентации: Фокина Лидия Петровна, </a:t>
            </a:r>
          </a:p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i="1" dirty="0" smtClean="0">
                <a:solidFill>
                  <a:srgbClr val="7030A0"/>
                </a:solidFill>
                <a:cs typeface="Arial" charset="0"/>
              </a:rPr>
              <a:t>учитель начальных классов МКОУ «СОШ ст. Евсино» </a:t>
            </a:r>
          </a:p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i="1" dirty="0" err="1" smtClean="0">
                <a:solidFill>
                  <a:srgbClr val="7030A0"/>
                </a:solidFill>
                <a:cs typeface="Arial" charset="0"/>
              </a:rPr>
              <a:t>Искитимского</a:t>
            </a:r>
            <a:r>
              <a:rPr lang="ru-RU" sz="1600" i="1" dirty="0" smtClean="0">
                <a:solidFill>
                  <a:srgbClr val="7030A0"/>
                </a:solidFill>
                <a:cs typeface="Arial" charset="0"/>
              </a:rPr>
              <a:t> района  Новосибирской области</a:t>
            </a:r>
          </a:p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i="1" dirty="0" smtClean="0">
                <a:solidFill>
                  <a:srgbClr val="7030A0"/>
                </a:solidFill>
                <a:cs typeface="Arial" charset="0"/>
              </a:rPr>
              <a:t>2017</a:t>
            </a:r>
            <a:endParaRPr lang="ru-RU" sz="1600" i="1" dirty="0">
              <a:solidFill>
                <a:srgbClr val="7030A0"/>
              </a:solidFill>
              <a:cs typeface="Arial" charset="0"/>
            </a:endParaRPr>
          </a:p>
        </p:txBody>
      </p:sp>
      <p:sp>
        <p:nvSpPr>
          <p:cNvPr id="5" name="Заголовок 5"/>
          <p:cNvSpPr txBox="1">
            <a:spLocks/>
          </p:cNvSpPr>
          <p:nvPr/>
        </p:nvSpPr>
        <p:spPr>
          <a:xfrm>
            <a:off x="971600" y="1019344"/>
            <a:ext cx="7200800" cy="2862322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r>
              <a:rPr lang="ru-RU" sz="3600" b="1" i="1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Arial" charset="0"/>
              </a:rPr>
              <a:t>Викторина</a:t>
            </a:r>
          </a:p>
          <a:p>
            <a:pPr fontAlgn="base">
              <a:spcAft>
                <a:spcPct val="0"/>
              </a:spcAft>
              <a:defRPr/>
            </a:pPr>
            <a:r>
              <a:rPr lang="ru-RU" sz="7200" b="1" i="1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Arial" charset="0"/>
              </a:rPr>
              <a:t>«Российская космонавтика»</a:t>
            </a:r>
            <a:endParaRPr lang="ru-RU" sz="7200" b="1" i="1" dirty="0">
              <a:ln w="19050">
                <a:solidFill>
                  <a:prstClr val="white"/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+mn-lt"/>
              <a:cs typeface="Arial" charset="0"/>
            </a:endParaRPr>
          </a:p>
        </p:txBody>
      </p:sp>
      <p:sp>
        <p:nvSpPr>
          <p:cNvPr id="2" name="Управляющая кнопка: сведения 1">
            <a:hlinkClick r:id="" action="ppaction://hlinkshowjump?jump=lastslide" highlightClick="1"/>
          </p:cNvPr>
          <p:cNvSpPr/>
          <p:nvPr/>
        </p:nvSpPr>
        <p:spPr>
          <a:xfrm>
            <a:off x="251520" y="260648"/>
            <a:ext cx="360000" cy="360040"/>
          </a:xfrm>
          <a:prstGeom prst="actionButtonInformation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 descr="E:\фото и картинки презентации\картинки для презентеций\фон для презентаций\1209043543_g-7.jpg"/>
          <p:cNvPicPr>
            <a:picLocks noChangeAspect="1" noChangeArrowheads="1"/>
          </p:cNvPicPr>
          <p:nvPr/>
        </p:nvPicPr>
        <p:blipFill>
          <a:blip r:embed="rId2"/>
          <a:srcRect r="34375" b="62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1" name="Picture 6" descr="картинка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142976" y="642918"/>
            <a:ext cx="6768659" cy="507209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0482" name="AutoShape 2" descr="https://kaleostra.biz/uploads/users/176984/albums/fc9f841ab0addb18789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17251643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440160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ru-RU" sz="3600" b="1" dirty="0" smtClean="0">
                <a:solidFill>
                  <a:srgbClr val="7030A0"/>
                </a:solidFill>
              </a:rPr>
              <a:t>Укажите дату первого в мире полёта человека в космос</a:t>
            </a:r>
            <a:endParaRPr lang="ru-RU" sz="3600" b="1" dirty="0">
              <a:solidFill>
                <a:srgbClr val="7030A0"/>
              </a:solidFill>
            </a:endParaRPr>
          </a:p>
        </p:txBody>
      </p:sp>
      <p:sp>
        <p:nvSpPr>
          <p:cNvPr id="3" name="Скругленный прямоугольник 2">
            <a:hlinkClick r:id="" action="ppaction://noaction">
              <a:snd r:embed="rId2" name="drumroll.wav"/>
            </a:hlinkClick>
          </p:cNvPr>
          <p:cNvSpPr/>
          <p:nvPr/>
        </p:nvSpPr>
        <p:spPr>
          <a:xfrm>
            <a:off x="962733" y="2924944"/>
            <a:ext cx="4320480" cy="50405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4 октября 1957 года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4" name="Скругленный прямоугольник 3">
            <a:hlinkClick r:id="" action="ppaction://noaction">
              <a:snd r:embed="rId3" name="chimes.wav"/>
            </a:hlinkClick>
          </p:cNvPr>
          <p:cNvSpPr/>
          <p:nvPr/>
        </p:nvSpPr>
        <p:spPr>
          <a:xfrm>
            <a:off x="964485" y="3645024"/>
            <a:ext cx="4320480" cy="50405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12 апреля 1961 года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5" name="Скругленный прямоугольник 4">
            <a:hlinkClick r:id="" action="ppaction://noaction">
              <a:snd r:embed="rId2" name="drumroll.wav"/>
            </a:hlinkClick>
          </p:cNvPr>
          <p:cNvSpPr/>
          <p:nvPr/>
        </p:nvSpPr>
        <p:spPr>
          <a:xfrm>
            <a:off x="963609" y="4365104"/>
            <a:ext cx="4320480" cy="50405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6 августа 1961 года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6" name="Скругленный прямоугольник 5">
            <a:hlinkClick r:id="" action="ppaction://noaction">
              <a:snd r:embed="rId2" name="drumroll.wav"/>
            </a:hlinkClick>
          </p:cNvPr>
          <p:cNvSpPr/>
          <p:nvPr/>
        </p:nvSpPr>
        <p:spPr>
          <a:xfrm>
            <a:off x="965361" y="5085184"/>
            <a:ext cx="4320480" cy="50405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12 октября 1961 года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7" name="5-конечная звезда 6">
            <a:hlinkClick r:id="" action="ppaction://hlinkshowjump?jump=nextslide"/>
          </p:cNvPr>
          <p:cNvSpPr/>
          <p:nvPr/>
        </p:nvSpPr>
        <p:spPr>
          <a:xfrm>
            <a:off x="8316416" y="5661248"/>
            <a:ext cx="360040" cy="360040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2" descr="E:\фото и картинки презентации\картинки для презентеций\фон для презентаций\1209043543_g-7.jpg"/>
          <p:cNvPicPr>
            <a:picLocks noChangeAspect="1" noChangeArrowheads="1"/>
          </p:cNvPicPr>
          <p:nvPr/>
        </p:nvPicPr>
        <p:blipFill>
          <a:blip r:embed="rId4"/>
          <a:srcRect r="34375" b="6250"/>
          <a:stretch>
            <a:fillRect/>
          </a:stretch>
        </p:blipFill>
        <p:spPr bwMode="auto">
          <a:xfrm>
            <a:off x="214282" y="6143644"/>
            <a:ext cx="8643966" cy="35714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22153169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7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440160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ru-RU" sz="3600" b="1" dirty="0" smtClean="0">
                <a:solidFill>
                  <a:srgbClr val="7030A0"/>
                </a:solidFill>
              </a:rPr>
              <a:t>Укажите дату первого в мире полёта человека в космос</a:t>
            </a:r>
            <a:endParaRPr lang="ru-RU" sz="3600" b="1" dirty="0">
              <a:solidFill>
                <a:srgbClr val="7030A0"/>
              </a:solidFill>
            </a:endParaRPr>
          </a:p>
        </p:txBody>
      </p:sp>
      <p:sp>
        <p:nvSpPr>
          <p:cNvPr id="3" name="Скругленный прямоугольник 2">
            <a:hlinkClick r:id="" action="ppaction://noaction">
              <a:snd r:embed="rId2" name="drumroll.wav"/>
            </a:hlinkClick>
          </p:cNvPr>
          <p:cNvSpPr/>
          <p:nvPr/>
        </p:nvSpPr>
        <p:spPr>
          <a:xfrm>
            <a:off x="962733" y="2924944"/>
            <a:ext cx="4320480" cy="50405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4 октября 1957 года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4" name="Скругленный прямоугольник 3">
            <a:hlinkClick r:id="" action="ppaction://noaction">
              <a:snd r:embed="rId3" name="chimes.wav"/>
            </a:hlinkClick>
          </p:cNvPr>
          <p:cNvSpPr/>
          <p:nvPr/>
        </p:nvSpPr>
        <p:spPr>
          <a:xfrm>
            <a:off x="964485" y="3645024"/>
            <a:ext cx="4320480" cy="50405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12 апреля 1961 года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5" name="Скругленный прямоугольник 4">
            <a:hlinkClick r:id="" action="ppaction://noaction">
              <a:snd r:embed="rId2" name="drumroll.wav"/>
            </a:hlinkClick>
          </p:cNvPr>
          <p:cNvSpPr/>
          <p:nvPr/>
        </p:nvSpPr>
        <p:spPr>
          <a:xfrm>
            <a:off x="963609" y="4365104"/>
            <a:ext cx="4320480" cy="50405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6 августа 1961 года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6" name="Скругленный прямоугольник 5">
            <a:hlinkClick r:id="" action="ppaction://noaction">
              <a:snd r:embed="rId2" name="drumroll.wav"/>
            </a:hlinkClick>
          </p:cNvPr>
          <p:cNvSpPr/>
          <p:nvPr/>
        </p:nvSpPr>
        <p:spPr>
          <a:xfrm>
            <a:off x="965361" y="5085184"/>
            <a:ext cx="4320480" cy="50405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12 октября 1961 года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7" name="5-конечная звезда 6">
            <a:hlinkClick r:id="" action="ppaction://hlinkshowjump?jump=nextslide"/>
          </p:cNvPr>
          <p:cNvSpPr/>
          <p:nvPr/>
        </p:nvSpPr>
        <p:spPr>
          <a:xfrm>
            <a:off x="8316416" y="5661248"/>
            <a:ext cx="360040" cy="360040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2" descr="E:\фото и картинки презентации\картинки для презентеций\фон для презентаций\1209043543_g-7.jpg"/>
          <p:cNvPicPr>
            <a:picLocks noChangeAspect="1" noChangeArrowheads="1"/>
          </p:cNvPicPr>
          <p:nvPr/>
        </p:nvPicPr>
        <p:blipFill>
          <a:blip r:embed="rId4"/>
          <a:srcRect r="34375" b="6250"/>
          <a:stretch>
            <a:fillRect/>
          </a:stretch>
        </p:blipFill>
        <p:spPr bwMode="auto">
          <a:xfrm>
            <a:off x="285720" y="6215082"/>
            <a:ext cx="8643966" cy="2857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2215316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440160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ru-RU" sz="3600" b="1" dirty="0" smtClean="0">
                <a:solidFill>
                  <a:srgbClr val="7030A0"/>
                </a:solidFill>
              </a:rPr>
              <a:t>Город Гагарин, названный в честь первого космонавта мира, находится …</a:t>
            </a:r>
            <a:endParaRPr lang="ru-RU" sz="3600" b="1" dirty="0">
              <a:solidFill>
                <a:srgbClr val="7030A0"/>
              </a:solidFill>
            </a:endParaRPr>
          </a:p>
        </p:txBody>
      </p:sp>
      <p:sp>
        <p:nvSpPr>
          <p:cNvPr id="3" name="Скругленный прямоугольник 2">
            <a:hlinkClick r:id="" action="ppaction://noaction">
              <a:snd r:embed="rId3" name="drumroll.wav"/>
            </a:hlinkClick>
          </p:cNvPr>
          <p:cNvSpPr/>
          <p:nvPr/>
        </p:nvSpPr>
        <p:spPr>
          <a:xfrm>
            <a:off x="971600" y="2924944"/>
            <a:ext cx="4320480" cy="50405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7030A0"/>
                </a:solidFill>
              </a:rPr>
              <a:t>в</a:t>
            </a:r>
            <a:r>
              <a:rPr lang="ru-RU" sz="2400" b="1" dirty="0" smtClean="0">
                <a:solidFill>
                  <a:srgbClr val="7030A0"/>
                </a:solidFill>
              </a:rPr>
              <a:t> Московской области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4" name="Скругленный прямоугольник 3">
            <a:hlinkClick r:id="" action="ppaction://noaction">
              <a:snd r:embed="rId4" name="chimes.wav"/>
            </a:hlinkClick>
          </p:cNvPr>
          <p:cNvSpPr/>
          <p:nvPr/>
        </p:nvSpPr>
        <p:spPr>
          <a:xfrm>
            <a:off x="973352" y="3645024"/>
            <a:ext cx="4320480" cy="50405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7030A0"/>
                </a:solidFill>
              </a:rPr>
              <a:t>в </a:t>
            </a:r>
            <a:r>
              <a:rPr lang="ru-RU" sz="2400" b="1" dirty="0" smtClean="0">
                <a:solidFill>
                  <a:srgbClr val="7030A0"/>
                </a:solidFill>
              </a:rPr>
              <a:t>Смоленской области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5" name="Скругленный прямоугольник 4">
            <a:hlinkClick r:id="" action="ppaction://noaction">
              <a:snd r:embed="rId3" name="drumroll.wav"/>
            </a:hlinkClick>
          </p:cNvPr>
          <p:cNvSpPr/>
          <p:nvPr/>
        </p:nvSpPr>
        <p:spPr>
          <a:xfrm>
            <a:off x="972476" y="4365104"/>
            <a:ext cx="4320480" cy="50405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7030A0"/>
                </a:solidFill>
              </a:rPr>
              <a:t>в </a:t>
            </a:r>
            <a:r>
              <a:rPr lang="ru-RU" sz="2400" b="1" dirty="0" smtClean="0">
                <a:solidFill>
                  <a:srgbClr val="7030A0"/>
                </a:solidFill>
              </a:rPr>
              <a:t>Саратовской области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6" name="Скругленный прямоугольник 5">
            <a:hlinkClick r:id="" action="ppaction://noaction">
              <a:snd r:embed="rId3" name="drumroll.wav"/>
            </a:hlinkClick>
          </p:cNvPr>
          <p:cNvSpPr/>
          <p:nvPr/>
        </p:nvSpPr>
        <p:spPr>
          <a:xfrm>
            <a:off x="974228" y="5085184"/>
            <a:ext cx="4320480" cy="50405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7030A0"/>
                </a:solidFill>
              </a:rPr>
              <a:t>в </a:t>
            </a:r>
            <a:r>
              <a:rPr lang="ru-RU" sz="2400" b="1" dirty="0" smtClean="0">
                <a:solidFill>
                  <a:srgbClr val="7030A0"/>
                </a:solidFill>
              </a:rPr>
              <a:t>Тамбовской области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7" name="5-конечная звезда 6">
            <a:hlinkClick r:id="" action="ppaction://hlinkshowjump?jump=nextslide"/>
          </p:cNvPr>
          <p:cNvSpPr/>
          <p:nvPr/>
        </p:nvSpPr>
        <p:spPr>
          <a:xfrm>
            <a:off x="8316416" y="5661248"/>
            <a:ext cx="360040" cy="360040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804248" y="2348880"/>
            <a:ext cx="1692188" cy="36004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Справка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95536" y="1988840"/>
            <a:ext cx="6048672" cy="403244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2400" b="1" dirty="0" smtClean="0">
                <a:solidFill>
                  <a:srgbClr val="7030A0"/>
                </a:solidFill>
              </a:rPr>
              <a:t>До 1968 года этот город назывался Гжатском. В городе расположен мемориальный музей Ю. А. Гагарина, родившегося в с. Клушино близ бывшего Гжатска</a:t>
            </a:r>
            <a:endParaRPr lang="ru-RU" sz="2400" b="1" dirty="0">
              <a:solidFill>
                <a:srgbClr val="7030A0"/>
              </a:solidFill>
            </a:endParaRPr>
          </a:p>
        </p:txBody>
      </p:sp>
      <p:pic>
        <p:nvPicPr>
          <p:cNvPr id="15362" name="Picture 2" descr="http://www.playcast.ru/uploads/2014/07/10/9194557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83568" y="1916832"/>
            <a:ext cx="5472608" cy="4096639"/>
          </a:xfrm>
          <a:prstGeom prst="rect">
            <a:avLst/>
          </a:prstGeom>
          <a:noFill/>
        </p:spPr>
      </p:pic>
      <p:pic>
        <p:nvPicPr>
          <p:cNvPr id="11" name="Picture 2" descr="E:\фото и картинки презентации\картинки для презентеций\фон для презентаций\1209043543_g-7.jpg"/>
          <p:cNvPicPr>
            <a:picLocks noChangeAspect="1" noChangeArrowheads="1"/>
          </p:cNvPicPr>
          <p:nvPr/>
        </p:nvPicPr>
        <p:blipFill>
          <a:blip r:embed="rId6"/>
          <a:srcRect r="34375" b="6250"/>
          <a:stretch>
            <a:fillRect/>
          </a:stretch>
        </p:blipFill>
        <p:spPr bwMode="auto">
          <a:xfrm>
            <a:off x="214282" y="6143644"/>
            <a:ext cx="8643966" cy="35714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3965857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9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440160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ru-RU" sz="3600" b="1" dirty="0" smtClean="0">
                <a:solidFill>
                  <a:srgbClr val="7030A0"/>
                </a:solidFill>
              </a:rPr>
              <a:t>На космическом шлеме Юрия Гагарина была надпись …</a:t>
            </a:r>
            <a:endParaRPr lang="ru-RU" sz="3600" b="1" dirty="0">
              <a:solidFill>
                <a:srgbClr val="7030A0"/>
              </a:solidFill>
            </a:endParaRPr>
          </a:p>
        </p:txBody>
      </p:sp>
      <p:sp>
        <p:nvSpPr>
          <p:cNvPr id="3" name="Скругленный прямоугольник 2">
            <a:hlinkClick r:id="" action="ppaction://noaction">
              <a:snd r:embed="rId2" name="drumroll.wav"/>
            </a:hlinkClick>
          </p:cNvPr>
          <p:cNvSpPr/>
          <p:nvPr/>
        </p:nvSpPr>
        <p:spPr>
          <a:xfrm>
            <a:off x="962733" y="2924944"/>
            <a:ext cx="4320480" cy="50405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«Россия»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4" name="Скругленный прямоугольник 3">
            <a:hlinkClick r:id="" action="ppaction://noaction">
              <a:snd r:embed="rId3" name="chimes.wav"/>
            </a:hlinkClick>
          </p:cNvPr>
          <p:cNvSpPr/>
          <p:nvPr/>
        </p:nvSpPr>
        <p:spPr>
          <a:xfrm>
            <a:off x="967254" y="4365104"/>
            <a:ext cx="4320480" cy="50405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«СССР»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5" name="Скругленный прямоугольник 4">
            <a:hlinkClick r:id="" action="ppaction://noaction">
              <a:snd r:embed="rId2" name="drumroll.wav"/>
            </a:hlinkClick>
          </p:cNvPr>
          <p:cNvSpPr/>
          <p:nvPr/>
        </p:nvSpPr>
        <p:spPr>
          <a:xfrm>
            <a:off x="963609" y="3645024"/>
            <a:ext cx="4320480" cy="50405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«РСФСР»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6" name="Скругленный прямоугольник 5">
            <a:hlinkClick r:id="" action="ppaction://noaction">
              <a:snd r:embed="rId2" name="drumroll.wav"/>
            </a:hlinkClick>
          </p:cNvPr>
          <p:cNvSpPr/>
          <p:nvPr/>
        </p:nvSpPr>
        <p:spPr>
          <a:xfrm>
            <a:off x="965361" y="5085184"/>
            <a:ext cx="4320480" cy="50405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«Русь»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7" name="5-конечная звезда 6">
            <a:hlinkClick r:id="" action="ppaction://hlinkshowjump?jump=nextslide"/>
          </p:cNvPr>
          <p:cNvSpPr/>
          <p:nvPr/>
        </p:nvSpPr>
        <p:spPr>
          <a:xfrm>
            <a:off x="8316416" y="5661248"/>
            <a:ext cx="360040" cy="360040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338" name="Picture 2" descr="http://boryarik.ucoz.com/bio/2728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436096" y="1772816"/>
            <a:ext cx="3384376" cy="3857625"/>
          </a:xfrm>
          <a:prstGeom prst="rect">
            <a:avLst/>
          </a:prstGeom>
          <a:noFill/>
        </p:spPr>
      </p:pic>
      <p:pic>
        <p:nvPicPr>
          <p:cNvPr id="9" name="Picture 2" descr="E:\фото и картинки презентации\картинки для презентеций\фон для презентаций\1209043543_g-7.jpg"/>
          <p:cNvPicPr>
            <a:picLocks noChangeAspect="1" noChangeArrowheads="1"/>
          </p:cNvPicPr>
          <p:nvPr/>
        </p:nvPicPr>
        <p:blipFill>
          <a:blip r:embed="rId5"/>
          <a:srcRect r="34375" b="6250"/>
          <a:stretch>
            <a:fillRect/>
          </a:stretch>
        </p:blipFill>
        <p:spPr bwMode="auto">
          <a:xfrm>
            <a:off x="214282" y="6143644"/>
            <a:ext cx="8643966" cy="35714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6010176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440160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ru-RU" sz="3600" b="1" dirty="0" smtClean="0">
                <a:solidFill>
                  <a:srgbClr val="7030A0"/>
                </a:solidFill>
              </a:rPr>
              <a:t>Во времена исторического полёта Юрий Гагарин был одет в костюм </a:t>
            </a:r>
            <a:br>
              <a:rPr lang="ru-RU" sz="3600" b="1" dirty="0" smtClean="0">
                <a:solidFill>
                  <a:srgbClr val="7030A0"/>
                </a:solidFill>
              </a:rPr>
            </a:br>
            <a:r>
              <a:rPr lang="ru-RU" sz="3600" b="1" dirty="0" smtClean="0">
                <a:solidFill>
                  <a:srgbClr val="7030A0"/>
                </a:solidFill>
              </a:rPr>
              <a:t>«СК-1». Эти буквы обозначают …</a:t>
            </a:r>
            <a:endParaRPr lang="ru-RU" sz="3600" b="1" dirty="0">
              <a:solidFill>
                <a:srgbClr val="7030A0"/>
              </a:solidFill>
            </a:endParaRPr>
          </a:p>
        </p:txBody>
      </p:sp>
      <p:sp>
        <p:nvSpPr>
          <p:cNvPr id="3" name="Скругленный прямоугольник 2">
            <a:hlinkClick r:id="" action="ppaction://noaction">
              <a:snd r:embed="rId2" name="drumroll.wav"/>
            </a:hlinkClick>
          </p:cNvPr>
          <p:cNvSpPr/>
          <p:nvPr/>
        </p:nvSpPr>
        <p:spPr>
          <a:xfrm>
            <a:off x="962733" y="2924944"/>
            <a:ext cx="4320480" cy="50405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Советский космонавт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4" name="Скругленный прямоугольник 3">
            <a:hlinkClick r:id="" action="ppaction://noaction">
              <a:snd r:embed="rId3" name="chimes.wav"/>
            </a:hlinkClick>
          </p:cNvPr>
          <p:cNvSpPr/>
          <p:nvPr/>
        </p:nvSpPr>
        <p:spPr>
          <a:xfrm>
            <a:off x="967254" y="5085184"/>
            <a:ext cx="4320480" cy="50405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Скафандр космонавта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5" name="Скругленный прямоугольник 4">
            <a:hlinkClick r:id="" action="ppaction://noaction">
              <a:snd r:embed="rId2" name="drumroll.wav"/>
            </a:hlinkClick>
          </p:cNvPr>
          <p:cNvSpPr/>
          <p:nvPr/>
        </p:nvSpPr>
        <p:spPr>
          <a:xfrm>
            <a:off x="963609" y="3645024"/>
            <a:ext cx="4320480" cy="50405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Смелый космонавт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6" name="Скругленный прямоугольник 5">
            <a:hlinkClick r:id="" action="ppaction://noaction">
              <a:snd r:embed="rId2" name="drumroll.wav"/>
            </a:hlinkClick>
          </p:cNvPr>
          <p:cNvSpPr/>
          <p:nvPr/>
        </p:nvSpPr>
        <p:spPr>
          <a:xfrm>
            <a:off x="965361" y="4365104"/>
            <a:ext cx="4320480" cy="50405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Специальный костюм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7" name="5-конечная звезда 6">
            <a:hlinkClick r:id="" action="ppaction://hlinkshowjump?jump=nextslide"/>
          </p:cNvPr>
          <p:cNvSpPr/>
          <p:nvPr/>
        </p:nvSpPr>
        <p:spPr>
          <a:xfrm>
            <a:off x="8316416" y="5661248"/>
            <a:ext cx="360040" cy="360040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314" name="Picture 2" descr="https://m.nkj.ru/upload/iblock/2b9b68ab3a131800c1f23d2393add7a5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868144" y="2204864"/>
            <a:ext cx="2324100" cy="4286250"/>
          </a:xfrm>
          <a:prstGeom prst="rect">
            <a:avLst/>
          </a:prstGeom>
          <a:noFill/>
        </p:spPr>
      </p:pic>
      <p:pic>
        <p:nvPicPr>
          <p:cNvPr id="9" name="Picture 2" descr="E:\фото и картинки презентации\картинки для презентеций\фон для презентаций\1209043543_g-7.jpg"/>
          <p:cNvPicPr>
            <a:picLocks noChangeAspect="1" noChangeArrowheads="1"/>
          </p:cNvPicPr>
          <p:nvPr/>
        </p:nvPicPr>
        <p:blipFill>
          <a:blip r:embed="rId5"/>
          <a:srcRect r="34375" b="6250"/>
          <a:stretch>
            <a:fillRect/>
          </a:stretch>
        </p:blipFill>
        <p:spPr bwMode="auto">
          <a:xfrm>
            <a:off x="214282" y="6143644"/>
            <a:ext cx="8643966" cy="35714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9423471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Юрий+Гагарин+–+Поехали+(от+СовИнфБюро) (www.petamusic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email"/>
          <a:stretch>
            <a:fillRect/>
          </a:stretch>
        </p:blipFill>
        <p:spPr>
          <a:xfrm>
            <a:off x="1115616" y="4437112"/>
            <a:ext cx="304800" cy="3048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440160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ru-RU" sz="3600" b="1" dirty="0" smtClean="0">
                <a:solidFill>
                  <a:srgbClr val="7030A0"/>
                </a:solidFill>
              </a:rPr>
              <a:t>При старте своего корабля Юрий Гагарин сказал …</a:t>
            </a:r>
            <a:endParaRPr lang="ru-RU" sz="3600" b="1" dirty="0">
              <a:solidFill>
                <a:srgbClr val="7030A0"/>
              </a:solidFill>
            </a:endParaRPr>
          </a:p>
        </p:txBody>
      </p:sp>
      <p:sp>
        <p:nvSpPr>
          <p:cNvPr id="3" name="Скругленный прямоугольник 2">
            <a:hlinkClick r:id="" action="ppaction://noaction">
              <a:snd r:embed="rId4" name="drumroll.wav"/>
            </a:hlinkClick>
          </p:cNvPr>
          <p:cNvSpPr/>
          <p:nvPr/>
        </p:nvSpPr>
        <p:spPr>
          <a:xfrm>
            <a:off x="962733" y="2924944"/>
            <a:ext cx="4320480" cy="50405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Погнали!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4" name="Скругленный прямоугольник 3">
            <a:hlinkClick r:id="" action="ppaction://noaction">
              <a:snd r:embed="rId5" name="chimes.wav"/>
            </a:hlinkClick>
          </p:cNvPr>
          <p:cNvSpPr/>
          <p:nvPr/>
        </p:nvSpPr>
        <p:spPr>
          <a:xfrm>
            <a:off x="967254" y="4365104"/>
            <a:ext cx="4320480" cy="50405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Поехали!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5" name="Скругленный прямоугольник 4">
            <a:hlinkClick r:id="" action="ppaction://noaction">
              <a:snd r:embed="rId4" name="drumroll.wav"/>
            </a:hlinkClick>
          </p:cNvPr>
          <p:cNvSpPr/>
          <p:nvPr/>
        </p:nvSpPr>
        <p:spPr>
          <a:xfrm>
            <a:off x="963609" y="3645024"/>
            <a:ext cx="4320480" cy="50405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До свидания!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6" name="Скругленный прямоугольник 5">
            <a:hlinkClick r:id="" action="ppaction://noaction">
              <a:snd r:embed="rId4" name="drumroll.wav"/>
            </a:hlinkClick>
          </p:cNvPr>
          <p:cNvSpPr/>
          <p:nvPr/>
        </p:nvSpPr>
        <p:spPr>
          <a:xfrm>
            <a:off x="965361" y="5085184"/>
            <a:ext cx="4320480" cy="50405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Взлетаю!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7" name="5-конечная звезда 6">
            <a:hlinkClick r:id="" action="ppaction://hlinkshowjump?jump=nextslide"/>
          </p:cNvPr>
          <p:cNvSpPr/>
          <p:nvPr/>
        </p:nvSpPr>
        <p:spPr>
          <a:xfrm>
            <a:off x="8316416" y="5661248"/>
            <a:ext cx="360040" cy="360040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 descr="E:\фото и картинки презентации\картинки для презентеций\фон для презентаций\1209043543_g-7.jpg"/>
          <p:cNvPicPr>
            <a:picLocks noChangeAspect="1" noChangeArrowheads="1"/>
          </p:cNvPicPr>
          <p:nvPr/>
        </p:nvPicPr>
        <p:blipFill>
          <a:blip r:embed="rId6"/>
          <a:srcRect r="34375" b="6250"/>
          <a:stretch>
            <a:fillRect/>
          </a:stretch>
        </p:blipFill>
        <p:spPr bwMode="auto">
          <a:xfrm>
            <a:off x="214282" y="6143644"/>
            <a:ext cx="8643966" cy="35714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1479056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652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 txBox="1">
            <a:spLocks/>
          </p:cNvSpPr>
          <p:nvPr/>
        </p:nvSpPr>
        <p:spPr>
          <a:xfrm>
            <a:off x="971600" y="4594461"/>
            <a:ext cx="7200800" cy="9856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i="1" dirty="0" smtClean="0">
                <a:solidFill>
                  <a:srgbClr val="7030A0"/>
                </a:solidFill>
                <a:cs typeface="Arial" charset="0"/>
              </a:rPr>
              <a:t>Автор презентации: Фокина Лидия Петровна, </a:t>
            </a:r>
          </a:p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i="1" dirty="0" smtClean="0">
                <a:solidFill>
                  <a:srgbClr val="7030A0"/>
                </a:solidFill>
                <a:cs typeface="Arial" charset="0"/>
              </a:rPr>
              <a:t>учитель начальных классов МКОУ «СОШ ст. Евсино» </a:t>
            </a:r>
          </a:p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i="1" dirty="0" err="1" smtClean="0">
                <a:solidFill>
                  <a:srgbClr val="7030A0"/>
                </a:solidFill>
                <a:cs typeface="Arial" charset="0"/>
              </a:rPr>
              <a:t>Искитимского</a:t>
            </a:r>
            <a:r>
              <a:rPr lang="ru-RU" sz="1600" i="1" dirty="0" smtClean="0">
                <a:solidFill>
                  <a:srgbClr val="7030A0"/>
                </a:solidFill>
                <a:cs typeface="Arial" charset="0"/>
              </a:rPr>
              <a:t> района  Новосибирской области</a:t>
            </a:r>
          </a:p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i="1" dirty="0" smtClean="0">
                <a:solidFill>
                  <a:srgbClr val="7030A0"/>
                </a:solidFill>
                <a:cs typeface="Arial" charset="0"/>
              </a:rPr>
              <a:t>2017</a:t>
            </a:r>
            <a:endParaRPr lang="ru-RU" sz="1600" i="1" dirty="0">
              <a:solidFill>
                <a:srgbClr val="7030A0"/>
              </a:solidFill>
              <a:cs typeface="Arial" charset="0"/>
            </a:endParaRPr>
          </a:p>
        </p:txBody>
      </p:sp>
      <p:sp>
        <p:nvSpPr>
          <p:cNvPr id="5" name="Заголовок 5"/>
          <p:cNvSpPr txBox="1">
            <a:spLocks/>
          </p:cNvSpPr>
          <p:nvPr/>
        </p:nvSpPr>
        <p:spPr>
          <a:xfrm>
            <a:off x="971600" y="1019344"/>
            <a:ext cx="7200800" cy="2862322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r>
              <a:rPr lang="ru-RU" sz="3600" b="1" i="1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Arial" charset="0"/>
              </a:rPr>
              <a:t>Викторина</a:t>
            </a:r>
          </a:p>
          <a:p>
            <a:pPr fontAlgn="base">
              <a:spcAft>
                <a:spcPct val="0"/>
              </a:spcAft>
              <a:defRPr/>
            </a:pPr>
            <a:r>
              <a:rPr lang="ru-RU" sz="7200" b="1" i="1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Arial" charset="0"/>
              </a:rPr>
              <a:t>«Российская космонавтика»</a:t>
            </a:r>
            <a:endParaRPr lang="ru-RU" sz="7200" b="1" i="1" dirty="0">
              <a:ln w="19050">
                <a:solidFill>
                  <a:prstClr val="white"/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+mn-lt"/>
              <a:cs typeface="Arial" charset="0"/>
            </a:endParaRPr>
          </a:p>
        </p:txBody>
      </p:sp>
      <p:sp>
        <p:nvSpPr>
          <p:cNvPr id="2" name="Управляющая кнопка: сведения 1">
            <a:hlinkClick r:id="" action="ppaction://hlinkshowjump?jump=lastslide" highlightClick="1"/>
          </p:cNvPr>
          <p:cNvSpPr/>
          <p:nvPr/>
        </p:nvSpPr>
        <p:spPr>
          <a:xfrm>
            <a:off x="251520" y="260648"/>
            <a:ext cx="360000" cy="360040"/>
          </a:xfrm>
          <a:prstGeom prst="actionButtonInformation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 descr="E:\фото и картинки презентации\картинки для презентеций\фон для презентаций\1209043543_g-7.jpg"/>
          <p:cNvPicPr>
            <a:picLocks noChangeAspect="1" noChangeArrowheads="1"/>
          </p:cNvPicPr>
          <p:nvPr/>
        </p:nvPicPr>
        <p:blipFill>
          <a:blip r:embed="rId2"/>
          <a:srcRect r="34375" b="62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Вертикальный свиток 6"/>
          <p:cNvSpPr/>
          <p:nvPr/>
        </p:nvSpPr>
        <p:spPr>
          <a:xfrm>
            <a:off x="0" y="1928802"/>
            <a:ext cx="9144000" cy="4500594"/>
          </a:xfrm>
          <a:prstGeom prst="verticalScroll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dirty="0" smtClean="0"/>
              <a:t>В 1945 году семья Гагарина переехала в город </a:t>
            </a:r>
            <a:r>
              <a:rPr lang="ru-RU" sz="2800" dirty="0" err="1" smtClean="0"/>
              <a:t>Гжатск</a:t>
            </a:r>
            <a:r>
              <a:rPr lang="ru-RU" sz="2800" dirty="0" smtClean="0"/>
              <a:t>. Окончив в 1949 году шестой класс, Юрий Алексеевич поступил в Люберецкое ремесленное училище, одновременно учился в школе рабочей молодежи. С 1951 года Гагарин обучается на литейном отделении Саратовского индустриального </a:t>
            </a:r>
            <a:r>
              <a:rPr lang="ru-RU" sz="2800" dirty="0" smtClean="0"/>
              <a:t>техникума.</a:t>
            </a:r>
            <a:endParaRPr lang="ru-RU" sz="2800" dirty="0"/>
          </a:p>
        </p:txBody>
      </p:sp>
      <p:pic>
        <p:nvPicPr>
          <p:cNvPr id="8" name="Picture 4" descr="gagarin100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715140" y="0"/>
            <a:ext cx="2214546" cy="27035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4217251643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>
            <a:hlinkClick r:id="" action="ppaction://noaction">
              <a:snd r:embed="rId2" name="chimes.wav"/>
            </a:hlinkClick>
          </p:cNvPr>
          <p:cNvSpPr/>
          <p:nvPr/>
        </p:nvSpPr>
        <p:spPr>
          <a:xfrm>
            <a:off x="956368" y="2924944"/>
            <a:ext cx="4320480" cy="50405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Кедр 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440160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ru-RU" sz="3600" b="1" dirty="0" smtClean="0">
                <a:solidFill>
                  <a:srgbClr val="7030A0"/>
                </a:solidFill>
              </a:rPr>
              <a:t>«Хвойный» позывной </a:t>
            </a:r>
            <a:br>
              <a:rPr lang="ru-RU" sz="3600" b="1" dirty="0" smtClean="0">
                <a:solidFill>
                  <a:srgbClr val="7030A0"/>
                </a:solidFill>
              </a:rPr>
            </a:br>
            <a:r>
              <a:rPr lang="ru-RU" sz="3600" b="1" dirty="0" smtClean="0">
                <a:solidFill>
                  <a:srgbClr val="7030A0"/>
                </a:solidFill>
              </a:rPr>
              <a:t>Юрия Гагарина …</a:t>
            </a:r>
            <a:endParaRPr lang="ru-RU" sz="3600" b="1" dirty="0">
              <a:solidFill>
                <a:srgbClr val="7030A0"/>
              </a:solidFill>
            </a:endParaRPr>
          </a:p>
        </p:txBody>
      </p:sp>
      <p:sp>
        <p:nvSpPr>
          <p:cNvPr id="3" name="Скругленный прямоугольник 2">
            <a:hlinkClick r:id="" action="ppaction://noaction">
              <a:snd r:embed="rId3" name="drumroll.wav"/>
            </a:hlinkClick>
          </p:cNvPr>
          <p:cNvSpPr/>
          <p:nvPr/>
        </p:nvSpPr>
        <p:spPr>
          <a:xfrm>
            <a:off x="965563" y="4365104"/>
            <a:ext cx="4320480" cy="50405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Ель 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5" name="Скругленный прямоугольник 4">
            <a:hlinkClick r:id="" action="ppaction://noaction">
              <a:snd r:embed="rId3" name="drumroll.wav"/>
            </a:hlinkClick>
          </p:cNvPr>
          <p:cNvSpPr/>
          <p:nvPr/>
        </p:nvSpPr>
        <p:spPr>
          <a:xfrm>
            <a:off x="963609" y="3645024"/>
            <a:ext cx="4320480" cy="50405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Сосна 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6" name="Скругленный прямоугольник 5">
            <a:hlinkClick r:id="" action="ppaction://noaction">
              <a:snd r:embed="rId3" name="drumroll.wav"/>
            </a:hlinkClick>
          </p:cNvPr>
          <p:cNvSpPr/>
          <p:nvPr/>
        </p:nvSpPr>
        <p:spPr>
          <a:xfrm>
            <a:off x="965361" y="5085184"/>
            <a:ext cx="4320480" cy="50405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Пихта 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7" name="5-конечная звезда 6">
            <a:hlinkClick r:id="" action="ppaction://hlinkshowjump?jump=nextslide"/>
          </p:cNvPr>
          <p:cNvSpPr/>
          <p:nvPr/>
        </p:nvSpPr>
        <p:spPr>
          <a:xfrm>
            <a:off x="8316416" y="5661248"/>
            <a:ext cx="360040" cy="360040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266" name="Picture 2" descr="http://alenika.ru/images/kedr2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796136" y="1772816"/>
            <a:ext cx="2808312" cy="3816001"/>
          </a:xfrm>
          <a:prstGeom prst="rect">
            <a:avLst/>
          </a:prstGeom>
          <a:noFill/>
        </p:spPr>
      </p:pic>
      <p:pic>
        <p:nvPicPr>
          <p:cNvPr id="9" name="Picture 2" descr="E:\фото и картинки презентации\картинки для презентеций\фон для презентаций\1209043543_g-7.jpg"/>
          <p:cNvPicPr>
            <a:picLocks noChangeAspect="1" noChangeArrowheads="1"/>
          </p:cNvPicPr>
          <p:nvPr/>
        </p:nvPicPr>
        <p:blipFill>
          <a:blip r:embed="rId5"/>
          <a:srcRect r="34375" b="6250"/>
          <a:stretch>
            <a:fillRect/>
          </a:stretch>
        </p:blipFill>
        <p:spPr bwMode="auto">
          <a:xfrm>
            <a:off x="214282" y="6143644"/>
            <a:ext cx="8643966" cy="35714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5763463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440160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ru-RU" sz="3600" b="1" dirty="0" smtClean="0">
                <a:solidFill>
                  <a:srgbClr val="7030A0"/>
                </a:solidFill>
              </a:rPr>
              <a:t>Первая профессия </a:t>
            </a:r>
            <a:br>
              <a:rPr lang="ru-RU" sz="3600" b="1" dirty="0" smtClean="0">
                <a:solidFill>
                  <a:srgbClr val="7030A0"/>
                </a:solidFill>
              </a:rPr>
            </a:br>
            <a:r>
              <a:rPr lang="ru-RU" sz="3600" b="1" dirty="0" smtClean="0">
                <a:solidFill>
                  <a:srgbClr val="7030A0"/>
                </a:solidFill>
              </a:rPr>
              <a:t>у Юрия Гагарина была …</a:t>
            </a:r>
            <a:endParaRPr lang="ru-RU" sz="3600" b="1" dirty="0">
              <a:solidFill>
                <a:srgbClr val="7030A0"/>
              </a:solidFill>
            </a:endParaRPr>
          </a:p>
        </p:txBody>
      </p:sp>
      <p:sp>
        <p:nvSpPr>
          <p:cNvPr id="3" name="Скругленный прямоугольник 2">
            <a:hlinkClick r:id="" action="ppaction://noaction">
              <a:snd r:embed="rId3" name="drumroll.wav"/>
            </a:hlinkClick>
          </p:cNvPr>
          <p:cNvSpPr/>
          <p:nvPr/>
        </p:nvSpPr>
        <p:spPr>
          <a:xfrm>
            <a:off x="971600" y="2924944"/>
            <a:ext cx="4320480" cy="50405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учитель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4" name="Скругленный прямоугольник 3">
            <a:hlinkClick r:id="" action="ppaction://noaction">
              <a:snd r:embed="rId4" name="chimes.wav"/>
            </a:hlinkClick>
          </p:cNvPr>
          <p:cNvSpPr/>
          <p:nvPr/>
        </p:nvSpPr>
        <p:spPr>
          <a:xfrm>
            <a:off x="973352" y="3645024"/>
            <a:ext cx="4320480" cy="50405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7030A0"/>
                </a:solidFill>
              </a:rPr>
              <a:t>ф</a:t>
            </a:r>
            <a:r>
              <a:rPr lang="ru-RU" sz="2400" b="1" dirty="0" smtClean="0">
                <a:solidFill>
                  <a:srgbClr val="7030A0"/>
                </a:solidFill>
              </a:rPr>
              <a:t>ормовщик-литейщик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5" name="Скругленный прямоугольник 4">
            <a:hlinkClick r:id="" action="ppaction://noaction">
              <a:snd r:embed="rId3" name="drumroll.wav"/>
            </a:hlinkClick>
          </p:cNvPr>
          <p:cNvSpPr/>
          <p:nvPr/>
        </p:nvSpPr>
        <p:spPr>
          <a:xfrm>
            <a:off x="972476" y="4365104"/>
            <a:ext cx="4320480" cy="50405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7030A0"/>
                </a:solidFill>
              </a:rPr>
              <a:t>л</a:t>
            </a:r>
            <a:r>
              <a:rPr lang="ru-RU" sz="2400" b="1" dirty="0" smtClean="0">
                <a:solidFill>
                  <a:srgbClr val="7030A0"/>
                </a:solidFill>
              </a:rPr>
              <a:t>ётчик-истребитель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6" name="Скругленный прямоугольник 5">
            <a:hlinkClick r:id="" action="ppaction://noaction">
              <a:snd r:embed="rId3" name="drumroll.wav"/>
            </a:hlinkClick>
          </p:cNvPr>
          <p:cNvSpPr/>
          <p:nvPr/>
        </p:nvSpPr>
        <p:spPr>
          <a:xfrm>
            <a:off x="974228" y="5085184"/>
            <a:ext cx="4320480" cy="50405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лесник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7" name="5-конечная звезда 6">
            <a:hlinkClick r:id="" action="ppaction://hlinkshowjump?jump=nextslide"/>
          </p:cNvPr>
          <p:cNvSpPr/>
          <p:nvPr/>
        </p:nvSpPr>
        <p:spPr>
          <a:xfrm>
            <a:off x="8316416" y="5661248"/>
            <a:ext cx="360040" cy="360040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804248" y="2348880"/>
            <a:ext cx="1692188" cy="36004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Справка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95536" y="1988840"/>
            <a:ext cx="6048672" cy="403244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2400" b="1" dirty="0" smtClean="0">
                <a:solidFill>
                  <a:srgbClr val="7030A0"/>
                </a:solidFill>
              </a:rPr>
              <a:t>Юрий Гагарин окончил ремесленное училище по специальности формовщик-литейщик. Своей рабочей профессией Юрий Алексеевич гордился всю жизнь</a:t>
            </a:r>
            <a:endParaRPr lang="ru-RU" sz="2400" b="1" dirty="0">
              <a:solidFill>
                <a:srgbClr val="7030A0"/>
              </a:solidFill>
            </a:endParaRPr>
          </a:p>
        </p:txBody>
      </p:sp>
      <p:pic>
        <p:nvPicPr>
          <p:cNvPr id="10242" name="Picture 2" descr="http://oldsaratov.ru/sites/default/files/photos/1953g._g._s_odnokursnicvmi_vo_dvore_tehnikuma_2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55576" y="1844824"/>
            <a:ext cx="5400600" cy="3938939"/>
          </a:xfrm>
          <a:prstGeom prst="rect">
            <a:avLst/>
          </a:prstGeom>
          <a:noFill/>
        </p:spPr>
      </p:pic>
      <p:pic>
        <p:nvPicPr>
          <p:cNvPr id="10244" name="Picture 4" descr="https://www.litmir.co/BookBinary/217650/1453451019/i_040.jpg/0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300192" y="1844824"/>
            <a:ext cx="2381250" cy="3829051"/>
          </a:xfrm>
          <a:prstGeom prst="rect">
            <a:avLst/>
          </a:prstGeom>
          <a:noFill/>
        </p:spPr>
      </p:pic>
      <p:pic>
        <p:nvPicPr>
          <p:cNvPr id="12" name="Picture 2" descr="E:\фото и картинки презентации\картинки для презентеций\фон для презентаций\1209043543_g-7.jpg"/>
          <p:cNvPicPr>
            <a:picLocks noChangeAspect="1" noChangeArrowheads="1"/>
          </p:cNvPicPr>
          <p:nvPr/>
        </p:nvPicPr>
        <p:blipFill>
          <a:blip r:embed="rId7"/>
          <a:srcRect r="34375" b="6250"/>
          <a:stretch>
            <a:fillRect/>
          </a:stretch>
        </p:blipFill>
        <p:spPr bwMode="auto">
          <a:xfrm>
            <a:off x="214282" y="6143644"/>
            <a:ext cx="8643966" cy="35714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1598180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9" grpId="1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>
            <a:hlinkClick r:id="" action="ppaction://noaction">
              <a:snd r:embed="rId2" name="chimes.wav"/>
            </a:hlinkClick>
          </p:cNvPr>
          <p:cNvSpPr/>
          <p:nvPr/>
        </p:nvSpPr>
        <p:spPr>
          <a:xfrm>
            <a:off x="956368" y="2924944"/>
            <a:ext cx="4320480" cy="50405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Алексей Иванович 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440160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ru-RU" sz="3600" b="1" dirty="0" smtClean="0">
                <a:solidFill>
                  <a:srgbClr val="7030A0"/>
                </a:solidFill>
              </a:rPr>
              <a:t>Отца Юрия Гагарина </a:t>
            </a:r>
            <a:br>
              <a:rPr lang="ru-RU" sz="3600" b="1" dirty="0" smtClean="0">
                <a:solidFill>
                  <a:srgbClr val="7030A0"/>
                </a:solidFill>
              </a:rPr>
            </a:br>
            <a:r>
              <a:rPr lang="ru-RU" sz="3600" b="1" dirty="0" smtClean="0">
                <a:solidFill>
                  <a:srgbClr val="7030A0"/>
                </a:solidFill>
              </a:rPr>
              <a:t>звали …</a:t>
            </a:r>
            <a:endParaRPr lang="ru-RU" sz="3600" b="1" dirty="0">
              <a:solidFill>
                <a:srgbClr val="7030A0"/>
              </a:solidFill>
            </a:endParaRPr>
          </a:p>
        </p:txBody>
      </p:sp>
      <p:sp>
        <p:nvSpPr>
          <p:cNvPr id="3" name="Скругленный прямоугольник 2">
            <a:hlinkClick r:id="" action="ppaction://noaction">
              <a:snd r:embed="rId3" name="drumroll.wav"/>
            </a:hlinkClick>
          </p:cNvPr>
          <p:cNvSpPr/>
          <p:nvPr/>
        </p:nvSpPr>
        <p:spPr>
          <a:xfrm>
            <a:off x="965563" y="4365104"/>
            <a:ext cx="4320480" cy="50405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Андрей Иванович 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5" name="Скругленный прямоугольник 4">
            <a:hlinkClick r:id="" action="ppaction://noaction">
              <a:snd r:embed="rId3" name="drumroll.wav"/>
            </a:hlinkClick>
          </p:cNvPr>
          <p:cNvSpPr/>
          <p:nvPr/>
        </p:nvSpPr>
        <p:spPr>
          <a:xfrm>
            <a:off x="963609" y="3645024"/>
            <a:ext cx="4320480" cy="50405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Александр Сергеевич 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6" name="Скругленный прямоугольник 5">
            <a:hlinkClick r:id="" action="ppaction://noaction">
              <a:snd r:embed="rId3" name="drumroll.wav"/>
            </a:hlinkClick>
          </p:cNvPr>
          <p:cNvSpPr/>
          <p:nvPr/>
        </p:nvSpPr>
        <p:spPr>
          <a:xfrm>
            <a:off x="965361" y="5085184"/>
            <a:ext cx="4320480" cy="50405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Антон Петрович 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7" name="5-конечная звезда 6">
            <a:hlinkClick r:id="" action="ppaction://hlinkshowjump?jump=nextslide"/>
          </p:cNvPr>
          <p:cNvSpPr/>
          <p:nvPr/>
        </p:nvSpPr>
        <p:spPr>
          <a:xfrm>
            <a:off x="8316416" y="5661248"/>
            <a:ext cx="360040" cy="360040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18" name="Picture 2" descr="https://fs00.infourok.ru/images/doc/263/267865/img3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427984" y="2348880"/>
            <a:ext cx="4608512" cy="3278219"/>
          </a:xfrm>
          <a:prstGeom prst="rect">
            <a:avLst/>
          </a:prstGeom>
          <a:noFill/>
        </p:spPr>
      </p:pic>
      <p:pic>
        <p:nvPicPr>
          <p:cNvPr id="9" name="Picture 2" descr="E:\фото и картинки презентации\картинки для презентеций\фон для презентаций\1209043543_g-7.jpg"/>
          <p:cNvPicPr>
            <a:picLocks noChangeAspect="1" noChangeArrowheads="1"/>
          </p:cNvPicPr>
          <p:nvPr/>
        </p:nvPicPr>
        <p:blipFill>
          <a:blip r:embed="rId5"/>
          <a:srcRect r="34375" b="6250"/>
          <a:stretch>
            <a:fillRect/>
          </a:stretch>
        </p:blipFill>
        <p:spPr bwMode="auto">
          <a:xfrm>
            <a:off x="214282" y="6143644"/>
            <a:ext cx="8643966" cy="35714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2611597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440160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ru-RU" sz="3600" b="1" dirty="0" smtClean="0">
                <a:solidFill>
                  <a:srgbClr val="7030A0"/>
                </a:solidFill>
              </a:rPr>
              <a:t>У Юрия Гагарина родных братьев </a:t>
            </a:r>
            <a:br>
              <a:rPr lang="ru-RU" sz="3600" b="1" dirty="0" smtClean="0">
                <a:solidFill>
                  <a:srgbClr val="7030A0"/>
                </a:solidFill>
              </a:rPr>
            </a:br>
            <a:r>
              <a:rPr lang="ru-RU" sz="3600" b="1" dirty="0" smtClean="0">
                <a:solidFill>
                  <a:srgbClr val="7030A0"/>
                </a:solidFill>
              </a:rPr>
              <a:t>и сестёр было …</a:t>
            </a:r>
            <a:endParaRPr lang="ru-RU" sz="3600" b="1" dirty="0">
              <a:solidFill>
                <a:srgbClr val="7030A0"/>
              </a:solidFill>
            </a:endParaRPr>
          </a:p>
        </p:txBody>
      </p:sp>
      <p:sp>
        <p:nvSpPr>
          <p:cNvPr id="3" name="Скругленный прямоугольник 2">
            <a:hlinkClick r:id="" action="ppaction://noaction">
              <a:snd r:embed="rId2" name="drumroll.wav"/>
            </a:hlinkClick>
          </p:cNvPr>
          <p:cNvSpPr/>
          <p:nvPr/>
        </p:nvSpPr>
        <p:spPr>
          <a:xfrm>
            <a:off x="962733" y="2924944"/>
            <a:ext cx="4320480" cy="50405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7030A0"/>
                </a:solidFill>
              </a:rPr>
              <a:t>о</a:t>
            </a:r>
            <a:r>
              <a:rPr lang="ru-RU" sz="2400" b="1" dirty="0" smtClean="0">
                <a:solidFill>
                  <a:srgbClr val="7030A0"/>
                </a:solidFill>
              </a:rPr>
              <a:t>дин брат и одна сестра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4" name="Скругленный прямоугольник 3">
            <a:hlinkClick r:id="" action="ppaction://noaction">
              <a:snd r:embed="rId3" name="chimes.wav"/>
            </a:hlinkClick>
          </p:cNvPr>
          <p:cNvSpPr/>
          <p:nvPr/>
        </p:nvSpPr>
        <p:spPr>
          <a:xfrm>
            <a:off x="964485" y="3645024"/>
            <a:ext cx="4320480" cy="50405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7030A0"/>
                </a:solidFill>
              </a:rPr>
              <a:t>д</a:t>
            </a:r>
            <a:r>
              <a:rPr lang="ru-RU" sz="2400" b="1" dirty="0" smtClean="0">
                <a:solidFill>
                  <a:srgbClr val="7030A0"/>
                </a:solidFill>
              </a:rPr>
              <a:t>ва брата и одна сестра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5" name="Скругленный прямоугольник 4">
            <a:hlinkClick r:id="" action="ppaction://noaction">
              <a:snd r:embed="rId2" name="drumroll.wav"/>
            </a:hlinkClick>
          </p:cNvPr>
          <p:cNvSpPr/>
          <p:nvPr/>
        </p:nvSpPr>
        <p:spPr>
          <a:xfrm>
            <a:off x="963609" y="4365104"/>
            <a:ext cx="4320480" cy="50405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7030A0"/>
                </a:solidFill>
              </a:rPr>
              <a:t>о</a:t>
            </a:r>
            <a:r>
              <a:rPr lang="ru-RU" sz="2400" b="1" dirty="0" smtClean="0">
                <a:solidFill>
                  <a:srgbClr val="7030A0"/>
                </a:solidFill>
              </a:rPr>
              <a:t>дин брат и две сестры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6" name="Скругленный прямоугольник 5">
            <a:hlinkClick r:id="" action="ppaction://noaction">
              <a:snd r:embed="rId2" name="drumroll.wav"/>
            </a:hlinkClick>
          </p:cNvPr>
          <p:cNvSpPr/>
          <p:nvPr/>
        </p:nvSpPr>
        <p:spPr>
          <a:xfrm>
            <a:off x="965361" y="5085184"/>
            <a:ext cx="4320480" cy="50405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7030A0"/>
                </a:solidFill>
              </a:rPr>
              <a:t>т</a:t>
            </a:r>
            <a:r>
              <a:rPr lang="ru-RU" sz="2400" b="1" dirty="0" smtClean="0">
                <a:solidFill>
                  <a:srgbClr val="7030A0"/>
                </a:solidFill>
              </a:rPr>
              <a:t>ри брата и две сестры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7" name="5-конечная звезда 6">
            <a:hlinkClick r:id="" action="ppaction://hlinkshowjump?jump=nextslide"/>
          </p:cNvPr>
          <p:cNvSpPr/>
          <p:nvPr/>
        </p:nvSpPr>
        <p:spPr>
          <a:xfrm>
            <a:off x="8316416" y="5661248"/>
            <a:ext cx="360040" cy="360040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194" name="Picture 2" descr="http://menowed.ucoz.ru/e/f/gagarin_4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860032" y="2708920"/>
            <a:ext cx="4032448" cy="2880320"/>
          </a:xfrm>
          <a:prstGeom prst="rect">
            <a:avLst/>
          </a:prstGeom>
          <a:noFill/>
        </p:spPr>
      </p:pic>
      <p:pic>
        <p:nvPicPr>
          <p:cNvPr id="9" name="Picture 2" descr="E:\фото и картинки презентации\картинки для презентеций\фон для презентаций\1209043543_g-7.jpg"/>
          <p:cNvPicPr>
            <a:picLocks noChangeAspect="1" noChangeArrowheads="1"/>
          </p:cNvPicPr>
          <p:nvPr/>
        </p:nvPicPr>
        <p:blipFill>
          <a:blip r:embed="rId5"/>
          <a:srcRect r="34375" b="6250"/>
          <a:stretch>
            <a:fillRect/>
          </a:stretch>
        </p:blipFill>
        <p:spPr bwMode="auto">
          <a:xfrm>
            <a:off x="214282" y="6143644"/>
            <a:ext cx="8643966" cy="35714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8210383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440160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ru-RU" sz="3600" b="1" dirty="0" smtClean="0">
                <a:solidFill>
                  <a:srgbClr val="7030A0"/>
                </a:solidFill>
              </a:rPr>
              <a:t>Первый в мире полёт в космос Юрий Гагарин совершил на космическом корабле, который назывался …</a:t>
            </a:r>
            <a:endParaRPr lang="ru-RU" sz="3600" b="1" dirty="0">
              <a:solidFill>
                <a:srgbClr val="7030A0"/>
              </a:solidFill>
            </a:endParaRPr>
          </a:p>
        </p:txBody>
      </p:sp>
      <p:sp>
        <p:nvSpPr>
          <p:cNvPr id="3" name="Скругленный прямоугольник 2">
            <a:hlinkClick r:id="" action="ppaction://noaction">
              <a:snd r:embed="rId2" name="drumroll.wav"/>
            </a:hlinkClick>
          </p:cNvPr>
          <p:cNvSpPr/>
          <p:nvPr/>
        </p:nvSpPr>
        <p:spPr>
          <a:xfrm>
            <a:off x="962733" y="2924944"/>
            <a:ext cx="4320480" cy="50405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«Север»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4" name="Скругленный прямоугольник 3">
            <a:hlinkClick r:id="" action="ppaction://noaction">
              <a:snd r:embed="rId3" name="chimes.wav"/>
            </a:hlinkClick>
          </p:cNvPr>
          <p:cNvSpPr/>
          <p:nvPr/>
        </p:nvSpPr>
        <p:spPr>
          <a:xfrm>
            <a:off x="967254" y="4365104"/>
            <a:ext cx="4320480" cy="50405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«Восток»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5" name="Скругленный прямоугольник 4">
            <a:hlinkClick r:id="" action="ppaction://noaction">
              <a:snd r:embed="rId2" name="drumroll.wav"/>
            </a:hlinkClick>
          </p:cNvPr>
          <p:cNvSpPr/>
          <p:nvPr/>
        </p:nvSpPr>
        <p:spPr>
          <a:xfrm>
            <a:off x="963609" y="3645024"/>
            <a:ext cx="4320480" cy="50405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«Юг»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6" name="Скругленный прямоугольник 5">
            <a:hlinkClick r:id="" action="ppaction://noaction">
              <a:snd r:embed="rId2" name="drumroll.wav"/>
            </a:hlinkClick>
          </p:cNvPr>
          <p:cNvSpPr/>
          <p:nvPr/>
        </p:nvSpPr>
        <p:spPr>
          <a:xfrm>
            <a:off x="965361" y="5085184"/>
            <a:ext cx="4320480" cy="50405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«Запад»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7" name="5-конечная звезда 6">
            <a:hlinkClick r:id="" action="ppaction://hlinkshowjump?jump=nextslide"/>
          </p:cNvPr>
          <p:cNvSpPr/>
          <p:nvPr/>
        </p:nvSpPr>
        <p:spPr>
          <a:xfrm>
            <a:off x="8316416" y="5661248"/>
            <a:ext cx="360040" cy="360040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70" name="Picture 2" descr="http://lh5.ggpht.com/-QWOWYZv7se0/T4YCkkVYqdI/AAAAAAACoHQ/Mt-McXKGmyk/images_thumb%25255B2%25255D.jpg?imgmax=800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508104" y="2276872"/>
            <a:ext cx="2736304" cy="3917615"/>
          </a:xfrm>
          <a:prstGeom prst="rect">
            <a:avLst/>
          </a:prstGeom>
          <a:noFill/>
        </p:spPr>
      </p:pic>
      <p:pic>
        <p:nvPicPr>
          <p:cNvPr id="9" name="Picture 2" descr="E:\фото и картинки презентации\картинки для презентеций\фон для презентаций\1209043543_g-7.jpg"/>
          <p:cNvPicPr>
            <a:picLocks noChangeAspect="1" noChangeArrowheads="1"/>
          </p:cNvPicPr>
          <p:nvPr/>
        </p:nvPicPr>
        <p:blipFill>
          <a:blip r:embed="rId5"/>
          <a:srcRect r="34375" b="6250"/>
          <a:stretch>
            <a:fillRect/>
          </a:stretch>
        </p:blipFill>
        <p:spPr bwMode="auto">
          <a:xfrm>
            <a:off x="214282" y="6143644"/>
            <a:ext cx="8643966" cy="35714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5684942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440160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ru-RU" sz="3600" b="1" dirty="0" smtClean="0">
                <a:solidFill>
                  <a:srgbClr val="7030A0"/>
                </a:solidFill>
              </a:rPr>
              <a:t>Ракета, выводившая Юрия Гагарина </a:t>
            </a:r>
            <a:br>
              <a:rPr lang="ru-RU" sz="3600" b="1" dirty="0" smtClean="0">
                <a:solidFill>
                  <a:srgbClr val="7030A0"/>
                </a:solidFill>
              </a:rPr>
            </a:br>
            <a:r>
              <a:rPr lang="ru-RU" sz="3600" b="1" dirty="0" smtClean="0">
                <a:solidFill>
                  <a:srgbClr val="7030A0"/>
                </a:solidFill>
              </a:rPr>
              <a:t>в космос, развивала максимальную скорость…</a:t>
            </a:r>
            <a:endParaRPr lang="ru-RU" sz="3600" b="1" dirty="0">
              <a:solidFill>
                <a:srgbClr val="7030A0"/>
              </a:solidFill>
            </a:endParaRPr>
          </a:p>
        </p:txBody>
      </p:sp>
      <p:sp>
        <p:nvSpPr>
          <p:cNvPr id="3" name="Скругленный прямоугольник 2">
            <a:hlinkClick r:id="" action="ppaction://noaction">
              <a:snd r:embed="rId2" name="drumroll.wav"/>
            </a:hlinkClick>
          </p:cNvPr>
          <p:cNvSpPr/>
          <p:nvPr/>
        </p:nvSpPr>
        <p:spPr>
          <a:xfrm>
            <a:off x="962733" y="2924944"/>
            <a:ext cx="4320480" cy="50405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7, 9 км/ч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4" name="Скругленный прямоугольник 3">
            <a:hlinkClick r:id="" action="ppaction://noaction">
              <a:snd r:embed="rId3" name="chimes.wav"/>
            </a:hlinkClick>
          </p:cNvPr>
          <p:cNvSpPr/>
          <p:nvPr/>
        </p:nvSpPr>
        <p:spPr>
          <a:xfrm>
            <a:off x="967254" y="5085184"/>
            <a:ext cx="4320480" cy="50405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28 260 км/ч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5" name="Скругленный прямоугольник 4">
            <a:hlinkClick r:id="" action="ppaction://noaction">
              <a:snd r:embed="rId2" name="drumroll.wav"/>
            </a:hlinkClick>
          </p:cNvPr>
          <p:cNvSpPr/>
          <p:nvPr/>
        </p:nvSpPr>
        <p:spPr>
          <a:xfrm>
            <a:off x="963609" y="3645024"/>
            <a:ext cx="4320480" cy="50405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474 км/ч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6" name="Скругленный прямоугольник 5">
            <a:hlinkClick r:id="" action="ppaction://noaction">
              <a:snd r:embed="rId2" name="drumroll.wav"/>
            </a:hlinkClick>
          </p:cNvPr>
          <p:cNvSpPr/>
          <p:nvPr/>
        </p:nvSpPr>
        <p:spPr>
          <a:xfrm>
            <a:off x="965361" y="4365104"/>
            <a:ext cx="4320480" cy="50405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12 422 км/ч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7" name="5-конечная звезда 6">
            <a:hlinkClick r:id="" action="ppaction://hlinkshowjump?jump=nextslide"/>
          </p:cNvPr>
          <p:cNvSpPr/>
          <p:nvPr/>
        </p:nvSpPr>
        <p:spPr>
          <a:xfrm>
            <a:off x="8316416" y="5661248"/>
            <a:ext cx="360040" cy="360040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2" descr="E:\фото и картинки презентации\картинки для презентеций\фон для презентаций\1209043543_g-7.jpg"/>
          <p:cNvPicPr>
            <a:picLocks noChangeAspect="1" noChangeArrowheads="1"/>
          </p:cNvPicPr>
          <p:nvPr/>
        </p:nvPicPr>
        <p:blipFill>
          <a:blip r:embed="rId4"/>
          <a:srcRect r="34375" b="6250"/>
          <a:stretch>
            <a:fillRect/>
          </a:stretch>
        </p:blipFill>
        <p:spPr bwMode="auto">
          <a:xfrm>
            <a:off x="214282" y="6143644"/>
            <a:ext cx="8643966" cy="35714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9569879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440160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ru-RU" sz="3600" b="1" dirty="0" smtClean="0">
                <a:solidFill>
                  <a:srgbClr val="7030A0"/>
                </a:solidFill>
              </a:rPr>
              <a:t>Максимальная высота гагаринского полёта была …</a:t>
            </a:r>
            <a:endParaRPr lang="ru-RU" sz="3600" b="1" dirty="0">
              <a:solidFill>
                <a:srgbClr val="7030A0"/>
              </a:solidFill>
            </a:endParaRPr>
          </a:p>
        </p:txBody>
      </p:sp>
      <p:sp>
        <p:nvSpPr>
          <p:cNvPr id="3" name="Скругленный прямоугольник 2">
            <a:hlinkClick r:id="" action="ppaction://noaction">
              <a:snd r:embed="rId3" name="drumroll.wav"/>
            </a:hlinkClick>
          </p:cNvPr>
          <p:cNvSpPr/>
          <p:nvPr/>
        </p:nvSpPr>
        <p:spPr>
          <a:xfrm>
            <a:off x="971600" y="2924944"/>
            <a:ext cx="4320480" cy="50405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127 км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4" name="Скругленный прямоугольник 3">
            <a:hlinkClick r:id="" action="ppaction://noaction">
              <a:snd r:embed="rId4" name="chimes.wav"/>
            </a:hlinkClick>
          </p:cNvPr>
          <p:cNvSpPr/>
          <p:nvPr/>
        </p:nvSpPr>
        <p:spPr>
          <a:xfrm>
            <a:off x="974228" y="4365104"/>
            <a:ext cx="4320480" cy="50405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327 км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5" name="Скругленный прямоугольник 4">
            <a:hlinkClick r:id="" action="ppaction://noaction">
              <a:snd r:embed="rId3" name="drumroll.wav"/>
            </a:hlinkClick>
          </p:cNvPr>
          <p:cNvSpPr/>
          <p:nvPr/>
        </p:nvSpPr>
        <p:spPr>
          <a:xfrm>
            <a:off x="971600" y="3645024"/>
            <a:ext cx="4320480" cy="50405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227 км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6" name="Скругленный прямоугольник 5">
            <a:hlinkClick r:id="" action="ppaction://noaction">
              <a:snd r:embed="rId3" name="drumroll.wav"/>
            </a:hlinkClick>
          </p:cNvPr>
          <p:cNvSpPr/>
          <p:nvPr/>
        </p:nvSpPr>
        <p:spPr>
          <a:xfrm>
            <a:off x="974228" y="5085184"/>
            <a:ext cx="4320480" cy="50405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427 км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7" name="5-конечная звезда 6">
            <a:hlinkClick r:id="" action="ppaction://hlinkshowjump?jump=nextslide"/>
          </p:cNvPr>
          <p:cNvSpPr/>
          <p:nvPr/>
        </p:nvSpPr>
        <p:spPr>
          <a:xfrm>
            <a:off x="8316416" y="5661248"/>
            <a:ext cx="360040" cy="360040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804248" y="2348880"/>
            <a:ext cx="1692188" cy="36004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Справка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95536" y="1988840"/>
            <a:ext cx="6048672" cy="403244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2400" b="1" dirty="0" smtClean="0">
                <a:solidFill>
                  <a:srgbClr val="7030A0"/>
                </a:solidFill>
              </a:rPr>
              <a:t>Эта цифра остаётся рекордной </a:t>
            </a:r>
          </a:p>
          <a:p>
            <a:pPr algn="ctr">
              <a:lnSpc>
                <a:spcPct val="150000"/>
              </a:lnSpc>
            </a:pPr>
            <a:r>
              <a:rPr lang="ru-RU" sz="2400" b="1" dirty="0" smtClean="0">
                <a:solidFill>
                  <a:srgbClr val="7030A0"/>
                </a:solidFill>
              </a:rPr>
              <a:t>и сегодня. Никто на одноместных кораблях не поднимался выше, чем Юрий Гагарин</a:t>
            </a:r>
            <a:endParaRPr lang="ru-RU" sz="2400" b="1" dirty="0">
              <a:solidFill>
                <a:srgbClr val="7030A0"/>
              </a:solidFill>
            </a:endParaRPr>
          </a:p>
        </p:txBody>
      </p:sp>
      <p:pic>
        <p:nvPicPr>
          <p:cNvPr id="5122" name="Picture 2" descr="http://freelance.ru/img/portfolio/pics/00/25/BF/2473982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67544" y="1988840"/>
            <a:ext cx="5916801" cy="3960440"/>
          </a:xfrm>
          <a:prstGeom prst="rect">
            <a:avLst/>
          </a:prstGeom>
          <a:noFill/>
        </p:spPr>
      </p:pic>
      <p:pic>
        <p:nvPicPr>
          <p:cNvPr id="11" name="Picture 2" descr="E:\фото и картинки презентации\картинки для презентеций\фон для презентаций\1209043543_g-7.jpg"/>
          <p:cNvPicPr>
            <a:picLocks noChangeAspect="1" noChangeArrowheads="1"/>
          </p:cNvPicPr>
          <p:nvPr/>
        </p:nvPicPr>
        <p:blipFill>
          <a:blip r:embed="rId6"/>
          <a:srcRect r="34375" b="6250"/>
          <a:stretch>
            <a:fillRect/>
          </a:stretch>
        </p:blipFill>
        <p:spPr bwMode="auto">
          <a:xfrm>
            <a:off x="214282" y="6143644"/>
            <a:ext cx="8643966" cy="35714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6318995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9" grpId="1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>
            <a:hlinkClick r:id="" action="ppaction://noaction">
              <a:snd r:embed="rId2" name="chimes.wav"/>
            </a:hlinkClick>
          </p:cNvPr>
          <p:cNvSpPr/>
          <p:nvPr/>
        </p:nvSpPr>
        <p:spPr>
          <a:xfrm>
            <a:off x="956368" y="2924944"/>
            <a:ext cx="4320480" cy="50405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7030A0"/>
                </a:solidFill>
              </a:rPr>
              <a:t>о</a:t>
            </a:r>
            <a:r>
              <a:rPr lang="ru-RU" sz="2400" b="1" dirty="0" smtClean="0">
                <a:solidFill>
                  <a:srgbClr val="7030A0"/>
                </a:solidFill>
              </a:rPr>
              <a:t>дин оборот 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440160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ru-RU" sz="3600" b="1" dirty="0" smtClean="0">
                <a:solidFill>
                  <a:srgbClr val="7030A0"/>
                </a:solidFill>
              </a:rPr>
              <a:t>Юрий Гагарин в космическом корабле «Восток» вокруг Земли совершил …</a:t>
            </a:r>
            <a:endParaRPr lang="ru-RU" sz="3600" b="1" dirty="0">
              <a:solidFill>
                <a:srgbClr val="7030A0"/>
              </a:solidFill>
            </a:endParaRPr>
          </a:p>
        </p:txBody>
      </p:sp>
      <p:sp>
        <p:nvSpPr>
          <p:cNvPr id="3" name="Скругленный прямоугольник 2">
            <a:hlinkClick r:id="" action="ppaction://noaction">
              <a:snd r:embed="rId3" name="drumroll.wav"/>
            </a:hlinkClick>
          </p:cNvPr>
          <p:cNvSpPr/>
          <p:nvPr/>
        </p:nvSpPr>
        <p:spPr>
          <a:xfrm>
            <a:off x="965563" y="4365104"/>
            <a:ext cx="4320480" cy="50405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7030A0"/>
                </a:solidFill>
              </a:rPr>
              <a:t>т</a:t>
            </a:r>
            <a:r>
              <a:rPr lang="ru-RU" sz="2400" b="1" dirty="0" smtClean="0">
                <a:solidFill>
                  <a:srgbClr val="7030A0"/>
                </a:solidFill>
              </a:rPr>
              <a:t>ри оборота 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5" name="Скругленный прямоугольник 4">
            <a:hlinkClick r:id="" action="ppaction://noaction">
              <a:snd r:embed="rId3" name="drumroll.wav"/>
            </a:hlinkClick>
          </p:cNvPr>
          <p:cNvSpPr/>
          <p:nvPr/>
        </p:nvSpPr>
        <p:spPr>
          <a:xfrm>
            <a:off x="963609" y="3645024"/>
            <a:ext cx="4320480" cy="50405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7030A0"/>
                </a:solidFill>
              </a:rPr>
              <a:t>д</a:t>
            </a:r>
            <a:r>
              <a:rPr lang="ru-RU" sz="2400" b="1" dirty="0" smtClean="0">
                <a:solidFill>
                  <a:srgbClr val="7030A0"/>
                </a:solidFill>
              </a:rPr>
              <a:t>ва оборота 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6" name="Скругленный прямоугольник 5">
            <a:hlinkClick r:id="" action="ppaction://noaction">
              <a:snd r:embed="rId3" name="drumroll.wav"/>
            </a:hlinkClick>
          </p:cNvPr>
          <p:cNvSpPr/>
          <p:nvPr/>
        </p:nvSpPr>
        <p:spPr>
          <a:xfrm>
            <a:off x="965361" y="5085184"/>
            <a:ext cx="4320480" cy="50405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7030A0"/>
                </a:solidFill>
              </a:rPr>
              <a:t>п</a:t>
            </a:r>
            <a:r>
              <a:rPr lang="ru-RU" sz="2400" b="1" dirty="0" smtClean="0">
                <a:solidFill>
                  <a:srgbClr val="7030A0"/>
                </a:solidFill>
              </a:rPr>
              <a:t>ять оборотов 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7" name="5-конечная звезда 6">
            <a:hlinkClick r:id="" action="ppaction://hlinkshowjump?jump=nextslide"/>
          </p:cNvPr>
          <p:cNvSpPr/>
          <p:nvPr/>
        </p:nvSpPr>
        <p:spPr>
          <a:xfrm>
            <a:off x="8316416" y="5661248"/>
            <a:ext cx="360040" cy="360040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 descr="http://www.rusarchives.ru/projects/12april/pages/02_70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788024" y="2204864"/>
            <a:ext cx="4032448" cy="342481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954004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440160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ru-RU" sz="3600" b="1" dirty="0" smtClean="0">
                <a:solidFill>
                  <a:srgbClr val="7030A0"/>
                </a:solidFill>
              </a:rPr>
              <a:t>После завершения космического полёта Юрий Гагарин приземлился …</a:t>
            </a:r>
            <a:endParaRPr lang="ru-RU" sz="3600" b="1" dirty="0">
              <a:solidFill>
                <a:srgbClr val="7030A0"/>
              </a:solidFill>
            </a:endParaRPr>
          </a:p>
        </p:txBody>
      </p:sp>
      <p:sp>
        <p:nvSpPr>
          <p:cNvPr id="3" name="Скругленный прямоугольник 2">
            <a:hlinkClick r:id="" action="ppaction://noaction">
              <a:snd r:embed="rId3" name="drumroll.wav"/>
            </a:hlinkClick>
          </p:cNvPr>
          <p:cNvSpPr/>
          <p:nvPr/>
        </p:nvSpPr>
        <p:spPr>
          <a:xfrm>
            <a:off x="971600" y="2924944"/>
            <a:ext cx="4320480" cy="50405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7030A0"/>
                </a:solidFill>
              </a:rPr>
              <a:t>н</a:t>
            </a:r>
            <a:r>
              <a:rPr lang="ru-RU" sz="2400" b="1" dirty="0" smtClean="0">
                <a:solidFill>
                  <a:srgbClr val="7030A0"/>
                </a:solidFill>
              </a:rPr>
              <a:t>а парашюте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4" name="Скругленный прямоугольник 3">
            <a:hlinkClick r:id="" action="ppaction://noaction">
              <a:snd r:embed="rId4" name="chimes.wav"/>
            </a:hlinkClick>
          </p:cNvPr>
          <p:cNvSpPr/>
          <p:nvPr/>
        </p:nvSpPr>
        <p:spPr>
          <a:xfrm>
            <a:off x="973352" y="3645024"/>
            <a:ext cx="4320480" cy="50405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7030A0"/>
                </a:solidFill>
              </a:rPr>
              <a:t>в</a:t>
            </a:r>
            <a:r>
              <a:rPr lang="ru-RU" sz="2400" b="1" dirty="0" smtClean="0">
                <a:solidFill>
                  <a:srgbClr val="7030A0"/>
                </a:solidFill>
              </a:rPr>
              <a:t> спускаемом аппарате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5" name="Скругленный прямоугольник 4">
            <a:hlinkClick r:id="" action="ppaction://noaction">
              <a:snd r:embed="rId3" name="drumroll.wav"/>
            </a:hlinkClick>
          </p:cNvPr>
          <p:cNvSpPr/>
          <p:nvPr/>
        </p:nvSpPr>
        <p:spPr>
          <a:xfrm>
            <a:off x="972476" y="4365104"/>
            <a:ext cx="4320480" cy="50405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по самолётному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6" name="Скругленный прямоугольник 5">
            <a:hlinkClick r:id="" action="ppaction://noaction">
              <a:snd r:embed="rId3" name="drumroll.wav"/>
            </a:hlinkClick>
          </p:cNvPr>
          <p:cNvSpPr/>
          <p:nvPr/>
        </p:nvSpPr>
        <p:spPr>
          <a:xfrm>
            <a:off x="974228" y="5085184"/>
            <a:ext cx="4320480" cy="50405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7030A0"/>
                </a:solidFill>
              </a:rPr>
              <a:t>в</a:t>
            </a:r>
            <a:r>
              <a:rPr lang="ru-RU" sz="2400" b="1" dirty="0" smtClean="0">
                <a:solidFill>
                  <a:srgbClr val="7030A0"/>
                </a:solidFill>
              </a:rPr>
              <a:t> специальной капсуле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7" name="5-конечная звезда 6">
            <a:hlinkClick r:id="" action="ppaction://hlinkshowjump?jump=nextslide"/>
          </p:cNvPr>
          <p:cNvSpPr/>
          <p:nvPr/>
        </p:nvSpPr>
        <p:spPr>
          <a:xfrm>
            <a:off x="8316416" y="5661248"/>
            <a:ext cx="360040" cy="360040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804248" y="2348880"/>
            <a:ext cx="1692188" cy="36004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Справка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95536" y="1988840"/>
            <a:ext cx="6048672" cy="403244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2400" b="1" dirty="0" smtClean="0">
                <a:solidFill>
                  <a:srgbClr val="7030A0"/>
                </a:solidFill>
              </a:rPr>
              <a:t>А за 7 км до земли, в соответствии </a:t>
            </a:r>
          </a:p>
          <a:p>
            <a:pPr algn="ctr">
              <a:lnSpc>
                <a:spcPct val="150000"/>
              </a:lnSpc>
            </a:pPr>
            <a:r>
              <a:rPr lang="ru-RU" sz="2400" b="1" dirty="0" smtClean="0">
                <a:solidFill>
                  <a:srgbClr val="7030A0"/>
                </a:solidFill>
              </a:rPr>
              <a:t>с планом полёта, Гагарин катапультировался</a:t>
            </a:r>
            <a:endParaRPr lang="ru-RU" sz="2400" b="1" dirty="0">
              <a:solidFill>
                <a:srgbClr val="7030A0"/>
              </a:solidFill>
            </a:endParaRPr>
          </a:p>
        </p:txBody>
      </p:sp>
      <p:pic>
        <p:nvPicPr>
          <p:cNvPr id="3074" name="Picture 2" descr="http://www.bagnet.org/storage/15/20/01/25/560fbd6813bad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57158" y="2214554"/>
            <a:ext cx="6171909" cy="3468613"/>
          </a:xfrm>
          <a:prstGeom prst="rect">
            <a:avLst/>
          </a:prstGeom>
          <a:noFill/>
        </p:spPr>
      </p:pic>
      <p:pic>
        <p:nvPicPr>
          <p:cNvPr id="11" name="Picture 2" descr="E:\фото и картинки презентации\картинки для презентеций\фон для презентаций\1209043543_g-7.jpg"/>
          <p:cNvPicPr>
            <a:picLocks noChangeAspect="1" noChangeArrowheads="1"/>
          </p:cNvPicPr>
          <p:nvPr/>
        </p:nvPicPr>
        <p:blipFill>
          <a:blip r:embed="rId6"/>
          <a:srcRect r="34375" b="6250"/>
          <a:stretch>
            <a:fillRect/>
          </a:stretch>
        </p:blipFill>
        <p:spPr bwMode="auto">
          <a:xfrm>
            <a:off x="214282" y="6143644"/>
            <a:ext cx="8643966" cy="35714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4606614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9" grpId="1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440160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ru-RU" sz="3600" b="1" dirty="0" smtClean="0">
                <a:solidFill>
                  <a:srgbClr val="7030A0"/>
                </a:solidFill>
              </a:rPr>
              <a:t>Совершив первый в мире космический полёт, Юрий Гагарин приземлился …</a:t>
            </a:r>
            <a:endParaRPr lang="ru-RU" sz="3600" b="1" dirty="0">
              <a:solidFill>
                <a:srgbClr val="7030A0"/>
              </a:solidFill>
            </a:endParaRPr>
          </a:p>
        </p:txBody>
      </p:sp>
      <p:sp>
        <p:nvSpPr>
          <p:cNvPr id="3" name="Скругленный прямоугольник 2">
            <a:hlinkClick r:id="" action="ppaction://noaction">
              <a:snd r:embed="rId3" name="drumroll.wav"/>
            </a:hlinkClick>
          </p:cNvPr>
          <p:cNvSpPr/>
          <p:nvPr/>
        </p:nvSpPr>
        <p:spPr>
          <a:xfrm>
            <a:off x="962733" y="2924944"/>
            <a:ext cx="4320480" cy="50405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7030A0"/>
                </a:solidFill>
              </a:rPr>
              <a:t>в</a:t>
            </a:r>
            <a:r>
              <a:rPr lang="ru-RU" sz="2400" b="1" dirty="0" smtClean="0">
                <a:solidFill>
                  <a:srgbClr val="7030A0"/>
                </a:solidFill>
              </a:rPr>
              <a:t> Свердловской области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4" name="Скругленный прямоугольник 3">
            <a:hlinkClick r:id="" action="ppaction://noaction">
              <a:snd r:embed="rId4" name="chimes.wav"/>
            </a:hlinkClick>
          </p:cNvPr>
          <p:cNvSpPr/>
          <p:nvPr/>
        </p:nvSpPr>
        <p:spPr>
          <a:xfrm>
            <a:off x="964485" y="3645024"/>
            <a:ext cx="4320480" cy="50405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7030A0"/>
                </a:solidFill>
              </a:rPr>
              <a:t>в</a:t>
            </a:r>
            <a:r>
              <a:rPr lang="ru-RU" sz="2400" b="1" dirty="0" smtClean="0">
                <a:solidFill>
                  <a:srgbClr val="7030A0"/>
                </a:solidFill>
              </a:rPr>
              <a:t> Саратовской области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5" name="Скругленный прямоугольник 4">
            <a:hlinkClick r:id="" action="ppaction://noaction">
              <a:snd r:embed="rId3" name="drumroll.wav"/>
            </a:hlinkClick>
          </p:cNvPr>
          <p:cNvSpPr/>
          <p:nvPr/>
        </p:nvSpPr>
        <p:spPr>
          <a:xfrm>
            <a:off x="963609" y="4365104"/>
            <a:ext cx="4320480" cy="50405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7030A0"/>
                </a:solidFill>
              </a:rPr>
              <a:t>в</a:t>
            </a:r>
            <a:r>
              <a:rPr lang="ru-RU" sz="2400" b="1" dirty="0" smtClean="0">
                <a:solidFill>
                  <a:srgbClr val="7030A0"/>
                </a:solidFill>
              </a:rPr>
              <a:t> Воронежской области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6" name="Скругленный прямоугольник 5">
            <a:hlinkClick r:id="" action="ppaction://noaction">
              <a:snd r:embed="rId3" name="drumroll.wav"/>
            </a:hlinkClick>
          </p:cNvPr>
          <p:cNvSpPr/>
          <p:nvPr/>
        </p:nvSpPr>
        <p:spPr>
          <a:xfrm>
            <a:off x="965361" y="5085184"/>
            <a:ext cx="4320480" cy="50405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7030A0"/>
                </a:solidFill>
              </a:rPr>
              <a:t>в</a:t>
            </a:r>
            <a:r>
              <a:rPr lang="ru-RU" sz="2400" b="1" dirty="0" smtClean="0">
                <a:solidFill>
                  <a:srgbClr val="7030A0"/>
                </a:solidFill>
              </a:rPr>
              <a:t> Астраханской области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7" name="5-конечная звезда 6">
            <a:hlinkClick r:id="" action="ppaction://hlinkshowjump?jump=endshow"/>
          </p:cNvPr>
          <p:cNvSpPr/>
          <p:nvPr/>
        </p:nvSpPr>
        <p:spPr>
          <a:xfrm>
            <a:off x="8316416" y="5661248"/>
            <a:ext cx="360040" cy="360040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stolb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508104" y="1772816"/>
            <a:ext cx="3098454" cy="3844900"/>
          </a:xfrm>
          <a:prstGeom prst="rect">
            <a:avLst/>
          </a:prstGeom>
          <a:noFill/>
        </p:spPr>
      </p:pic>
      <p:pic>
        <p:nvPicPr>
          <p:cNvPr id="9" name="Picture 2" descr="E:\фото и картинки презентации\картинки для презентеций\фон для презентаций\1209043543_g-7.jpg"/>
          <p:cNvPicPr>
            <a:picLocks noChangeAspect="1" noChangeArrowheads="1"/>
          </p:cNvPicPr>
          <p:nvPr/>
        </p:nvPicPr>
        <p:blipFill>
          <a:blip r:embed="rId6"/>
          <a:srcRect r="34375" b="6250"/>
          <a:stretch>
            <a:fillRect/>
          </a:stretch>
        </p:blipFill>
        <p:spPr bwMode="auto">
          <a:xfrm>
            <a:off x="214282" y="6143644"/>
            <a:ext cx="8643966" cy="35714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3253786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 txBox="1">
            <a:spLocks/>
          </p:cNvSpPr>
          <p:nvPr/>
        </p:nvSpPr>
        <p:spPr>
          <a:xfrm>
            <a:off x="971600" y="4594461"/>
            <a:ext cx="7200800" cy="9856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i="1" dirty="0" smtClean="0">
                <a:solidFill>
                  <a:srgbClr val="7030A0"/>
                </a:solidFill>
                <a:cs typeface="Arial" charset="0"/>
              </a:rPr>
              <a:t>Автор презентации: Фокина Лидия Петровна, </a:t>
            </a:r>
          </a:p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i="1" dirty="0" smtClean="0">
                <a:solidFill>
                  <a:srgbClr val="7030A0"/>
                </a:solidFill>
                <a:cs typeface="Arial" charset="0"/>
              </a:rPr>
              <a:t>учитель начальных классов МКОУ «СОШ ст. Евсино» </a:t>
            </a:r>
          </a:p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i="1" dirty="0" err="1" smtClean="0">
                <a:solidFill>
                  <a:srgbClr val="7030A0"/>
                </a:solidFill>
                <a:cs typeface="Arial" charset="0"/>
              </a:rPr>
              <a:t>Искитимского</a:t>
            </a:r>
            <a:r>
              <a:rPr lang="ru-RU" sz="1600" i="1" dirty="0" smtClean="0">
                <a:solidFill>
                  <a:srgbClr val="7030A0"/>
                </a:solidFill>
                <a:cs typeface="Arial" charset="0"/>
              </a:rPr>
              <a:t> района  Новосибирской области</a:t>
            </a:r>
          </a:p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i="1" dirty="0" smtClean="0">
                <a:solidFill>
                  <a:srgbClr val="7030A0"/>
                </a:solidFill>
                <a:cs typeface="Arial" charset="0"/>
              </a:rPr>
              <a:t>2017</a:t>
            </a:r>
            <a:endParaRPr lang="ru-RU" sz="1600" i="1" dirty="0">
              <a:solidFill>
                <a:srgbClr val="7030A0"/>
              </a:solidFill>
              <a:cs typeface="Arial" charset="0"/>
            </a:endParaRPr>
          </a:p>
        </p:txBody>
      </p:sp>
      <p:sp>
        <p:nvSpPr>
          <p:cNvPr id="5" name="Заголовок 5"/>
          <p:cNvSpPr txBox="1">
            <a:spLocks/>
          </p:cNvSpPr>
          <p:nvPr/>
        </p:nvSpPr>
        <p:spPr>
          <a:xfrm>
            <a:off x="971600" y="1019344"/>
            <a:ext cx="7200800" cy="2862322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r>
              <a:rPr lang="ru-RU" sz="3600" b="1" i="1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Arial" charset="0"/>
              </a:rPr>
              <a:t>Викторина</a:t>
            </a:r>
          </a:p>
          <a:p>
            <a:pPr fontAlgn="base">
              <a:spcAft>
                <a:spcPct val="0"/>
              </a:spcAft>
              <a:defRPr/>
            </a:pPr>
            <a:r>
              <a:rPr lang="ru-RU" sz="7200" b="1" i="1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Arial" charset="0"/>
              </a:rPr>
              <a:t>«Российская космонавтика»</a:t>
            </a:r>
            <a:endParaRPr lang="ru-RU" sz="7200" b="1" i="1" dirty="0">
              <a:ln w="19050">
                <a:solidFill>
                  <a:prstClr val="white"/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+mn-lt"/>
              <a:cs typeface="Arial" charset="0"/>
            </a:endParaRPr>
          </a:p>
        </p:txBody>
      </p:sp>
      <p:sp>
        <p:nvSpPr>
          <p:cNvPr id="2" name="Управляющая кнопка: сведения 1">
            <a:hlinkClick r:id="" action="ppaction://hlinkshowjump?jump=lastslide" highlightClick="1"/>
          </p:cNvPr>
          <p:cNvSpPr/>
          <p:nvPr/>
        </p:nvSpPr>
        <p:spPr>
          <a:xfrm>
            <a:off x="251520" y="260648"/>
            <a:ext cx="360000" cy="360040"/>
          </a:xfrm>
          <a:prstGeom prst="actionButtonInformation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 descr="E:\фото и картинки презентации\картинки для презентеций\фон для презентаций\1209043543_g-7.jpg"/>
          <p:cNvPicPr>
            <a:picLocks noChangeAspect="1" noChangeArrowheads="1"/>
          </p:cNvPicPr>
          <p:nvPr/>
        </p:nvPicPr>
        <p:blipFill>
          <a:blip r:embed="rId2"/>
          <a:srcRect r="34375" b="62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928669"/>
          </a:xfrm>
          <a:solidFill>
            <a:schemeClr val="accent6">
              <a:lumMod val="40000"/>
              <a:lumOff val="60000"/>
            </a:schemeClr>
          </a:solidFill>
          <a:ln w="381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rmAutofit/>
          </a:bodyPr>
          <a:lstStyle/>
          <a:p>
            <a:r>
              <a:rPr lang="ru-RU" sz="4000" b="1" dirty="0" smtClean="0">
                <a:latin typeface="Monotype Corsiva" pitchFamily="66" charset="0"/>
              </a:rPr>
              <a:t>Родители</a:t>
            </a:r>
            <a:endParaRPr lang="ru-RU" sz="4000" b="1" dirty="0"/>
          </a:p>
        </p:txBody>
      </p:sp>
      <p:pic>
        <p:nvPicPr>
          <p:cNvPr id="8" name="Picture 6" descr="http://dok.opredelim.com/pars_docs/refs/25/24005/img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1472" y="1357297"/>
            <a:ext cx="2643206" cy="335008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9" name="Picture 6" descr="http://dok.opredelim.com/pars_docs/refs/25/24005/img2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857884" y="1285860"/>
            <a:ext cx="2472712" cy="340834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0" name="Горизонтальный свиток 9"/>
          <p:cNvSpPr/>
          <p:nvPr/>
        </p:nvSpPr>
        <p:spPr>
          <a:xfrm>
            <a:off x="357158" y="4929198"/>
            <a:ext cx="2928958" cy="1571636"/>
          </a:xfrm>
          <a:prstGeom prst="horizontalScroll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Monotype Corsiva" pitchFamily="66" charset="0"/>
              </a:rPr>
              <a:t>Алексей Иванович Гагарин.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Monotype Corsiva" pitchFamily="66" charset="0"/>
              </a:rPr>
              <a:t>(1902-1973)</a:t>
            </a:r>
          </a:p>
        </p:txBody>
      </p:sp>
      <p:sp>
        <p:nvSpPr>
          <p:cNvPr id="11" name="Горизонтальный свиток 10"/>
          <p:cNvSpPr/>
          <p:nvPr/>
        </p:nvSpPr>
        <p:spPr>
          <a:xfrm>
            <a:off x="5643570" y="4929198"/>
            <a:ext cx="3071834" cy="1571636"/>
          </a:xfrm>
          <a:prstGeom prst="horizontalScroll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Monotype Corsiva" pitchFamily="66" charset="0"/>
              </a:rPr>
              <a:t>Анна Тимофеевна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Monotype Corsiva" pitchFamily="66" charset="0"/>
              </a:rPr>
              <a:t>Матвеева .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Monotype Corsiva" pitchFamily="66" charset="0"/>
              </a:rPr>
              <a:t>(1903-1984)</a:t>
            </a:r>
          </a:p>
        </p:txBody>
      </p:sp>
    </p:spTree>
    <p:extLst>
      <p:ext uri="{BB962C8B-B14F-4D97-AF65-F5344CB8AC3E}">
        <p14:creationId xmlns:p14="http://schemas.microsoft.com/office/powerpoint/2010/main" xmlns="" val="4217251643"/>
      </p:ext>
    </p:extLst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648072"/>
          </a:xfrm>
        </p:spPr>
        <p:txBody>
          <a:bodyPr/>
          <a:lstStyle/>
          <a:p>
            <a:r>
              <a:rPr lang="ru-RU" b="1" dirty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Информационные источники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2808311"/>
          </a:xfrm>
        </p:spPr>
        <p:txBody>
          <a:bodyPr numCol="1"/>
          <a:lstStyle/>
          <a:p>
            <a:pPr marL="0" indent="0" algn="ctr">
              <a:buNone/>
            </a:pPr>
            <a:r>
              <a:rPr lang="ru-RU" sz="2400" dirty="0">
                <a:hlinkClick r:id="rId2"/>
              </a:rPr>
              <a:t>Фон</a:t>
            </a:r>
            <a:endParaRPr lang="ru-RU" sz="2400" dirty="0"/>
          </a:p>
          <a:p>
            <a:pPr marL="0" indent="0" algn="ctr">
              <a:buNone/>
            </a:pPr>
            <a:r>
              <a:rPr lang="ru-RU" sz="2400" dirty="0">
                <a:hlinkClick r:id="rId3"/>
              </a:rPr>
              <a:t>Ракета   </a:t>
            </a:r>
          </a:p>
          <a:p>
            <a:pPr marL="0" indent="0" algn="ctr">
              <a:buNone/>
            </a:pPr>
            <a:r>
              <a:rPr lang="ru-RU" sz="2400" dirty="0">
                <a:hlinkClick r:id="rId4"/>
              </a:rPr>
              <a:t>Звёзды</a:t>
            </a:r>
            <a:r>
              <a:rPr lang="ru-RU" sz="2400" dirty="0"/>
              <a:t>  </a:t>
            </a:r>
          </a:p>
          <a:p>
            <a:pPr marL="0" indent="0" algn="ctr">
              <a:buNone/>
            </a:pPr>
            <a:r>
              <a:rPr lang="ru-RU" sz="2400" dirty="0">
                <a:hlinkClick r:id="rId5"/>
              </a:rPr>
              <a:t>Цветные </a:t>
            </a:r>
            <a:r>
              <a:rPr lang="ru-RU" sz="2400" dirty="0" smtClean="0">
                <a:hlinkClick r:id="rId5"/>
              </a:rPr>
              <a:t>звёзды</a:t>
            </a:r>
            <a:endParaRPr lang="ru-RU" sz="2400" dirty="0" smtClean="0"/>
          </a:p>
          <a:p>
            <a:pPr marL="0" indent="0" algn="ctr">
              <a:buNone/>
            </a:pPr>
            <a:r>
              <a:rPr lang="ru-RU" sz="2400" dirty="0" smtClean="0">
                <a:hlinkClick r:id="rId6"/>
              </a:rPr>
              <a:t>Викторина</a:t>
            </a:r>
            <a:r>
              <a:rPr lang="ru-RU" sz="2400" dirty="0" smtClean="0"/>
              <a:t> </a:t>
            </a:r>
            <a:endParaRPr lang="ru-RU" sz="2400" dirty="0"/>
          </a:p>
        </p:txBody>
      </p:sp>
      <p:sp>
        <p:nvSpPr>
          <p:cNvPr id="7" name="Управляющая кнопка: возврат 6">
            <a:hlinkClick r:id="" action="ppaction://hlinkshowjump?jump=lastslideviewed" highlightClick="1"/>
          </p:cNvPr>
          <p:cNvSpPr/>
          <p:nvPr/>
        </p:nvSpPr>
        <p:spPr>
          <a:xfrm>
            <a:off x="8460432" y="6147726"/>
            <a:ext cx="360000" cy="360040"/>
          </a:xfrm>
          <a:prstGeom prst="actionButtonReturn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971600" y="34290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u="sng" dirty="0" smtClean="0">
                <a:hlinkClick r:id="rId7"/>
              </a:rPr>
              <a:t>Музей</a:t>
            </a:r>
            <a:r>
              <a:rPr lang="ru-RU" dirty="0" smtClean="0"/>
              <a:t> </a:t>
            </a:r>
          </a:p>
        </p:txBody>
      </p:sp>
      <p:pic>
        <p:nvPicPr>
          <p:cNvPr id="23554" name="Picture 2" descr="http://900igr.net/up/datas/255746/007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9313752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 txBox="1">
            <a:spLocks/>
          </p:cNvSpPr>
          <p:nvPr/>
        </p:nvSpPr>
        <p:spPr>
          <a:xfrm>
            <a:off x="971600" y="4594461"/>
            <a:ext cx="7200800" cy="9856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i="1" dirty="0" smtClean="0">
                <a:solidFill>
                  <a:srgbClr val="7030A0"/>
                </a:solidFill>
                <a:cs typeface="Arial" charset="0"/>
              </a:rPr>
              <a:t>Автор презентации: Фокина Лидия Петровна, </a:t>
            </a:r>
          </a:p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i="1" dirty="0" smtClean="0">
                <a:solidFill>
                  <a:srgbClr val="7030A0"/>
                </a:solidFill>
                <a:cs typeface="Arial" charset="0"/>
              </a:rPr>
              <a:t>учитель начальных классов МКОУ «СОШ ст. Евсино» </a:t>
            </a:r>
          </a:p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i="1" dirty="0" err="1" smtClean="0">
                <a:solidFill>
                  <a:srgbClr val="7030A0"/>
                </a:solidFill>
                <a:cs typeface="Arial" charset="0"/>
              </a:rPr>
              <a:t>Искитимского</a:t>
            </a:r>
            <a:r>
              <a:rPr lang="ru-RU" sz="1600" i="1" dirty="0" smtClean="0">
                <a:solidFill>
                  <a:srgbClr val="7030A0"/>
                </a:solidFill>
                <a:cs typeface="Arial" charset="0"/>
              </a:rPr>
              <a:t> района  Новосибирской области</a:t>
            </a:r>
          </a:p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i="1" dirty="0" smtClean="0">
                <a:solidFill>
                  <a:srgbClr val="7030A0"/>
                </a:solidFill>
                <a:cs typeface="Arial" charset="0"/>
              </a:rPr>
              <a:t>2017</a:t>
            </a:r>
            <a:endParaRPr lang="ru-RU" sz="1600" i="1" dirty="0">
              <a:solidFill>
                <a:srgbClr val="7030A0"/>
              </a:solidFill>
              <a:cs typeface="Arial" charset="0"/>
            </a:endParaRPr>
          </a:p>
        </p:txBody>
      </p:sp>
      <p:sp>
        <p:nvSpPr>
          <p:cNvPr id="5" name="Заголовок 5"/>
          <p:cNvSpPr txBox="1">
            <a:spLocks/>
          </p:cNvSpPr>
          <p:nvPr/>
        </p:nvSpPr>
        <p:spPr>
          <a:xfrm>
            <a:off x="971600" y="1019344"/>
            <a:ext cx="7200800" cy="2862322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r>
              <a:rPr lang="ru-RU" sz="3600" b="1" i="1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Arial" charset="0"/>
              </a:rPr>
              <a:t>Викторина</a:t>
            </a:r>
          </a:p>
          <a:p>
            <a:pPr fontAlgn="base">
              <a:spcAft>
                <a:spcPct val="0"/>
              </a:spcAft>
              <a:defRPr/>
            </a:pPr>
            <a:r>
              <a:rPr lang="ru-RU" sz="7200" b="1" i="1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Arial" charset="0"/>
              </a:rPr>
              <a:t>«Российская космонавтика»</a:t>
            </a:r>
            <a:endParaRPr lang="ru-RU" sz="7200" b="1" i="1" dirty="0">
              <a:ln w="19050">
                <a:solidFill>
                  <a:prstClr val="white"/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+mn-lt"/>
              <a:cs typeface="Arial" charset="0"/>
            </a:endParaRPr>
          </a:p>
        </p:txBody>
      </p:sp>
      <p:sp>
        <p:nvSpPr>
          <p:cNvPr id="2" name="Управляющая кнопка: сведения 1">
            <a:hlinkClick r:id="" action="ppaction://hlinkshowjump?jump=lastslide" highlightClick="1"/>
          </p:cNvPr>
          <p:cNvSpPr/>
          <p:nvPr/>
        </p:nvSpPr>
        <p:spPr>
          <a:xfrm>
            <a:off x="251520" y="260648"/>
            <a:ext cx="360000" cy="360040"/>
          </a:xfrm>
          <a:prstGeom prst="actionButtonInformation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 descr="E:\фото и картинки презентации\картинки для презентеций\фон для презентаций\1209043543_g-7.jpg"/>
          <p:cNvPicPr>
            <a:picLocks noChangeAspect="1" noChangeArrowheads="1"/>
          </p:cNvPicPr>
          <p:nvPr/>
        </p:nvPicPr>
        <p:blipFill>
          <a:blip r:embed="rId2"/>
          <a:srcRect r="34375" b="62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928694"/>
          </a:xfr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4000" b="1" dirty="0" smtClean="0">
                <a:latin typeface="Monotype Corsiva" pitchFamily="66" charset="0"/>
              </a:rPr>
              <a:t>Детство</a:t>
            </a:r>
            <a:endParaRPr lang="ru-RU" sz="4000" b="1" dirty="0">
              <a:latin typeface="Monotype Corsiva" pitchFamily="66" charset="0"/>
            </a:endParaRPr>
          </a:p>
        </p:txBody>
      </p:sp>
      <p:pic>
        <p:nvPicPr>
          <p:cNvPr id="8" name="Picture 2" descr="картинка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8596" y="1214422"/>
            <a:ext cx="2786082" cy="365890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9" name="Picture 4" descr="http://epizodsspace.no-ip.org/bibl/gagarin/doroga/d-v-k-61pr/13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715008" y="1142984"/>
            <a:ext cx="2428892" cy="369612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0" name="Горизонтальный свиток 9"/>
          <p:cNvSpPr/>
          <p:nvPr/>
        </p:nvSpPr>
        <p:spPr>
          <a:xfrm>
            <a:off x="500034" y="5286388"/>
            <a:ext cx="2786082" cy="1143008"/>
          </a:xfrm>
          <a:prstGeom prst="horizontalScroll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Юра-пионер.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11" name="Горизонтальный свиток 10"/>
          <p:cNvSpPr/>
          <p:nvPr/>
        </p:nvSpPr>
        <p:spPr>
          <a:xfrm>
            <a:off x="5572132" y="5000636"/>
            <a:ext cx="2928958" cy="1571636"/>
          </a:xfrm>
          <a:prstGeom prst="horizontalScroll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Monotype Corsiva" pitchFamily="66" charset="0"/>
              </a:rPr>
              <a:t>С братьями и сестрой. (Юра на стуле).</a:t>
            </a:r>
            <a:endParaRPr lang="ru-RU" sz="2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17251643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 txBox="1">
            <a:spLocks/>
          </p:cNvSpPr>
          <p:nvPr/>
        </p:nvSpPr>
        <p:spPr>
          <a:xfrm>
            <a:off x="971600" y="4594461"/>
            <a:ext cx="7200800" cy="9856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i="1" dirty="0" smtClean="0">
                <a:solidFill>
                  <a:srgbClr val="7030A0"/>
                </a:solidFill>
                <a:cs typeface="Arial" charset="0"/>
              </a:rPr>
              <a:t>Автор презентации: Фокина Лидия Петровна, </a:t>
            </a:r>
          </a:p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i="1" dirty="0" smtClean="0">
                <a:solidFill>
                  <a:srgbClr val="7030A0"/>
                </a:solidFill>
                <a:cs typeface="Arial" charset="0"/>
              </a:rPr>
              <a:t>учитель начальных классов МКОУ «СОШ ст. Евсино» </a:t>
            </a:r>
          </a:p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i="1" dirty="0" err="1" smtClean="0">
                <a:solidFill>
                  <a:srgbClr val="7030A0"/>
                </a:solidFill>
                <a:cs typeface="Arial" charset="0"/>
              </a:rPr>
              <a:t>Искитимского</a:t>
            </a:r>
            <a:r>
              <a:rPr lang="ru-RU" sz="1600" i="1" dirty="0" smtClean="0">
                <a:solidFill>
                  <a:srgbClr val="7030A0"/>
                </a:solidFill>
                <a:cs typeface="Arial" charset="0"/>
              </a:rPr>
              <a:t> района  Новосибирской области</a:t>
            </a:r>
          </a:p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i="1" dirty="0" smtClean="0">
                <a:solidFill>
                  <a:srgbClr val="7030A0"/>
                </a:solidFill>
                <a:cs typeface="Arial" charset="0"/>
              </a:rPr>
              <a:t>2017</a:t>
            </a:r>
            <a:endParaRPr lang="ru-RU" sz="1600" i="1" dirty="0">
              <a:solidFill>
                <a:srgbClr val="7030A0"/>
              </a:solidFill>
              <a:cs typeface="Arial" charset="0"/>
            </a:endParaRPr>
          </a:p>
        </p:txBody>
      </p:sp>
      <p:sp>
        <p:nvSpPr>
          <p:cNvPr id="5" name="Заголовок 5"/>
          <p:cNvSpPr txBox="1">
            <a:spLocks/>
          </p:cNvSpPr>
          <p:nvPr/>
        </p:nvSpPr>
        <p:spPr>
          <a:xfrm>
            <a:off x="971600" y="1019344"/>
            <a:ext cx="7200800" cy="2862322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r>
              <a:rPr lang="ru-RU" sz="3600" b="1" i="1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Arial" charset="0"/>
              </a:rPr>
              <a:t>Викторина</a:t>
            </a:r>
          </a:p>
          <a:p>
            <a:pPr fontAlgn="base">
              <a:spcAft>
                <a:spcPct val="0"/>
              </a:spcAft>
              <a:defRPr/>
            </a:pPr>
            <a:r>
              <a:rPr lang="ru-RU" sz="7200" b="1" i="1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Arial" charset="0"/>
              </a:rPr>
              <a:t>«Российская космонавтика»</a:t>
            </a:r>
            <a:endParaRPr lang="ru-RU" sz="7200" b="1" i="1" dirty="0">
              <a:ln w="19050">
                <a:solidFill>
                  <a:prstClr val="white"/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+mn-lt"/>
              <a:cs typeface="Arial" charset="0"/>
            </a:endParaRPr>
          </a:p>
        </p:txBody>
      </p:sp>
      <p:sp>
        <p:nvSpPr>
          <p:cNvPr id="2" name="Управляющая кнопка: сведения 1">
            <a:hlinkClick r:id="" action="ppaction://hlinkshowjump?jump=lastslide" highlightClick="1"/>
          </p:cNvPr>
          <p:cNvSpPr/>
          <p:nvPr/>
        </p:nvSpPr>
        <p:spPr>
          <a:xfrm>
            <a:off x="251520" y="260648"/>
            <a:ext cx="360000" cy="360040"/>
          </a:xfrm>
          <a:prstGeom prst="actionButtonInformation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 descr="E:\фото и картинки презентации\картинки для презентеций\фон для презентаций\1209043543_g-7.jpg"/>
          <p:cNvPicPr>
            <a:picLocks noChangeAspect="1" noChangeArrowheads="1"/>
          </p:cNvPicPr>
          <p:nvPr/>
        </p:nvPicPr>
        <p:blipFill>
          <a:blip r:embed="rId2"/>
          <a:srcRect r="34375" b="62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928694"/>
          </a:xfr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4000" b="1" dirty="0" smtClean="0">
                <a:latin typeface="Monotype Corsiva" pitchFamily="66" charset="0"/>
              </a:rPr>
              <a:t>В школе, среди сверстников.</a:t>
            </a:r>
            <a:endParaRPr lang="ru-RU" sz="4000" b="1" dirty="0">
              <a:latin typeface="Monotype Corsiva" pitchFamily="66" charset="0"/>
            </a:endParaRPr>
          </a:p>
        </p:txBody>
      </p:sp>
      <p:sp>
        <p:nvSpPr>
          <p:cNvPr id="10" name="Горизонтальный свиток 9"/>
          <p:cNvSpPr/>
          <p:nvPr/>
        </p:nvSpPr>
        <p:spPr>
          <a:xfrm>
            <a:off x="428596" y="4786322"/>
            <a:ext cx="3714776" cy="1571612"/>
          </a:xfrm>
          <a:prstGeom prst="horizontalScroll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Monotype Corsiva" pitchFamily="66" charset="0"/>
              </a:rPr>
              <a:t>Юра (первый слева) – капитан футбольной команды.</a:t>
            </a:r>
            <a:endParaRPr lang="ru-RU" sz="2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11" name="Горизонтальный свиток 10"/>
          <p:cNvSpPr/>
          <p:nvPr/>
        </p:nvSpPr>
        <p:spPr>
          <a:xfrm>
            <a:off x="5214942" y="4786322"/>
            <a:ext cx="3643338" cy="1571636"/>
          </a:xfrm>
          <a:prstGeom prst="horizontalScroll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Monotype Corsiva" pitchFamily="66" charset="0"/>
              </a:rPr>
              <a:t>Юрий Гагарин стоит первый справа .</a:t>
            </a:r>
          </a:p>
        </p:txBody>
      </p:sp>
      <p:pic>
        <p:nvPicPr>
          <p:cNvPr id="12" name="Picture 2" descr="http://epizodsspace.no-ip.org/bibl/gagarin/doroga/d-v-k-61pr/47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8595" y="1357298"/>
            <a:ext cx="3903545" cy="278608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3" name="Picture 4" descr="http://epizodsspace.no-ip.org/bibl/gagarin/doroga/d-v-k-61pr/17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43438" y="1357298"/>
            <a:ext cx="4250022" cy="278608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4217251643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 txBox="1">
            <a:spLocks/>
          </p:cNvSpPr>
          <p:nvPr/>
        </p:nvSpPr>
        <p:spPr>
          <a:xfrm>
            <a:off x="971600" y="4594461"/>
            <a:ext cx="7200800" cy="9856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i="1" dirty="0" smtClean="0">
                <a:solidFill>
                  <a:srgbClr val="7030A0"/>
                </a:solidFill>
                <a:cs typeface="Arial" charset="0"/>
              </a:rPr>
              <a:t>Автор презентации: Фокина Лидия Петровна, </a:t>
            </a:r>
          </a:p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i="1" dirty="0" smtClean="0">
                <a:solidFill>
                  <a:srgbClr val="7030A0"/>
                </a:solidFill>
                <a:cs typeface="Arial" charset="0"/>
              </a:rPr>
              <a:t>учитель начальных классов МКОУ «СОШ ст. Евсино» </a:t>
            </a:r>
          </a:p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i="1" dirty="0" err="1" smtClean="0">
                <a:solidFill>
                  <a:srgbClr val="7030A0"/>
                </a:solidFill>
                <a:cs typeface="Arial" charset="0"/>
              </a:rPr>
              <a:t>Искитимского</a:t>
            </a:r>
            <a:r>
              <a:rPr lang="ru-RU" sz="1600" i="1" dirty="0" smtClean="0">
                <a:solidFill>
                  <a:srgbClr val="7030A0"/>
                </a:solidFill>
                <a:cs typeface="Arial" charset="0"/>
              </a:rPr>
              <a:t> района  Новосибирской области</a:t>
            </a:r>
          </a:p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i="1" dirty="0" smtClean="0">
                <a:solidFill>
                  <a:srgbClr val="7030A0"/>
                </a:solidFill>
                <a:cs typeface="Arial" charset="0"/>
              </a:rPr>
              <a:t>2017</a:t>
            </a:r>
            <a:endParaRPr lang="ru-RU" sz="1600" i="1" dirty="0">
              <a:solidFill>
                <a:srgbClr val="7030A0"/>
              </a:solidFill>
              <a:cs typeface="Arial" charset="0"/>
            </a:endParaRPr>
          </a:p>
        </p:txBody>
      </p:sp>
      <p:sp>
        <p:nvSpPr>
          <p:cNvPr id="5" name="Заголовок 5"/>
          <p:cNvSpPr txBox="1">
            <a:spLocks/>
          </p:cNvSpPr>
          <p:nvPr/>
        </p:nvSpPr>
        <p:spPr>
          <a:xfrm>
            <a:off x="971600" y="1019344"/>
            <a:ext cx="7200800" cy="2862322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r>
              <a:rPr lang="ru-RU" sz="3600" b="1" i="1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Arial" charset="0"/>
              </a:rPr>
              <a:t>Викторина</a:t>
            </a:r>
          </a:p>
          <a:p>
            <a:pPr fontAlgn="base">
              <a:spcAft>
                <a:spcPct val="0"/>
              </a:spcAft>
              <a:defRPr/>
            </a:pPr>
            <a:r>
              <a:rPr lang="ru-RU" sz="7200" b="1" i="1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Arial" charset="0"/>
              </a:rPr>
              <a:t>«Российская космонавтика»</a:t>
            </a:r>
            <a:endParaRPr lang="ru-RU" sz="7200" b="1" i="1" dirty="0">
              <a:ln w="19050">
                <a:solidFill>
                  <a:prstClr val="white"/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+mn-lt"/>
              <a:cs typeface="Arial" charset="0"/>
            </a:endParaRPr>
          </a:p>
        </p:txBody>
      </p:sp>
      <p:sp>
        <p:nvSpPr>
          <p:cNvPr id="2" name="Управляющая кнопка: сведения 1">
            <a:hlinkClick r:id="" action="ppaction://hlinkshowjump?jump=lastslide" highlightClick="1"/>
          </p:cNvPr>
          <p:cNvSpPr/>
          <p:nvPr/>
        </p:nvSpPr>
        <p:spPr>
          <a:xfrm>
            <a:off x="251520" y="260648"/>
            <a:ext cx="360000" cy="360040"/>
          </a:xfrm>
          <a:prstGeom prst="actionButtonInformation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 descr="E:\фото и картинки презентации\картинки для презентеций\фон для презентаций\1209043543_g-7.jpg"/>
          <p:cNvPicPr>
            <a:picLocks noChangeAspect="1" noChangeArrowheads="1"/>
          </p:cNvPicPr>
          <p:nvPr/>
        </p:nvPicPr>
        <p:blipFill>
          <a:blip r:embed="rId2"/>
          <a:srcRect r="34375" b="62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928694"/>
          </a:xfr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4000" b="1" dirty="0" smtClean="0">
                <a:latin typeface="Monotype Corsiva" pitchFamily="66" charset="0"/>
              </a:rPr>
              <a:t>Детство</a:t>
            </a:r>
            <a:endParaRPr lang="ru-RU" sz="4000" b="1" dirty="0">
              <a:latin typeface="Monotype Corsiva" pitchFamily="66" charset="0"/>
            </a:endParaRPr>
          </a:p>
        </p:txBody>
      </p:sp>
      <p:sp>
        <p:nvSpPr>
          <p:cNvPr id="10" name="Горизонтальный свиток 9"/>
          <p:cNvSpPr/>
          <p:nvPr/>
        </p:nvSpPr>
        <p:spPr>
          <a:xfrm>
            <a:off x="285720" y="5072074"/>
            <a:ext cx="3857652" cy="1143008"/>
          </a:xfrm>
          <a:prstGeom prst="horizontalScroll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Monotype Corsiva" pitchFamily="66" charset="0"/>
            </a:endParaRPr>
          </a:p>
          <a:p>
            <a:pPr algn="ctr"/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Monotype Corsiva" pitchFamily="66" charset="0"/>
              </a:rPr>
              <a:t>15-летний Юрий после 6 класса. 1949год.</a:t>
            </a:r>
          </a:p>
          <a:p>
            <a:pPr algn="ctr"/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Monotype Corsiva" pitchFamily="66" charset="0"/>
              </a:rPr>
              <a:t>.</a:t>
            </a:r>
            <a:endParaRPr lang="ru-RU" sz="2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11" name="Горизонтальный свиток 10"/>
          <p:cNvSpPr/>
          <p:nvPr/>
        </p:nvSpPr>
        <p:spPr>
          <a:xfrm>
            <a:off x="4643438" y="5000636"/>
            <a:ext cx="4214842" cy="1143008"/>
          </a:xfrm>
          <a:prstGeom prst="horizontalScroll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Monotype Corsiva" pitchFamily="66" charset="0"/>
              </a:rPr>
              <a:t>Среди  друзей.</a:t>
            </a:r>
          </a:p>
        </p:txBody>
      </p:sp>
      <p:pic>
        <p:nvPicPr>
          <p:cNvPr id="12" name="Picture 2" descr="Юрий Гагарин в детстве фото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85786" y="1142984"/>
            <a:ext cx="2643206" cy="376405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3" name="Picture 3" descr="D:\Картинки\Гагарин\274689716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6314" y="1214422"/>
            <a:ext cx="3882631" cy="364333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17251643"/>
      </p:ext>
    </p:extLst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 txBox="1">
            <a:spLocks/>
          </p:cNvSpPr>
          <p:nvPr/>
        </p:nvSpPr>
        <p:spPr>
          <a:xfrm>
            <a:off x="971600" y="4594461"/>
            <a:ext cx="7200800" cy="9856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i="1" dirty="0" smtClean="0">
                <a:solidFill>
                  <a:srgbClr val="7030A0"/>
                </a:solidFill>
                <a:cs typeface="Arial" charset="0"/>
              </a:rPr>
              <a:t>Автор презентации: Фокина Лидия Петровна, </a:t>
            </a:r>
          </a:p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i="1" dirty="0" smtClean="0">
                <a:solidFill>
                  <a:srgbClr val="7030A0"/>
                </a:solidFill>
                <a:cs typeface="Arial" charset="0"/>
              </a:rPr>
              <a:t>учитель начальных классов МКОУ «СОШ ст. Евсино» </a:t>
            </a:r>
          </a:p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i="1" dirty="0" err="1" smtClean="0">
                <a:solidFill>
                  <a:srgbClr val="7030A0"/>
                </a:solidFill>
                <a:cs typeface="Arial" charset="0"/>
              </a:rPr>
              <a:t>Искитимского</a:t>
            </a:r>
            <a:r>
              <a:rPr lang="ru-RU" sz="1600" i="1" dirty="0" smtClean="0">
                <a:solidFill>
                  <a:srgbClr val="7030A0"/>
                </a:solidFill>
                <a:cs typeface="Arial" charset="0"/>
              </a:rPr>
              <a:t> района  Новосибирской области</a:t>
            </a:r>
          </a:p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i="1" dirty="0" smtClean="0">
                <a:solidFill>
                  <a:srgbClr val="7030A0"/>
                </a:solidFill>
                <a:cs typeface="Arial" charset="0"/>
              </a:rPr>
              <a:t>2017</a:t>
            </a:r>
            <a:endParaRPr lang="ru-RU" sz="1600" i="1" dirty="0">
              <a:solidFill>
                <a:srgbClr val="7030A0"/>
              </a:solidFill>
              <a:cs typeface="Arial" charset="0"/>
            </a:endParaRPr>
          </a:p>
        </p:txBody>
      </p:sp>
      <p:sp>
        <p:nvSpPr>
          <p:cNvPr id="5" name="Заголовок 5"/>
          <p:cNvSpPr txBox="1">
            <a:spLocks/>
          </p:cNvSpPr>
          <p:nvPr/>
        </p:nvSpPr>
        <p:spPr>
          <a:xfrm>
            <a:off x="971600" y="1019344"/>
            <a:ext cx="7200800" cy="2862322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r>
              <a:rPr lang="ru-RU" sz="3600" b="1" i="1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Arial" charset="0"/>
              </a:rPr>
              <a:t>Викторина</a:t>
            </a:r>
          </a:p>
          <a:p>
            <a:pPr fontAlgn="base">
              <a:spcAft>
                <a:spcPct val="0"/>
              </a:spcAft>
              <a:defRPr/>
            </a:pPr>
            <a:r>
              <a:rPr lang="ru-RU" sz="7200" b="1" i="1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Arial" charset="0"/>
              </a:rPr>
              <a:t>«Российская космонавтика»</a:t>
            </a:r>
            <a:endParaRPr lang="ru-RU" sz="7200" b="1" i="1" dirty="0">
              <a:ln w="19050">
                <a:solidFill>
                  <a:prstClr val="white"/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+mn-lt"/>
              <a:cs typeface="Arial" charset="0"/>
            </a:endParaRPr>
          </a:p>
        </p:txBody>
      </p:sp>
      <p:sp>
        <p:nvSpPr>
          <p:cNvPr id="2" name="Управляющая кнопка: сведения 1">
            <a:hlinkClick r:id="" action="ppaction://hlinkshowjump?jump=lastslide" highlightClick="1"/>
          </p:cNvPr>
          <p:cNvSpPr/>
          <p:nvPr/>
        </p:nvSpPr>
        <p:spPr>
          <a:xfrm>
            <a:off x="251520" y="260648"/>
            <a:ext cx="360000" cy="360040"/>
          </a:xfrm>
          <a:prstGeom prst="actionButtonInformation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 descr="E:\фото и картинки презентации\картинки для презентеций\фон для презентаций\1209043543_g-7.jpg"/>
          <p:cNvPicPr>
            <a:picLocks noChangeAspect="1" noChangeArrowheads="1"/>
          </p:cNvPicPr>
          <p:nvPr/>
        </p:nvPicPr>
        <p:blipFill>
          <a:blip r:embed="rId2"/>
          <a:srcRect r="34375" b="62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928694"/>
          </a:xfr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4000" b="1" dirty="0" smtClean="0">
                <a:latin typeface="Monotype Corsiva" pitchFamily="66" charset="0"/>
              </a:rPr>
              <a:t> Во время учёбы в Люберцах</a:t>
            </a:r>
            <a:endParaRPr lang="ru-RU" sz="4000" b="1" dirty="0">
              <a:latin typeface="Monotype Corsiva" pitchFamily="66" charset="0"/>
            </a:endParaRPr>
          </a:p>
        </p:txBody>
      </p:sp>
      <p:sp>
        <p:nvSpPr>
          <p:cNvPr id="10" name="Горизонтальный свиток 9"/>
          <p:cNvSpPr/>
          <p:nvPr/>
        </p:nvSpPr>
        <p:spPr>
          <a:xfrm>
            <a:off x="2500298" y="5286388"/>
            <a:ext cx="4357718" cy="1143008"/>
          </a:xfrm>
          <a:prstGeom prst="horizontalScroll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16-летний Юра 1950 год.</a:t>
            </a:r>
          </a:p>
        </p:txBody>
      </p:sp>
      <p:pic>
        <p:nvPicPr>
          <p:cNvPr id="12" name="Picture 2" descr="Юрий Гагарин во время учебы на литейщика в Люберцах. 1950 год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42910" y="1357298"/>
            <a:ext cx="2493410" cy="364333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3" name="Picture 4" descr="http://epizodsspace.no-ip.org/bibl/gagarin/doroga/d-v-k-61pr/39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929322" y="1071546"/>
            <a:ext cx="2539647" cy="381302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4217251643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 txBox="1">
            <a:spLocks/>
          </p:cNvSpPr>
          <p:nvPr/>
        </p:nvSpPr>
        <p:spPr>
          <a:xfrm>
            <a:off x="971600" y="4594461"/>
            <a:ext cx="7200800" cy="9856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i="1" dirty="0" smtClean="0">
                <a:solidFill>
                  <a:srgbClr val="7030A0"/>
                </a:solidFill>
                <a:cs typeface="Arial" charset="0"/>
              </a:rPr>
              <a:t>Автор презентации: Фокина Лидия Петровна, </a:t>
            </a:r>
          </a:p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i="1" dirty="0" smtClean="0">
                <a:solidFill>
                  <a:srgbClr val="7030A0"/>
                </a:solidFill>
                <a:cs typeface="Arial" charset="0"/>
              </a:rPr>
              <a:t>учитель начальных классов МКОУ «СОШ ст. Евсино» </a:t>
            </a:r>
          </a:p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i="1" dirty="0" err="1" smtClean="0">
                <a:solidFill>
                  <a:srgbClr val="7030A0"/>
                </a:solidFill>
                <a:cs typeface="Arial" charset="0"/>
              </a:rPr>
              <a:t>Искитимского</a:t>
            </a:r>
            <a:r>
              <a:rPr lang="ru-RU" sz="1600" i="1" dirty="0" smtClean="0">
                <a:solidFill>
                  <a:srgbClr val="7030A0"/>
                </a:solidFill>
                <a:cs typeface="Arial" charset="0"/>
              </a:rPr>
              <a:t> района  Новосибирской области</a:t>
            </a:r>
          </a:p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i="1" dirty="0" smtClean="0">
                <a:solidFill>
                  <a:srgbClr val="7030A0"/>
                </a:solidFill>
                <a:cs typeface="Arial" charset="0"/>
              </a:rPr>
              <a:t>2017</a:t>
            </a:r>
            <a:endParaRPr lang="ru-RU" sz="1600" i="1" dirty="0">
              <a:solidFill>
                <a:srgbClr val="7030A0"/>
              </a:solidFill>
              <a:cs typeface="Arial" charset="0"/>
            </a:endParaRPr>
          </a:p>
        </p:txBody>
      </p:sp>
      <p:sp>
        <p:nvSpPr>
          <p:cNvPr id="5" name="Заголовок 5"/>
          <p:cNvSpPr txBox="1">
            <a:spLocks/>
          </p:cNvSpPr>
          <p:nvPr/>
        </p:nvSpPr>
        <p:spPr>
          <a:xfrm>
            <a:off x="971600" y="1019344"/>
            <a:ext cx="7200800" cy="2862322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r>
              <a:rPr lang="ru-RU" sz="3600" b="1" i="1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Arial" charset="0"/>
              </a:rPr>
              <a:t>Викторина</a:t>
            </a:r>
          </a:p>
          <a:p>
            <a:pPr fontAlgn="base">
              <a:spcAft>
                <a:spcPct val="0"/>
              </a:spcAft>
              <a:defRPr/>
            </a:pPr>
            <a:r>
              <a:rPr lang="ru-RU" sz="7200" b="1" i="1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Arial" charset="0"/>
              </a:rPr>
              <a:t>«Российская космонавтика»</a:t>
            </a:r>
            <a:endParaRPr lang="ru-RU" sz="7200" b="1" i="1" dirty="0">
              <a:ln w="19050">
                <a:solidFill>
                  <a:prstClr val="white"/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+mn-lt"/>
              <a:cs typeface="Arial" charset="0"/>
            </a:endParaRPr>
          </a:p>
        </p:txBody>
      </p:sp>
      <p:sp>
        <p:nvSpPr>
          <p:cNvPr id="2" name="Управляющая кнопка: сведения 1">
            <a:hlinkClick r:id="" action="ppaction://hlinkshowjump?jump=lastslide" highlightClick="1"/>
          </p:cNvPr>
          <p:cNvSpPr/>
          <p:nvPr/>
        </p:nvSpPr>
        <p:spPr>
          <a:xfrm>
            <a:off x="251520" y="260648"/>
            <a:ext cx="360000" cy="360040"/>
          </a:xfrm>
          <a:prstGeom prst="actionButtonInformation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 descr="E:\фото и картинки презентации\картинки для презентеций\фон для презентаций\1209043543_g-7.jpg"/>
          <p:cNvPicPr>
            <a:picLocks noChangeAspect="1" noChangeArrowheads="1"/>
          </p:cNvPicPr>
          <p:nvPr/>
        </p:nvPicPr>
        <p:blipFill>
          <a:blip r:embed="rId2"/>
          <a:srcRect r="34375" b="62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928694"/>
          </a:xfr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4000" b="1" dirty="0" smtClean="0">
                <a:latin typeface="Monotype Corsiva" pitchFamily="66" charset="0"/>
              </a:rPr>
              <a:t>Детство закончилось</a:t>
            </a:r>
            <a:endParaRPr lang="ru-RU" sz="4000" b="1" dirty="0">
              <a:latin typeface="Monotype Corsiva" pitchFamily="66" charset="0"/>
            </a:endParaRPr>
          </a:p>
        </p:txBody>
      </p:sp>
      <p:sp>
        <p:nvSpPr>
          <p:cNvPr id="10" name="Горизонтальный свиток 9"/>
          <p:cNvSpPr/>
          <p:nvPr/>
        </p:nvSpPr>
        <p:spPr>
          <a:xfrm>
            <a:off x="500034" y="5286388"/>
            <a:ext cx="8215370" cy="1285884"/>
          </a:xfrm>
          <a:prstGeom prst="horizontalScroll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Заявление в индустриальный техникум г. Саратова .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12" name="Picture 2" descr="картинка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643174" y="1571612"/>
            <a:ext cx="2952000" cy="349866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4217251643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43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030A0"/>
      </a:hlink>
      <a:folHlink>
        <a:srgbClr val="7030A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565</TotalTime>
  <Words>1356</Words>
  <Application>Microsoft Office PowerPoint</Application>
  <PresentationFormat>Экран (4:3)</PresentationFormat>
  <Paragraphs>291</Paragraphs>
  <Slides>40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1" baseType="lpstr">
      <vt:lpstr>Тема Office</vt:lpstr>
      <vt:lpstr>Слайд 1</vt:lpstr>
      <vt:lpstr>Слайд 2</vt:lpstr>
      <vt:lpstr>Слайд 3</vt:lpstr>
      <vt:lpstr>Родители</vt:lpstr>
      <vt:lpstr>Детство</vt:lpstr>
      <vt:lpstr>В школе, среди сверстников.</vt:lpstr>
      <vt:lpstr>Детство</vt:lpstr>
      <vt:lpstr> Во время учёбы в Люберцах</vt:lpstr>
      <vt:lpstr>Детство закончилось</vt:lpstr>
      <vt:lpstr>Студенческие годы</vt:lpstr>
      <vt:lpstr>Место учёбы</vt:lpstr>
      <vt:lpstr>Место проживания</vt:lpstr>
      <vt:lpstr>В саратовском аэроклубе</vt:lpstr>
      <vt:lpstr>Служба в армии</vt:lpstr>
      <vt:lpstr>1957 год</vt:lpstr>
      <vt:lpstr>Семья</vt:lpstr>
      <vt:lpstr>Семья</vt:lpstr>
      <vt:lpstr>Лётчик первого класса</vt:lpstr>
      <vt:lpstr>Перед полётом</vt:lpstr>
      <vt:lpstr>Перед стартом</vt:lpstr>
      <vt:lpstr>Старт</vt:lpstr>
      <vt:lpstr>На месте приземления</vt:lpstr>
      <vt:lpstr>Слайд 23</vt:lpstr>
      <vt:lpstr>Укажите дату первого в мире полёта человека в космос</vt:lpstr>
      <vt:lpstr>Укажите дату первого в мире полёта человека в космос</vt:lpstr>
      <vt:lpstr>Город Гагарин, названный в честь первого космонавта мира, находится …</vt:lpstr>
      <vt:lpstr>На космическом шлеме Юрия Гагарина была надпись …</vt:lpstr>
      <vt:lpstr>Во времена исторического полёта Юрий Гагарин был одет в костюм  «СК-1». Эти буквы обозначают …</vt:lpstr>
      <vt:lpstr>При старте своего корабля Юрий Гагарин сказал …</vt:lpstr>
      <vt:lpstr>«Хвойный» позывной  Юрия Гагарина …</vt:lpstr>
      <vt:lpstr>Первая профессия  у Юрия Гагарина была …</vt:lpstr>
      <vt:lpstr>Отца Юрия Гагарина  звали …</vt:lpstr>
      <vt:lpstr>У Юрия Гагарина родных братьев  и сестёр было …</vt:lpstr>
      <vt:lpstr>Первый в мире полёт в космос Юрий Гагарин совершил на космическом корабле, который назывался …</vt:lpstr>
      <vt:lpstr>Ракета, выводившая Юрия Гагарина  в космос, развивала максимальную скорость…</vt:lpstr>
      <vt:lpstr>Максимальная высота гагаринского полёта была …</vt:lpstr>
      <vt:lpstr>Юрий Гагарин в космическом корабле «Восток» вокруг Земли совершил …</vt:lpstr>
      <vt:lpstr>После завершения космического полёта Юрий Гагарин приземлился …</vt:lpstr>
      <vt:lpstr>Совершив первый в мире космический полёт, Юрий Гагарин приземлился …</vt:lpstr>
      <vt:lpstr>Информационные источники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Российская космонавтика</dc:title>
  <dc:creator>Фокина Лидия Петровна</dc:creator>
  <cp:keywords>Викторина</cp:keywords>
  <cp:lastModifiedBy>Microsoft Office</cp:lastModifiedBy>
  <cp:revision>76</cp:revision>
  <dcterms:created xsi:type="dcterms:W3CDTF">2017-02-23T13:11:39Z</dcterms:created>
  <dcterms:modified xsi:type="dcterms:W3CDTF">2020-04-23T14:09:02Z</dcterms:modified>
</cp:coreProperties>
</file>