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68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7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588" autoAdjust="0"/>
    <p:restoredTop sz="94660"/>
  </p:normalViewPr>
  <p:slideViewPr>
    <p:cSldViewPr>
      <p:cViewPr varScale="1">
        <p:scale>
          <a:sx n="103" d="100"/>
          <a:sy n="103" d="100"/>
        </p:scale>
        <p:origin x="-3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6A449-14A3-44F6-A4CA-D9B1D0B0714C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00D1C-E024-4C00-A9C6-6CAA8B52B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5860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00D1C-E024-4C00-A9C6-6CAA8B52B49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3100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00D1C-E024-4C00-A9C6-6CAA8B52B49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3173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2006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5354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483999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4915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42028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9365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3594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939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472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8505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502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397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645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8372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340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6137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4DF11-18CD-4CE8-BCE8-CF0A0444EBD8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0F8EF5C-15C3-4336-A2BA-C4E6577987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901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25686"/>
            <a:ext cx="82089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/>
              <a:t>Муниципальное казённое общеобразовательное учреждение</a:t>
            </a:r>
          </a:p>
          <a:p>
            <a:pPr algn="ctr"/>
            <a:r>
              <a:rPr lang="ru-RU" sz="2000" b="1" i="1" dirty="0"/>
              <a:t>средняя общеобразовательная школа № 7</a:t>
            </a:r>
          </a:p>
          <a:p>
            <a:pPr algn="ctr"/>
            <a:r>
              <a:rPr lang="ru-RU" sz="2000" b="1" i="1" dirty="0"/>
              <a:t>(МКОУ СОШ № 7)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95636" y="1583897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u="sng" dirty="0">
                <a:solidFill>
                  <a:schemeClr val="accent1"/>
                </a:solidFill>
              </a:rPr>
              <a:t>КОНКУРС МЕТОДИЧЕСКИХ РАЗРАБОТОК</a:t>
            </a:r>
            <a:br>
              <a:rPr lang="ru-RU" b="1" i="1" u="sng" dirty="0">
                <a:solidFill>
                  <a:schemeClr val="accent1"/>
                </a:solidFill>
              </a:rPr>
            </a:br>
            <a:r>
              <a:rPr lang="ru-RU" b="1" i="1" u="sng" dirty="0">
                <a:solidFill>
                  <a:schemeClr val="accent1"/>
                </a:solidFill>
              </a:rPr>
              <a:t>«Уроки Великой Победы»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66518" y="2470075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solidFill>
                  <a:srgbClr val="002060"/>
                </a:solidFill>
              </a:rPr>
              <a:t>Номинация : </a:t>
            </a:r>
          </a:p>
          <a:p>
            <a:pPr algn="ctr"/>
            <a:r>
              <a:rPr lang="ru-RU" sz="1600" b="1" i="1" u="sng" dirty="0">
                <a:solidFill>
                  <a:srgbClr val="002060"/>
                </a:solidFill>
              </a:rPr>
              <a:t>«Лучший урок по предмету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математика </a:t>
            </a:r>
            <a:r>
              <a:rPr lang="ru-RU" sz="1600" b="1" i="1" u="sng" dirty="0">
                <a:solidFill>
                  <a:srgbClr val="002060"/>
                </a:solidFill>
              </a:rPr>
              <a:t>1 класс)»</a:t>
            </a:r>
            <a:endParaRPr lang="ru-RU" sz="1600" b="1" i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569706" y="3325310"/>
            <a:ext cx="79928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u="sng" dirty="0">
                <a:solidFill>
                  <a:schemeClr val="accent1"/>
                </a:solidFill>
              </a:rPr>
              <a:t>«Числа от 1до 10. Сложение и вычитание, Закрепление изученного. Решение задач. </a:t>
            </a:r>
            <a:endParaRPr lang="ru-RU" sz="2000" b="1" i="1" u="sng" dirty="0" smtClean="0">
              <a:solidFill>
                <a:schemeClr val="accent1"/>
              </a:solidFill>
            </a:endParaRPr>
          </a:p>
          <a:p>
            <a:pPr algn="ctr"/>
            <a:r>
              <a:rPr lang="ru-RU" sz="2000" b="1" i="1" u="sng" dirty="0" smtClean="0">
                <a:solidFill>
                  <a:schemeClr val="accent1"/>
                </a:solidFill>
              </a:rPr>
              <a:t>Нахождение </a:t>
            </a:r>
            <a:r>
              <a:rPr lang="ru-RU" sz="2000" b="1" i="1" u="sng" dirty="0">
                <a:solidFill>
                  <a:schemeClr val="accent1"/>
                </a:solidFill>
              </a:rPr>
              <a:t>информации о городах-героях»</a:t>
            </a:r>
          </a:p>
          <a:p>
            <a:pPr algn="ctr"/>
            <a:r>
              <a:rPr lang="ru-RU" sz="2000" b="1" i="1" u="sng" dirty="0">
                <a:solidFill>
                  <a:schemeClr val="accent1"/>
                </a:solidFill>
              </a:rPr>
              <a:t>( Военная игра)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5293" y="4999348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002060"/>
                </a:solidFill>
              </a:rPr>
              <a:t>Подготовила:</a:t>
            </a:r>
          </a:p>
          <a:p>
            <a:pPr algn="r"/>
            <a:r>
              <a:rPr lang="ru-RU" sz="2000" b="1" i="1" dirty="0" smtClean="0">
                <a:solidFill>
                  <a:srgbClr val="002060"/>
                </a:solidFill>
              </a:rPr>
              <a:t>Учитель начальных классов </a:t>
            </a:r>
          </a:p>
          <a:p>
            <a:pPr algn="r"/>
            <a:r>
              <a:rPr lang="ru-RU" sz="2000" b="1" i="1" dirty="0" smtClean="0">
                <a:solidFill>
                  <a:srgbClr val="002060"/>
                </a:solidFill>
              </a:rPr>
              <a:t>Филатова </a:t>
            </a:r>
            <a:r>
              <a:rPr lang="ru-RU" sz="2000" b="1" i="1" dirty="0">
                <a:solidFill>
                  <a:srgbClr val="002060"/>
                </a:solidFill>
              </a:rPr>
              <a:t>Лариса </a:t>
            </a:r>
            <a:r>
              <a:rPr lang="ru-RU" sz="2000" b="1" i="1" dirty="0" smtClean="0">
                <a:solidFill>
                  <a:srgbClr val="002060"/>
                </a:solidFill>
              </a:rPr>
              <a:t>Павловна </a:t>
            </a:r>
          </a:p>
          <a:p>
            <a:pPr algn="r"/>
            <a:r>
              <a:rPr lang="en-US" sz="2000" b="1" i="1" dirty="0" smtClean="0">
                <a:solidFill>
                  <a:srgbClr val="002060"/>
                </a:solidFill>
              </a:rPr>
              <a:t>I</a:t>
            </a:r>
            <a:r>
              <a:rPr lang="ru-RU" sz="2000" b="1" i="1" dirty="0" smtClean="0">
                <a:solidFill>
                  <a:srgbClr val="002060"/>
                </a:solidFill>
              </a:rPr>
              <a:t> категория</a:t>
            </a:r>
            <a:endParaRPr lang="ru-RU" sz="2000" b="1" i="1" dirty="0"/>
          </a:p>
        </p:txBody>
      </p:sp>
      <p:pic>
        <p:nvPicPr>
          <p:cNvPr id="11" name="Picture 2" descr="https://papik.pro/uploads/posts/2022-01/1642346893_4-papik-pro-p-pobeda-klipart-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4429132"/>
            <a:ext cx="2200320" cy="2286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5486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4584" y="-51155"/>
            <a:ext cx="9144000" cy="1208659"/>
          </a:xfrm>
          <a:noFill/>
        </p:spPr>
        <p:txBody>
          <a:bodyPr/>
          <a:lstStyle/>
          <a:p>
            <a:pPr algn="ctr"/>
            <a:r>
              <a:rPr lang="ru-RU" dirty="0" smtClean="0"/>
              <a:t>Города-герои: Москва, Минск, </a:t>
            </a:r>
            <a:br>
              <a:rPr lang="ru-RU" dirty="0" smtClean="0"/>
            </a:br>
            <a:r>
              <a:rPr lang="ru-RU" dirty="0" smtClean="0"/>
              <a:t>Волгоград, Одесса</a:t>
            </a:r>
            <a:endParaRPr lang="ru-RU" dirty="0"/>
          </a:p>
        </p:txBody>
      </p:sp>
      <p:pic>
        <p:nvPicPr>
          <p:cNvPr id="4" name="Содержимое 3" descr="http://74322s001.edusite.ru/images/p473_moskva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9439"/>
            <a:ext cx="216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74322s001.edusite.ru/images/p473_mins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1269" y="1361128"/>
            <a:ext cx="2160000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http://74322s001.edusite.ru/images/volgograd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790219"/>
            <a:ext cx="3500462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Вышивка картины идущий по воде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69240" y="2489721"/>
            <a:ext cx="2857520" cy="3463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32839" y="-14190"/>
            <a:ext cx="9118153" cy="1396069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Брестская крепость, </a:t>
            </a:r>
            <a:br>
              <a:rPr lang="ru-RU" dirty="0" smtClean="0"/>
            </a:br>
            <a:r>
              <a:rPr lang="ru-RU" dirty="0" smtClean="0"/>
              <a:t>Севастополь, </a:t>
            </a:r>
            <a:br>
              <a:rPr lang="ru-RU" dirty="0" smtClean="0"/>
            </a:br>
            <a:r>
              <a:rPr lang="ru-RU" dirty="0" smtClean="0"/>
              <a:t>Тула, Ленинград (Санкт-Петербург)</a:t>
            </a:r>
            <a:endParaRPr lang="ru-RU" dirty="0"/>
          </a:p>
        </p:txBody>
      </p:sp>
      <p:pic>
        <p:nvPicPr>
          <p:cNvPr id="4" name="Содержимое 3" descr="http://74322s001.edusite.ru/images/p473_brest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604" y="1637197"/>
            <a:ext cx="3080046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74322s001.edusite.ru/images/p473_sevastopal-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809" y="1669002"/>
            <a:ext cx="3214710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ГОРОД - ГЕРОЙ ТУЛ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134682"/>
            <a:ext cx="3214678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Презентация на тему город герой ленинград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4090" y="4149080"/>
            <a:ext cx="3286148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75467" y="-48637"/>
            <a:ext cx="9144000" cy="1059444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Керчь, Мурманск, Киев, </a:t>
            </a:r>
            <a:br>
              <a:rPr lang="ru-RU" dirty="0" smtClean="0"/>
            </a:br>
            <a:r>
              <a:rPr lang="ru-RU" dirty="0" smtClean="0"/>
              <a:t>Новороссийск. Смоленск</a:t>
            </a:r>
            <a:endParaRPr lang="ru-RU" dirty="0"/>
          </a:p>
        </p:txBody>
      </p:sp>
      <p:pic>
        <p:nvPicPr>
          <p:cNvPr id="4" name="Содержимое 3" descr="Керчь - Места Украина Miroved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601" y="1473120"/>
            <a:ext cx="2571736" cy="2000264"/>
          </a:xfrm>
          <a:prstGeom prst="rect">
            <a:avLst/>
          </a:prstGeom>
          <a:noFill/>
        </p:spPr>
      </p:pic>
      <p:pic>
        <p:nvPicPr>
          <p:cNvPr id="5" name="Рисунок 4" descr="http://74322s001.edusite.ru/images/p473_murmans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3511" y="1380915"/>
            <a:ext cx="2520000" cy="2071702"/>
          </a:xfrm>
          <a:prstGeom prst="rect">
            <a:avLst/>
          </a:prstGeom>
          <a:noFill/>
        </p:spPr>
      </p:pic>
      <p:pic>
        <p:nvPicPr>
          <p:cNvPr id="6" name="Рисунок 5" descr="Сценарий игровой программы &quot;Дорогою славы&quot; Pandia.or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5493" y="1220179"/>
            <a:ext cx="3000396" cy="2714644"/>
          </a:xfrm>
          <a:prstGeom prst="rect">
            <a:avLst/>
          </a:prstGeom>
          <a:noFill/>
        </p:spPr>
      </p:pic>
      <p:pic>
        <p:nvPicPr>
          <p:cNvPr id="7" name="Рисунок 6" descr="http://74322s001.edusite.ru/images/p473_novorossiysk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9438" y="3789040"/>
            <a:ext cx="3996000" cy="2643206"/>
          </a:xfrm>
          <a:prstGeom prst="rect">
            <a:avLst/>
          </a:prstGeom>
          <a:noFill/>
        </p:spPr>
      </p:pic>
      <p:pic>
        <p:nvPicPr>
          <p:cNvPr id="8" name="Рисунок 7" descr="C:\Users\Жанна\Pictures\Смоленск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4095559"/>
            <a:ext cx="3786214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Содержимое 3" descr="Керчь - Места Украина Miroved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691" y="1473120"/>
            <a:ext cx="257173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http://74322s001.edusite.ru/images/p473_murmans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7601" y="1380915"/>
            <a:ext cx="2520000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Сценарий игровой программы &quot;Дорогою славы&quot; Pandia.or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9583" y="1220179"/>
            <a:ext cx="3000396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http://74322s001.edusite.ru/images/p473_novorossiysk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89040"/>
            <a:ext cx="3996000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04" y="0"/>
            <a:ext cx="9144000" cy="1357290"/>
          </a:xfr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Работа над задачами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  <a:noFill/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2400" b="1" i="1" dirty="0" smtClean="0"/>
              <a:t> </a:t>
            </a:r>
            <a:r>
              <a:rPr lang="ru-RU" sz="2400" b="1" i="1" dirty="0"/>
              <a:t>Около военного штаба стояли 5 солдат и 3 офицера. Сколько всего военных стояло у штаба? </a:t>
            </a:r>
          </a:p>
          <a:p>
            <a:pPr algn="ctr"/>
            <a:endParaRPr lang="ru-RU" sz="2400" b="1" i="1" dirty="0" smtClean="0"/>
          </a:p>
          <a:p>
            <a:pPr algn="ctr"/>
            <a:r>
              <a:rPr lang="ru-RU" sz="2400" b="1" i="1" dirty="0" smtClean="0"/>
              <a:t>Около </a:t>
            </a:r>
            <a:r>
              <a:rPr lang="ru-RU" sz="2400" b="1" i="1" dirty="0"/>
              <a:t>штаба стояли 5 солдат  и 3 офицера. На сколько солдат  было больше . чем офицеров? </a:t>
            </a:r>
          </a:p>
          <a:p>
            <a:pPr algn="ctr"/>
            <a:endParaRPr lang="ru-RU" sz="2400" b="1" i="1" dirty="0" smtClean="0"/>
          </a:p>
          <a:p>
            <a:pPr algn="ctr"/>
            <a:r>
              <a:rPr lang="ru-RU" sz="2400" b="1" i="1" dirty="0" smtClean="0"/>
              <a:t>Около </a:t>
            </a:r>
            <a:r>
              <a:rPr lang="ru-RU" sz="2400" b="1" i="1" dirty="0"/>
              <a:t>штаба стояли 5 солдат , а офицеров на 3 меньше. Сколько офицеров стояло у штаба? </a:t>
            </a:r>
          </a:p>
          <a:p>
            <a:pPr algn="ctr"/>
            <a:endParaRPr lang="ru-RU" sz="2400" b="1" i="1" dirty="0" smtClean="0"/>
          </a:p>
          <a:p>
            <a:pPr algn="ctr"/>
            <a:r>
              <a:rPr lang="ru-RU" sz="2400" b="1" i="1" dirty="0" smtClean="0"/>
              <a:t>Около </a:t>
            </a:r>
            <a:r>
              <a:rPr lang="ru-RU" sz="2400" b="1" i="1" dirty="0"/>
              <a:t>штаба стояли 5 солдат . офицеров на 3 больше, Сколько офицеров стояло у штаба?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669" y="312032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Логическая разминка. Какого флажка не хватает?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www.dvaporosenka.ru/images/dlya-samih-malenkih-raskraski/raskraski-dlya-samih-malenkih-2-goda/raskraski-dlya-samih-malenkih-2-goda7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3697" y="1596695"/>
            <a:ext cx="78581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age.flaticon.com/icons/png/512/18/1865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5822" y="1470566"/>
            <a:ext cx="1214446" cy="11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age.flaticon.com/icons/png/512/81/81806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5137" y="1444120"/>
            <a:ext cx="171451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mage.flaticon.com/icons/png/512/81/81806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405" y="2893561"/>
            <a:ext cx="135732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http://www.dvaporosenka.ru/images/dlya-samih-malenkih-raskraski/raskraski-dlya-samih-malenkih-2-goda/raskraski-dlya-samih-malenkih-2-goda7.gif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70105"/>
            <a:ext cx="785818" cy="11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mage.flaticon.com/icons/png/512/18/1865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0268" y="2893561"/>
            <a:ext cx="111600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image.flaticon.com/icons/png/512/18/1865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90" y="4289596"/>
            <a:ext cx="1188000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image.flaticon.com/icons/png/512/81/81806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079641"/>
            <a:ext cx="1714512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60648"/>
            <a:ext cx="8568952" cy="626700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328" y="212046"/>
            <a:ext cx="9144000" cy="121442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noFill/>
        </p:spPr>
        <p:txBody>
          <a:bodyPr/>
          <a:lstStyle/>
          <a:p>
            <a:pPr lvl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000" b="1" i="1" dirty="0" smtClean="0"/>
              <a:t>Самолёт летит по небу,</a:t>
            </a:r>
          </a:p>
          <a:p>
            <a:pPr marL="0" indent="0">
              <a:buNone/>
            </a:pPr>
            <a:r>
              <a:rPr lang="ru-RU" sz="2000" b="1" i="1" dirty="0" smtClean="0"/>
              <a:t>Крылья подставляя ветру.</a:t>
            </a:r>
          </a:p>
          <a:p>
            <a:pPr marL="0" indent="0">
              <a:buNone/>
            </a:pPr>
            <a:r>
              <a:rPr lang="ru-RU" sz="2000" b="1" i="1" dirty="0" smtClean="0"/>
              <a:t>То как птица он парит,</a:t>
            </a:r>
          </a:p>
          <a:p>
            <a:pPr marL="0" indent="0">
              <a:buNone/>
            </a:pPr>
            <a:r>
              <a:rPr lang="ru-RU" sz="2000" b="1" i="1" dirty="0" smtClean="0"/>
              <a:t>То по воздуху кружит.            </a:t>
            </a:r>
          </a:p>
          <a:p>
            <a:pPr marL="0" indent="0">
              <a:buNone/>
            </a:pPr>
            <a:r>
              <a:rPr lang="ru-RU" sz="2000" b="1" i="1" dirty="0" smtClean="0"/>
              <a:t>А теперь пора спускаться,</a:t>
            </a:r>
          </a:p>
          <a:p>
            <a:pPr marL="0" indent="0">
              <a:buNone/>
            </a:pPr>
            <a:r>
              <a:rPr lang="ru-RU" sz="2000" b="1" i="1" dirty="0" smtClean="0"/>
              <a:t>На посадку приземляться.</a:t>
            </a:r>
          </a:p>
          <a:p>
            <a:pPr marL="0" indent="0">
              <a:buNone/>
            </a:pPr>
            <a:r>
              <a:rPr lang="ru-RU" sz="2000" b="1" i="1" dirty="0" smtClean="0"/>
              <a:t>Опустились мы легонько</a:t>
            </a:r>
          </a:p>
          <a:p>
            <a:pPr marL="0" indent="0">
              <a:buNone/>
            </a:pPr>
            <a:r>
              <a:rPr lang="ru-RU" sz="2000" b="1" i="1" dirty="0" smtClean="0"/>
              <a:t>И садимся потихоньку.</a:t>
            </a:r>
          </a:p>
          <a:p>
            <a:endParaRPr lang="ru-RU" dirty="0"/>
          </a:p>
        </p:txBody>
      </p:sp>
      <p:pic>
        <p:nvPicPr>
          <p:cNvPr id="4" name="Рисунок 3" descr="https://avatars.mds.yandex.net/get-pdb/963318/d8146829-2a97-45df-85a5-d7cce7304805/s120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3968" y="2852936"/>
            <a:ext cx="4429156" cy="3390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653136"/>
            <a:ext cx="8229600" cy="170482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00B0F0"/>
                </a:solidFill>
              </a:rPr>
              <a:t>2-синий</a:t>
            </a:r>
            <a:r>
              <a:rPr lang="ru-RU" sz="3200" b="1" i="1" dirty="0" smtClean="0"/>
              <a:t> </a:t>
            </a:r>
            <a:br>
              <a:rPr lang="ru-RU" sz="3200" b="1" i="1" dirty="0" smtClean="0"/>
            </a:br>
            <a:r>
              <a:rPr lang="ru-RU" sz="3200" b="1" i="1" dirty="0" smtClean="0">
                <a:solidFill>
                  <a:srgbClr val="FF0000"/>
                </a:solidFill>
              </a:rPr>
              <a:t>5-красный</a:t>
            </a: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>
                <a:solidFill>
                  <a:srgbClr val="92D050"/>
                </a:solidFill>
              </a:rPr>
              <a:t>9-зелёный</a:t>
            </a:r>
            <a:endParaRPr lang="ru-RU" sz="3200" b="1" i="1" dirty="0">
              <a:solidFill>
                <a:srgbClr val="92D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13599328"/>
              </p:ext>
            </p:extLst>
          </p:nvPr>
        </p:nvGraphicFramePr>
        <p:xfrm>
          <a:off x="457200" y="1038629"/>
          <a:ext cx="6970506" cy="14542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3502"/>
                <a:gridCol w="2323502"/>
                <a:gridCol w="2323502"/>
              </a:tblGrid>
              <a:tr h="484756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9-4</a:t>
                      </a:r>
                      <a:endParaRPr lang="ru-RU" b="1" i="1" dirty="0"/>
                    </a:p>
                  </a:txBody>
                  <a:tcPr marL="70538" marR="705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4+5</a:t>
                      </a:r>
                      <a:endParaRPr lang="ru-RU" b="1" i="1" dirty="0"/>
                    </a:p>
                  </a:txBody>
                  <a:tcPr marL="70538" marR="705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9-7</a:t>
                      </a:r>
                      <a:endParaRPr lang="ru-RU" b="1" i="1" dirty="0"/>
                    </a:p>
                  </a:txBody>
                  <a:tcPr marL="70538" marR="705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756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8+2</a:t>
                      </a:r>
                      <a:endParaRPr lang="ru-RU" b="1" i="1" dirty="0"/>
                    </a:p>
                  </a:txBody>
                  <a:tcPr marL="70538" marR="705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10-8</a:t>
                      </a:r>
                      <a:endParaRPr lang="ru-RU" b="1" i="1" dirty="0"/>
                    </a:p>
                  </a:txBody>
                  <a:tcPr marL="70538" marR="705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3+6</a:t>
                      </a:r>
                      <a:endParaRPr lang="ru-RU" b="1" i="1" dirty="0"/>
                    </a:p>
                  </a:txBody>
                  <a:tcPr marL="70538" marR="705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756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6-4</a:t>
                      </a:r>
                      <a:endParaRPr lang="ru-RU" b="1" i="1" dirty="0"/>
                    </a:p>
                  </a:txBody>
                  <a:tcPr marL="70538" marR="705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7+2</a:t>
                      </a:r>
                      <a:endParaRPr lang="ru-RU" b="1" i="1" dirty="0"/>
                    </a:p>
                  </a:txBody>
                  <a:tcPr marL="70538" marR="705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10-5</a:t>
                      </a:r>
                      <a:endParaRPr lang="ru-RU" b="1" i="1" dirty="0"/>
                    </a:p>
                  </a:txBody>
                  <a:tcPr marL="70538" marR="705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3232051"/>
              </p:ext>
            </p:extLst>
          </p:nvPr>
        </p:nvGraphicFramePr>
        <p:xfrm>
          <a:off x="446410" y="2675512"/>
          <a:ext cx="8229600" cy="15841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/>
                <a:gridCol w="2743200"/>
                <a:gridCol w="2743200"/>
              </a:tblGrid>
              <a:tr h="52805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9-4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4+5</a:t>
                      </a:r>
                      <a:endParaRPr lang="ru-RU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9-7</a:t>
                      </a:r>
                      <a:endParaRPr lang="ru-RU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8+2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10-8</a:t>
                      </a:r>
                      <a:endParaRPr lang="ru-RU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3+6</a:t>
                      </a:r>
                      <a:endParaRPr lang="ru-RU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6-4</a:t>
                      </a:r>
                      <a:endParaRPr lang="ru-RU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7+2</a:t>
                      </a:r>
                      <a:endParaRPr lang="ru-RU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10-5</a:t>
                      </a:r>
                      <a:endParaRPr lang="ru-RU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188640"/>
            <a:ext cx="8459416" cy="836712"/>
          </a:xfrm>
          <a:noFill/>
        </p:spPr>
        <p:txBody>
          <a:bodyPr/>
          <a:lstStyle/>
          <a:p>
            <a:pPr algn="ctr"/>
            <a:r>
              <a:rPr lang="ru-RU" dirty="0" smtClean="0"/>
              <a:t>       Продолжение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  <a:noFill/>
        </p:spPr>
        <p:txBody>
          <a:bodyPr/>
          <a:lstStyle/>
          <a:p>
            <a:pPr marL="0" indent="0" algn="ctr">
              <a:buNone/>
            </a:pPr>
            <a:r>
              <a:rPr lang="ru-RU" sz="2400" i="1" dirty="0" smtClean="0"/>
              <a:t>     1) Командир  катера подтянулся на перекладине 10 раз, а его помощник -6. На сколько раз больше подтянулся командир. Чем его помощник? </a:t>
            </a:r>
            <a:r>
              <a:rPr lang="ru-RU" sz="2400" dirty="0" smtClean="0"/>
              <a:t>(запишите в тетрадях решение и ответ задачи)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sz="2400" b="1" i="1" dirty="0" smtClean="0"/>
              <a:t>10-6=4 (раз)</a:t>
            </a:r>
          </a:p>
          <a:p>
            <a:pPr marL="0" indent="0">
              <a:buNone/>
            </a:pPr>
            <a:r>
              <a:rPr lang="ru-RU" sz="2000" b="1" i="1" dirty="0" smtClean="0"/>
              <a:t>  Ответ: на 4 раза.</a:t>
            </a:r>
          </a:p>
          <a:p>
            <a:pPr marL="0" indent="0" algn="ctr">
              <a:buNone/>
            </a:pPr>
            <a:r>
              <a:rPr lang="ru-RU" sz="2000" b="1" i="1" dirty="0"/>
              <a:t> </a:t>
            </a:r>
            <a:r>
              <a:rPr lang="ru-RU" sz="2000" b="1" i="1" dirty="0" smtClean="0"/>
              <a:t>     </a:t>
            </a:r>
            <a:r>
              <a:rPr lang="ru-RU" sz="2400" i="1" dirty="0" smtClean="0"/>
              <a:t>2) С первого  корабля сошли на берег 9 матросов, а со второго на 3 матроса меньше. Сколько матросов сошли со второго  корабля?</a:t>
            </a:r>
          </a:p>
          <a:p>
            <a:pPr marL="0" indent="0">
              <a:buNone/>
            </a:pPr>
            <a:r>
              <a:rPr lang="ru-RU" sz="2400" b="1" i="1" dirty="0" smtClean="0"/>
              <a:t>    9-3=6 (м.)</a:t>
            </a:r>
          </a:p>
          <a:p>
            <a:pPr marL="0" indent="0">
              <a:buNone/>
            </a:pPr>
            <a:r>
              <a:rPr lang="ru-RU" sz="2000" b="1" i="1" dirty="0" smtClean="0"/>
              <a:t>   Ответ: 6 матросов.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181198"/>
            <a:ext cx="9144000" cy="836712"/>
          </a:xfrm>
          <a:noFill/>
        </p:spPr>
        <p:txBody>
          <a:bodyPr/>
          <a:lstStyle/>
          <a:p>
            <a:pPr algn="ctr"/>
            <a:r>
              <a:rPr lang="ru-RU" dirty="0" smtClean="0"/>
              <a:t>    </a:t>
            </a:r>
            <a:r>
              <a:rPr lang="ru-RU" dirty="0" err="1" smtClean="0"/>
              <a:t>Физминутка</a:t>
            </a:r>
            <a:endParaRPr lang="ru-RU" dirty="0"/>
          </a:p>
        </p:txBody>
      </p:sp>
      <p:pic>
        <p:nvPicPr>
          <p:cNvPr id="6" name="Рисунок 5" descr="https://s00.yaplakal.com/pics/pics_original/5/7/2/935227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52736"/>
            <a:ext cx="4392488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23528" y="1772816"/>
            <a:ext cx="41044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Мы - </a:t>
            </a:r>
            <a:r>
              <a:rPr lang="ru-RU" sz="2400" b="1" i="1" dirty="0">
                <a:solidFill>
                  <a:srgbClr val="00B050"/>
                </a:solidFill>
              </a:rPr>
              <a:t>солдаты, мы –солдаты !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Нас вперёд труба зовёт!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Чётким строем. твёрдым шагом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Отправляемся в поход,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А мы тоже, а мы тоже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Отправляемся в поход,  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Отправляемся в поход.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pbs.twimg.com/media/DohgmIfXoAA79BY.jpg:large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2" y="404664"/>
            <a:ext cx="7272808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75269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337</TotalTime>
  <Words>348</Words>
  <Application>Microsoft Office PowerPoint</Application>
  <PresentationFormat>Экран (4:3)</PresentationFormat>
  <Paragraphs>71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Грань</vt:lpstr>
      <vt:lpstr>Слайд 1</vt:lpstr>
      <vt:lpstr>Работа над задачами </vt:lpstr>
      <vt:lpstr>Логическая разминка. Какого флажка не хватает?  </vt:lpstr>
      <vt:lpstr>Слайд 4</vt:lpstr>
      <vt:lpstr>Физминутка</vt:lpstr>
      <vt:lpstr>2-синий  5-красный 9-зелёный</vt:lpstr>
      <vt:lpstr>       Продолжение работы</vt:lpstr>
      <vt:lpstr>    Физминутка</vt:lpstr>
      <vt:lpstr>Слайд 9</vt:lpstr>
      <vt:lpstr>Города-герои: Москва, Минск,  Волгоград, Одесса</vt:lpstr>
      <vt:lpstr>Брестская крепость,  Севастополь,  Тула, Ленинград (Санкт-Петербург)</vt:lpstr>
      <vt:lpstr>Керчь, Мурманск, Киев,  Новороссийск. Смоленск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МЕТОДИЧЕСКИХ РАЗРАБОТОК «Уроки Великой Победы»</dc:title>
  <dc:creator>Милая Мама</dc:creator>
  <cp:lastModifiedBy>Милая Мама</cp:lastModifiedBy>
  <cp:revision>35</cp:revision>
  <dcterms:created xsi:type="dcterms:W3CDTF">2020-03-01T15:31:26Z</dcterms:created>
  <dcterms:modified xsi:type="dcterms:W3CDTF">2022-05-02T19:10:39Z</dcterms:modified>
</cp:coreProperties>
</file>