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60" r:id="rId6"/>
    <p:sldId id="263" r:id="rId7"/>
    <p:sldId id="264" r:id="rId8"/>
    <p:sldId id="265" r:id="rId9"/>
    <p:sldId id="266" r:id="rId10"/>
    <p:sldId id="268" r:id="rId11"/>
    <p:sldId id="269" r:id="rId12"/>
    <p:sldId id="267" r:id="rId13"/>
    <p:sldId id="270" r:id="rId14"/>
    <p:sldId id="271" r:id="rId15"/>
    <p:sldId id="272" r:id="rId16"/>
    <p:sldId id="273" r:id="rId17"/>
    <p:sldId id="275" r:id="rId18"/>
    <p:sldId id="256" r:id="rId19"/>
    <p:sldId id="274" r:id="rId20"/>
    <p:sldId id="276" r:id="rId21"/>
    <p:sldId id="277" r:id="rId22"/>
    <p:sldId id="278" r:id="rId23"/>
    <p:sldId id="279" r:id="rId24"/>
    <p:sldId id="281" r:id="rId25"/>
    <p:sldId id="283" r:id="rId26"/>
    <p:sldId id="284" r:id="rId27"/>
    <p:sldId id="282" r:id="rId28"/>
    <p:sldId id="285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hyperlink" Target="https://www.youtube.com/watch?v=MA3NFtLc22k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glishvoyage.com/english-cards/print/1498" TargetMode="Externa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hyperlink" Target="https://www.youtube.com/watch?v=Ov2v50af7bo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hyperlink" Target="https://www.youtube.com/watch?v=n1VBke5Y2co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L1oqOG9di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L1oqOG9di8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qMpREQdnCY" TargetMode="External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0180"/>
            <a:ext cx="8872977" cy="632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642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86"/>
          <a:stretch/>
        </p:blipFill>
        <p:spPr bwMode="auto">
          <a:xfrm>
            <a:off x="3131841" y="692696"/>
            <a:ext cx="590465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735"/>
            <a:ext cx="8712968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Как проще учить </a:t>
            </a:r>
            <a:r>
              <a:rPr lang="ru-RU" sz="3600" b="1" dirty="0" smtClean="0">
                <a:solidFill>
                  <a:srgbClr val="C00000"/>
                </a:solidFill>
              </a:rPr>
              <a:t>неправильные</a:t>
            </a:r>
            <a:r>
              <a:rPr lang="ru-RU" sz="3600" b="1" dirty="0" smtClean="0">
                <a:solidFill>
                  <a:srgbClr val="002060"/>
                </a:solidFill>
              </a:rPr>
              <a:t> глаголы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1) по созвучности</a:t>
            </a:r>
          </a:p>
          <a:p>
            <a:endParaRPr lang="ru-RU" sz="36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6"/>
          <a:stretch/>
        </p:blipFill>
        <p:spPr bwMode="auto">
          <a:xfrm>
            <a:off x="683569" y="1772816"/>
            <a:ext cx="695348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080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проще учить </a:t>
            </a:r>
            <a:r>
              <a:rPr lang="ru-RU" b="1" dirty="0" smtClean="0">
                <a:solidFill>
                  <a:srgbClr val="C00000"/>
                </a:solidFill>
              </a:rPr>
              <a:t>неправильные</a:t>
            </a:r>
            <a:r>
              <a:rPr lang="ru-RU" b="1" dirty="0" smtClean="0">
                <a:solidFill>
                  <a:srgbClr val="002060"/>
                </a:solidFill>
              </a:rPr>
              <a:t> глаголы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2) по песням \стихам</a:t>
            </a:r>
          </a:p>
          <a:p>
            <a:pPr marL="0" indent="0">
              <a:buNone/>
            </a:pPr>
            <a:r>
              <a:rPr lang="en-AU" sz="2400" b="1" dirty="0" smtClean="0">
                <a:solidFill>
                  <a:schemeClr val="accent5">
                    <a:lumMod val="75000"/>
                  </a:schemeClr>
                </a:solidFill>
                <a:hlinkClick r:id="rId2"/>
              </a:rPr>
              <a:t>https</a:t>
            </a:r>
            <a:r>
              <a:rPr lang="en-AU" sz="2400" b="1" dirty="0">
                <a:solidFill>
                  <a:schemeClr val="accent5">
                    <a:lumMod val="75000"/>
                  </a:schemeClr>
                </a:solidFill>
                <a:hlinkClick r:id="rId2"/>
              </a:rPr>
              <a:t>://</a:t>
            </a:r>
            <a:r>
              <a:rPr lang="en-AU" sz="2400" b="1" dirty="0" smtClean="0">
                <a:solidFill>
                  <a:schemeClr val="accent5">
                    <a:lumMod val="75000"/>
                  </a:schemeClr>
                </a:solidFill>
                <a:hlinkClick r:id="rId2"/>
              </a:rPr>
              <a:t>www.youtube.com/watch?v=MA3NFtLc22k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</a:p>
          <a:p>
            <a:pPr marL="0" indent="0">
              <a:buNone/>
            </a:pP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3) делая карточки 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8"/>
            <a:ext cx="2952327" cy="1599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3777775" cy="2336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51814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>
                <a:hlinkClick r:id="rId5"/>
              </a:rPr>
              <a:t>http://</a:t>
            </a:r>
            <a:r>
              <a:rPr lang="en-AU" dirty="0" smtClean="0">
                <a:hlinkClick r:id="rId5"/>
              </a:rPr>
              <a:t>englishvoyage.com/english-cards/print/1498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524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проще учить </a:t>
            </a:r>
            <a:r>
              <a:rPr lang="ru-RU" b="1" dirty="0" smtClean="0">
                <a:solidFill>
                  <a:srgbClr val="C00000"/>
                </a:solidFill>
              </a:rPr>
              <a:t>неправильные</a:t>
            </a:r>
            <a:r>
              <a:rPr lang="ru-RU" b="1" dirty="0" smtClean="0">
                <a:solidFill>
                  <a:srgbClr val="002060"/>
                </a:solidFill>
              </a:rPr>
              <a:t> глаголы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4) по видео\аудио </a:t>
            </a:r>
            <a:r>
              <a:rPr lang="en-AU" sz="2800" b="1" dirty="0" smtClean="0">
                <a:solidFill>
                  <a:schemeClr val="accent3">
                    <a:lumMod val="75000"/>
                  </a:schemeClr>
                </a:solidFill>
                <a:hlinkClick r:id="rId2"/>
              </a:rPr>
              <a:t>https://www.youtube.com/watch?v=Ov2v50af7bo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6912"/>
            <a:ext cx="5889104" cy="4128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4549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Когда важно различать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правильные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ru-RU" b="1" dirty="0" smtClean="0">
                <a:solidFill>
                  <a:srgbClr val="C00000"/>
                </a:solidFill>
              </a:rPr>
              <a:t>неправильные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глаголы?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8" t="819"/>
          <a:stretch/>
        </p:blipFill>
        <p:spPr bwMode="auto">
          <a:xfrm>
            <a:off x="5508104" y="1844824"/>
            <a:ext cx="2777706" cy="418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3068960"/>
            <a:ext cx="42029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Они уехали вчера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Мы помогали маме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677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Когда важно различать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правильные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ru-RU" b="1" dirty="0" smtClean="0">
                <a:solidFill>
                  <a:srgbClr val="C00000"/>
                </a:solidFill>
              </a:rPr>
              <a:t>неправильные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глаголы?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8" t="819"/>
          <a:stretch/>
        </p:blipFill>
        <p:spPr bwMode="auto">
          <a:xfrm>
            <a:off x="6012160" y="2780928"/>
            <a:ext cx="2491261" cy="375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691516"/>
            <a:ext cx="8454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Чтобы строить положительное утвердительное предложение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979712" y="3429000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2220" y="4509120"/>
            <a:ext cx="37703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+   They </a:t>
            </a:r>
            <a:r>
              <a:rPr lang="en-US" sz="2800" b="1" dirty="0" smtClean="0">
                <a:solidFill>
                  <a:srgbClr val="C00000"/>
                </a:solidFill>
              </a:rPr>
              <a:t>went</a:t>
            </a:r>
            <a:r>
              <a:rPr lang="en-US" sz="2800" b="1" dirty="0" smtClean="0"/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yesterday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+</a:t>
            </a:r>
            <a:r>
              <a:rPr lang="en-US" sz="2800" b="1" dirty="0" smtClean="0">
                <a:solidFill>
                  <a:srgbClr val="002060"/>
                </a:solidFill>
              </a:rPr>
              <a:t>   We  </a:t>
            </a: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>help</a:t>
            </a:r>
            <a:r>
              <a:rPr lang="en-US" sz="2800" b="1" dirty="0" smtClean="0">
                <a:solidFill>
                  <a:srgbClr val="C00000"/>
                </a:solidFill>
              </a:rPr>
              <a:t>ed</a:t>
            </a:r>
            <a:r>
              <a:rPr lang="en-US" sz="2800" b="1" dirty="0" smtClean="0">
                <a:solidFill>
                  <a:srgbClr val="002060"/>
                </a:solidFill>
              </a:rPr>
              <a:t> mum.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348880"/>
            <a:ext cx="33153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Они уехали вчера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Мы помогали маме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683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Почему не важно при вопросе какой глагол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правильный</a:t>
            </a:r>
            <a:r>
              <a:rPr lang="ru-RU" sz="3600" b="1" dirty="0" smtClean="0"/>
              <a:t> или </a:t>
            </a:r>
            <a:r>
              <a:rPr lang="ru-RU" sz="3600" b="1" dirty="0" smtClean="0">
                <a:solidFill>
                  <a:srgbClr val="C00000"/>
                </a:solidFill>
              </a:rPr>
              <a:t>неправильный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93"/>
          <a:stretch/>
        </p:blipFill>
        <p:spPr bwMode="auto">
          <a:xfrm>
            <a:off x="899592" y="1556792"/>
            <a:ext cx="4480276" cy="487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2924944"/>
            <a:ext cx="1267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Help</a:t>
            </a:r>
          </a:p>
          <a:p>
            <a:r>
              <a:rPr lang="en-US" sz="3200" b="1" dirty="0" smtClean="0"/>
              <a:t>Play</a:t>
            </a:r>
          </a:p>
          <a:p>
            <a:r>
              <a:rPr lang="en-US" sz="3200" b="1" dirty="0" smtClean="0"/>
              <a:t>walk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16650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Почему не важно при вопросе какой глагол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правильный</a:t>
            </a:r>
            <a:r>
              <a:rPr lang="ru-RU" sz="3600" b="1" dirty="0" smtClean="0"/>
              <a:t> или </a:t>
            </a:r>
            <a:r>
              <a:rPr lang="ru-RU" sz="3600" b="1" dirty="0" smtClean="0">
                <a:solidFill>
                  <a:srgbClr val="C00000"/>
                </a:solidFill>
              </a:rPr>
              <a:t>неправильный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93"/>
          <a:stretch/>
        </p:blipFill>
        <p:spPr bwMode="auto">
          <a:xfrm>
            <a:off x="395536" y="2780928"/>
            <a:ext cx="3328148" cy="362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29046" y="2924944"/>
            <a:ext cx="1267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Help</a:t>
            </a:r>
          </a:p>
          <a:p>
            <a:r>
              <a:rPr lang="en-US" sz="3200" b="1" dirty="0" smtClean="0"/>
              <a:t>Play</a:t>
            </a:r>
          </a:p>
          <a:p>
            <a:r>
              <a:rPr lang="en-US" sz="3200" b="1" dirty="0" smtClean="0"/>
              <a:t>walk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78246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Потому что появляется </a:t>
            </a:r>
            <a:r>
              <a:rPr lang="en-US" sz="2400" b="1" dirty="0" smtClean="0">
                <a:solidFill>
                  <a:srgbClr val="C00000"/>
                </a:solidFill>
              </a:rPr>
              <a:t>did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 вопросе?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и  </a:t>
            </a:r>
            <a:r>
              <a:rPr lang="en-US" sz="2400" b="1" dirty="0" smtClean="0">
                <a:solidFill>
                  <a:srgbClr val="C00000"/>
                </a:solidFill>
              </a:rPr>
              <a:t>didn’t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при отрицании.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 глагол берём в первоначальной форме без изменений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4494604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-I </a:t>
            </a:r>
            <a:r>
              <a:rPr lang="en-US" sz="3200" b="1" dirty="0" smtClean="0">
                <a:solidFill>
                  <a:srgbClr val="C00000"/>
                </a:solidFill>
              </a:rPr>
              <a:t>didn’t 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help mum</a:t>
            </a: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? </a:t>
            </a:r>
            <a:r>
              <a:rPr lang="en-US" sz="3200" b="1" dirty="0" smtClean="0">
                <a:solidFill>
                  <a:srgbClr val="C00000"/>
                </a:solidFill>
              </a:rPr>
              <a:t>Did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 you play?</a:t>
            </a: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-He </a:t>
            </a:r>
            <a:r>
              <a:rPr lang="en-US" sz="3200" b="1" dirty="0" smtClean="0">
                <a:solidFill>
                  <a:srgbClr val="C00000"/>
                </a:solidFill>
              </a:rPr>
              <a:t>didn’t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 come home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802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97008"/>
            <a:ext cx="6408712" cy="248392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Правильный</a:t>
            </a:r>
            <a:r>
              <a:rPr lang="ru-RU" sz="4000" dirty="0" smtClean="0"/>
              <a:t>\</a:t>
            </a:r>
            <a:r>
              <a:rPr lang="ru-RU" sz="4000" dirty="0" smtClean="0">
                <a:solidFill>
                  <a:srgbClr val="C00000"/>
                </a:solidFill>
              </a:rPr>
              <a:t>неправильный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en-US" sz="4000" dirty="0" smtClean="0">
                <a:solidFill>
                  <a:srgbClr val="C00000"/>
                </a:solidFill>
              </a:rPr>
              <a:t>Did </a:t>
            </a:r>
            <a:r>
              <a:rPr lang="en-US" sz="4000" dirty="0" smtClean="0"/>
              <a:t>+</a:t>
            </a:r>
            <a:r>
              <a:rPr lang="en-US" sz="4000" dirty="0" smtClean="0">
                <a:solidFill>
                  <a:srgbClr val="C00000"/>
                </a:solidFill>
              </a:rPr>
              <a:t> </a:t>
            </a:r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</a:rPr>
              <a:t>I\they</a:t>
            </a:r>
            <a:r>
              <a:rPr lang="en-US" sz="4000" dirty="0" smtClean="0">
                <a:solidFill>
                  <a:srgbClr val="C00000"/>
                </a:solidFill>
              </a:rPr>
              <a:t> </a:t>
            </a:r>
            <a:r>
              <a:rPr lang="en-US" sz="4000" dirty="0" smtClean="0"/>
              <a:t>+ </a:t>
            </a:r>
            <a:r>
              <a:rPr lang="ru-RU" sz="4000" dirty="0" smtClean="0"/>
              <a:t>начальная форма</a:t>
            </a:r>
            <a:br>
              <a:rPr lang="ru-RU" sz="4000" dirty="0" smtClean="0"/>
            </a:br>
            <a:r>
              <a:rPr lang="ru-RU" sz="4000" dirty="0" smtClean="0"/>
              <a:t>глагола</a:t>
            </a:r>
            <a:r>
              <a:rPr lang="en-US" sz="4000" dirty="0" smtClean="0"/>
              <a:t>?</a:t>
            </a:r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0952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70" r="14317"/>
          <a:stretch/>
        </p:blipFill>
        <p:spPr bwMode="auto">
          <a:xfrm>
            <a:off x="1115616" y="3140968"/>
            <a:ext cx="7244862" cy="314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057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1F497D">
                    <a:lumMod val="50000"/>
                  </a:srgbClr>
                </a:solidFill>
              </a:rPr>
              <a:t>Show me (</a:t>
            </a:r>
            <a:r>
              <a:rPr lang="ru-RU" b="1" dirty="0">
                <a:solidFill>
                  <a:srgbClr val="1F497D">
                    <a:lumMod val="50000"/>
                  </a:srgbClr>
                </a:solidFill>
              </a:rPr>
              <a:t>физкультминутка)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6213027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2"/>
              </a:rPr>
              <a:t>https://</a:t>
            </a:r>
            <a:r>
              <a:rPr lang="en-AU" dirty="0" smtClean="0">
                <a:hlinkClick r:id="rId2"/>
              </a:rPr>
              <a:t>www.youtube.com/watch?v=n1VBke5Y2co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07" y="1600200"/>
            <a:ext cx="821978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772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2"/>
            <a:ext cx="8229600" cy="429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64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Что такое </a:t>
            </a:r>
            <a:r>
              <a:rPr lang="en-US" sz="4800" b="1" dirty="0" smtClean="0">
                <a:solidFill>
                  <a:srgbClr val="FF0000"/>
                </a:solidFill>
              </a:rPr>
              <a:t>Past Simple</a:t>
            </a:r>
            <a:r>
              <a:rPr lang="en-US" sz="4800" b="1" dirty="0" smtClean="0"/>
              <a:t>?</a:t>
            </a:r>
            <a:endParaRPr lang="ru-RU" sz="48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3980"/>
            <a:ext cx="7416824" cy="52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16632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Видеоурок</a:t>
            </a:r>
            <a:r>
              <a:rPr lang="ru-RU" dirty="0" smtClean="0"/>
              <a:t>  </a:t>
            </a:r>
            <a:r>
              <a:rPr lang="en-AU" dirty="0" smtClean="0">
                <a:hlinkClick r:id="rId3"/>
              </a:rPr>
              <a:t>https</a:t>
            </a:r>
            <a:r>
              <a:rPr lang="en-AU" dirty="0">
                <a:hlinkClick r:id="rId3"/>
              </a:rPr>
              <a:t>://</a:t>
            </a:r>
            <a:r>
              <a:rPr lang="en-AU" dirty="0" smtClean="0">
                <a:hlinkClick r:id="rId3"/>
              </a:rPr>
              <a:t>www.youtube.com/watch?v=4L1oqOG9di8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051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2"/>
            <a:ext cx="8229600" cy="429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62421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40464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2"/>
            <a:ext cx="8229600" cy="429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91297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85667" y="3861048"/>
            <a:ext cx="4076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Susan wash</a:t>
            </a:r>
            <a:r>
              <a:rPr lang="en-US" sz="2000" b="1" dirty="0" smtClean="0">
                <a:solidFill>
                  <a:srgbClr val="C00000"/>
                </a:solidFill>
              </a:rPr>
              <a:t>ed</a:t>
            </a:r>
            <a:r>
              <a:rPr lang="en-US" sz="2000" b="1" dirty="0" smtClean="0"/>
              <a:t> her clothes yesterday.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68927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2"/>
            <a:ext cx="8229600" cy="429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8024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81535" y="3861048"/>
            <a:ext cx="4076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Susan wash</a:t>
            </a:r>
            <a:r>
              <a:rPr lang="en-US" sz="2000" b="1" dirty="0" smtClean="0">
                <a:solidFill>
                  <a:srgbClr val="C00000"/>
                </a:solidFill>
              </a:rPr>
              <a:t>ed</a:t>
            </a:r>
            <a:r>
              <a:rPr lang="en-US" sz="2000" b="1" dirty="0" smtClean="0"/>
              <a:t> her clothes yesterday.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32039" y="4797152"/>
            <a:ext cx="3926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</a:t>
            </a:r>
            <a:r>
              <a:rPr lang="en-US" sz="2000" b="1" dirty="0" smtClean="0"/>
              <a:t> water the flowers.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80514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5842"/>
            <a:ext cx="8229600" cy="213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89040"/>
            <a:ext cx="3434706" cy="295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34934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3789040"/>
            <a:ext cx="3687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+ Pam </a:t>
            </a:r>
            <a:r>
              <a:rPr lang="en-US" sz="2400" b="1" dirty="0" smtClean="0">
                <a:solidFill>
                  <a:srgbClr val="C00000"/>
                </a:solidFill>
              </a:rPr>
              <a:t>saw</a:t>
            </a:r>
            <a:r>
              <a:rPr lang="en-US" sz="2400" b="1" dirty="0" smtClean="0"/>
              <a:t> a film last week.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8820" y="4694893"/>
            <a:ext cx="4461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- Pam </a:t>
            </a:r>
            <a:r>
              <a:rPr lang="en-US" sz="2400" b="1" dirty="0" smtClean="0">
                <a:solidFill>
                  <a:srgbClr val="C00000"/>
                </a:solidFill>
              </a:rPr>
              <a:t>didn’t </a:t>
            </a:r>
            <a:r>
              <a:rPr lang="en-US" sz="2400" b="1" dirty="0" smtClean="0"/>
              <a:t>see </a:t>
            </a:r>
            <a:r>
              <a:rPr lang="en-US" sz="2400" b="1" dirty="0"/>
              <a:t>a film last week</a:t>
            </a:r>
            <a:r>
              <a:rPr lang="en-US" sz="2400" b="1" dirty="0" smtClean="0"/>
              <a:t>.</a:t>
            </a:r>
            <a:endParaRPr lang="en-US" sz="2400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5842"/>
            <a:ext cx="8229600" cy="213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72140"/>
            <a:ext cx="2116137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364088" y="3672140"/>
            <a:ext cx="3096344" cy="198910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2794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8820" y="4694893"/>
            <a:ext cx="4461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5   …….?</a:t>
            </a:r>
            <a:endParaRPr lang="en-US" sz="2400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5842"/>
            <a:ext cx="8229600" cy="213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89094"/>
            <a:ext cx="2158270" cy="2473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288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4694891"/>
            <a:ext cx="4461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? </a:t>
            </a:r>
            <a:r>
              <a:rPr lang="en-US" sz="2400" b="1" dirty="0" smtClean="0">
                <a:solidFill>
                  <a:srgbClr val="C00000"/>
                </a:solidFill>
              </a:rPr>
              <a:t>Did </a:t>
            </a:r>
            <a:r>
              <a:rPr lang="en-US" sz="2400" b="1" dirty="0" smtClean="0">
                <a:solidFill>
                  <a:srgbClr val="002060"/>
                </a:solidFill>
              </a:rPr>
              <a:t>he buy a comic yesterday?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+ </a:t>
            </a:r>
            <a:r>
              <a:rPr lang="en-US" sz="2400" b="1" dirty="0" smtClean="0">
                <a:solidFill>
                  <a:srgbClr val="002060"/>
                </a:solidFill>
              </a:rPr>
              <a:t>Yes, he </a:t>
            </a:r>
            <a:r>
              <a:rPr lang="en-US" sz="2400" b="1" dirty="0" smtClean="0">
                <a:solidFill>
                  <a:srgbClr val="C00000"/>
                </a:solidFill>
              </a:rPr>
              <a:t>bought</a:t>
            </a:r>
            <a:r>
              <a:rPr lang="en-US" sz="2400" b="1" dirty="0" smtClean="0"/>
              <a:t>.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- No, he </a:t>
            </a:r>
            <a:r>
              <a:rPr lang="en-US" sz="2400" b="1" dirty="0" smtClean="0">
                <a:solidFill>
                  <a:srgbClr val="C00000"/>
                </a:solidFill>
              </a:rPr>
              <a:t>didn’t</a:t>
            </a:r>
            <a:r>
              <a:rPr lang="en-US" sz="2400" b="1" dirty="0" smtClean="0">
                <a:solidFill>
                  <a:srgbClr val="002060"/>
                </a:solidFill>
              </a:rPr>
              <a:t> buy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5842"/>
            <a:ext cx="8229600" cy="213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89094"/>
            <a:ext cx="2158270" cy="2473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6060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95981"/>
            <a:ext cx="3672408" cy="21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</a:rPr>
              <a:t>Some more practice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299695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Susan </a:t>
            </a:r>
            <a:r>
              <a:rPr lang="en-US" sz="2000" b="1" dirty="0" smtClean="0">
                <a:solidFill>
                  <a:srgbClr val="C00000"/>
                </a:solidFill>
              </a:rPr>
              <a:t>didn’t </a:t>
            </a:r>
            <a:r>
              <a:rPr lang="en-US" sz="2000" b="1" dirty="0" smtClean="0"/>
              <a:t>cook lunch yesterday.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3933056"/>
            <a:ext cx="3775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+ The children </a:t>
            </a:r>
            <a:r>
              <a:rPr lang="en-US" sz="2400" b="1" dirty="0" smtClean="0">
                <a:solidFill>
                  <a:srgbClr val="C00000"/>
                </a:solidFill>
              </a:rPr>
              <a:t>took </a:t>
            </a:r>
            <a:r>
              <a:rPr lang="en-US" sz="2400" b="1" dirty="0" smtClean="0"/>
              <a:t> a lunch.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694893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- The children  </a:t>
            </a:r>
            <a:r>
              <a:rPr lang="en-US" sz="2400" b="1" dirty="0" smtClean="0">
                <a:solidFill>
                  <a:srgbClr val="C00000"/>
                </a:solidFill>
              </a:rPr>
              <a:t>didn’t </a:t>
            </a:r>
            <a:r>
              <a:rPr lang="en-US" sz="2400" b="1" dirty="0" smtClean="0"/>
              <a:t>take a lunch.</a:t>
            </a:r>
            <a:endParaRPr lang="en-US" sz="2400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95842"/>
            <a:ext cx="8229600" cy="213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364088" y="3672140"/>
            <a:ext cx="3096344" cy="198910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76347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Homework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507288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  Учить правило </a:t>
            </a:r>
            <a:r>
              <a:rPr lang="en-US" dirty="0" smtClean="0"/>
              <a:t>Past Simple</a:t>
            </a:r>
            <a:r>
              <a:rPr lang="ru-RU" dirty="0" smtClean="0"/>
              <a:t> стр. </a:t>
            </a:r>
            <a:r>
              <a:rPr lang="en-US" dirty="0" smtClean="0"/>
              <a:t>170-171 </a:t>
            </a:r>
            <a:r>
              <a:rPr lang="ru-RU" dirty="0" smtClean="0"/>
              <a:t>(учебник) </a:t>
            </a:r>
            <a:r>
              <a:rPr lang="ru-RU" dirty="0" smtClean="0"/>
              <a:t>или </a:t>
            </a:r>
            <a:r>
              <a:rPr lang="ru-RU" dirty="0" smtClean="0"/>
              <a:t>по видео</a:t>
            </a:r>
            <a:r>
              <a:rPr lang="en-AU" dirty="0">
                <a:hlinkClick r:id="rId2"/>
              </a:rPr>
              <a:t> </a:t>
            </a:r>
            <a:r>
              <a:rPr lang="en-AU" sz="2400" dirty="0">
                <a:hlinkClick r:id="rId2"/>
              </a:rPr>
              <a:t>https://www.youtube.com/watch?v=4L1oqOG9di8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</a:p>
          <a:p>
            <a:pPr marL="0" lvl="0" indent="0">
              <a:buNone/>
            </a:pPr>
            <a:endParaRPr lang="ru-RU" sz="2400" dirty="0"/>
          </a:p>
          <a:p>
            <a:pPr marL="0" lvl="0" indent="0">
              <a:buNone/>
            </a:pPr>
            <a:r>
              <a:rPr lang="ru-RU" dirty="0" smtClean="0"/>
              <a:t>2.   Выполните упр.</a:t>
            </a:r>
            <a:r>
              <a:rPr lang="en-US" dirty="0" smtClean="0"/>
              <a:t>2,3</a:t>
            </a:r>
            <a:r>
              <a:rPr lang="ru-RU" dirty="0" smtClean="0"/>
              <a:t> стр.102 (</a:t>
            </a:r>
            <a:r>
              <a:rPr lang="ru-RU" dirty="0"/>
              <a:t>учебник)  </a:t>
            </a:r>
            <a:r>
              <a:rPr lang="ru-RU" dirty="0" smtClean="0"/>
              <a:t>письменно в тетради. И доп. упражнения в рабочем листе. </a:t>
            </a:r>
            <a:endParaRPr lang="ru-RU" sz="2200" dirty="0">
              <a:solidFill>
                <a:prstClr val="black"/>
              </a:solidFill>
            </a:endParaRPr>
          </a:p>
          <a:p>
            <a:pPr marL="514350" indent="-514350">
              <a:buAutoNum type="arabicPeriod" startAt="3"/>
            </a:pPr>
            <a:r>
              <a:rPr lang="ru-RU" dirty="0" smtClean="0"/>
              <a:t>Выучить </a:t>
            </a:r>
            <a:r>
              <a:rPr lang="ru-RU" dirty="0" smtClean="0">
                <a:solidFill>
                  <a:srgbClr val="C00000"/>
                </a:solidFill>
              </a:rPr>
              <a:t>неправильные</a:t>
            </a:r>
            <a:r>
              <a:rPr lang="ru-RU" dirty="0" smtClean="0"/>
              <a:t> глаголы </a:t>
            </a:r>
            <a:r>
              <a:rPr lang="en-US" dirty="0"/>
              <a:t>(</a:t>
            </a:r>
            <a:r>
              <a:rPr lang="en-US" dirty="0" smtClean="0"/>
              <a:t>swim)</a:t>
            </a:r>
            <a:r>
              <a:rPr lang="en-US" b="1" dirty="0" smtClean="0">
                <a:solidFill>
                  <a:srgbClr val="C00000"/>
                </a:solidFill>
              </a:rPr>
              <a:t>swam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/>
              <a:t>плавать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go)</a:t>
            </a:r>
            <a:r>
              <a:rPr lang="en-US" b="1" dirty="0" smtClean="0">
                <a:solidFill>
                  <a:srgbClr val="C00000"/>
                </a:solidFill>
              </a:rPr>
              <a:t>went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/>
              <a:t>идти\ехать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sleep)</a:t>
            </a:r>
            <a:r>
              <a:rPr lang="en-US" b="1" dirty="0" smtClean="0">
                <a:solidFill>
                  <a:srgbClr val="C00000"/>
                </a:solidFill>
              </a:rPr>
              <a:t>slept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/>
              <a:t>спать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have)</a:t>
            </a:r>
            <a:r>
              <a:rPr lang="en-US" b="1" dirty="0" smtClean="0">
                <a:solidFill>
                  <a:srgbClr val="C00000"/>
                </a:solidFill>
              </a:rPr>
              <a:t>had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/>
              <a:t>иметь</a:t>
            </a:r>
            <a:endParaRPr lang="en-US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730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Practice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en-US" b="1" dirty="0" smtClean="0">
                <a:solidFill>
                  <a:srgbClr val="002060"/>
                </a:solidFill>
              </a:rPr>
              <a:t>listen, watch and translate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625527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5877272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</a:t>
            </a:r>
            <a:r>
              <a:rPr lang="en-AU" dirty="0" smtClean="0">
                <a:hlinkClick r:id="rId3"/>
              </a:rPr>
              <a:t>www.youtube.com/watch?v=aqMpREQdnCY</a:t>
            </a:r>
            <a:r>
              <a:rPr lang="en-A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7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 предложении?</a:t>
            </a:r>
          </a:p>
          <a:p>
            <a:pPr marL="0" indent="0">
              <a:buNone/>
            </a:pPr>
            <a:r>
              <a:rPr lang="en-AU" dirty="0"/>
              <a:t>I </a:t>
            </a:r>
            <a:r>
              <a:rPr lang="en-AU" b="1" dirty="0"/>
              <a:t>went </a:t>
            </a:r>
            <a:r>
              <a:rPr lang="en-AU" dirty="0"/>
              <a:t>to the cinema yesterday.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en-AU" dirty="0" smtClean="0"/>
              <a:t>She</a:t>
            </a:r>
            <a:r>
              <a:rPr lang="en-AU" dirty="0"/>
              <a:t> </a:t>
            </a:r>
            <a:r>
              <a:rPr lang="en-AU" b="1" dirty="0"/>
              <a:t>moved </a:t>
            </a:r>
            <a:r>
              <a:rPr lang="en-AU" dirty="0"/>
              <a:t>last year.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6" r="29773"/>
          <a:stretch/>
        </p:blipFill>
        <p:spPr bwMode="auto">
          <a:xfrm>
            <a:off x="6372200" y="1700808"/>
            <a:ext cx="2113472" cy="218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989453"/>
            <a:ext cx="4252222" cy="239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812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предложении?</a:t>
            </a:r>
          </a:p>
          <a:p>
            <a:pPr marL="0" indent="0">
              <a:buNone/>
            </a:pPr>
            <a:r>
              <a:rPr lang="en-AU" dirty="0"/>
              <a:t>I </a:t>
            </a:r>
            <a:r>
              <a:rPr lang="en-AU" b="1" dirty="0">
                <a:solidFill>
                  <a:srgbClr val="C00000"/>
                </a:solidFill>
              </a:rPr>
              <a:t>went</a:t>
            </a:r>
            <a:r>
              <a:rPr lang="en-AU" b="1" dirty="0"/>
              <a:t> </a:t>
            </a:r>
            <a:r>
              <a:rPr lang="en-AU" dirty="0"/>
              <a:t>to the cinema yesterday.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Я ходила в кино вчера</a:t>
            </a:r>
            <a:r>
              <a:rPr lang="ru-RU" dirty="0" smtClean="0"/>
              <a:t>.</a:t>
            </a:r>
            <a:r>
              <a:rPr lang="ru-RU" dirty="0"/>
              <a:t> (</a:t>
            </a:r>
            <a:r>
              <a:rPr lang="ru-RU" dirty="0">
                <a:solidFill>
                  <a:srgbClr val="C00000"/>
                </a:solidFill>
              </a:rPr>
              <a:t>2 форма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en-AU" dirty="0" smtClean="0"/>
              <a:t>She</a:t>
            </a:r>
            <a:r>
              <a:rPr lang="en-AU" dirty="0"/>
              <a:t> </a:t>
            </a:r>
            <a:r>
              <a:rPr lang="en-AU" b="1" dirty="0">
                <a:solidFill>
                  <a:srgbClr val="00B050"/>
                </a:solidFill>
              </a:rPr>
              <a:t>moved</a:t>
            </a:r>
            <a:r>
              <a:rPr lang="en-AU" b="1" dirty="0"/>
              <a:t> </a:t>
            </a:r>
            <a:r>
              <a:rPr lang="en-AU" dirty="0"/>
              <a:t>last year. </a:t>
            </a:r>
            <a:r>
              <a:rPr lang="ru-RU" dirty="0" smtClean="0"/>
              <a:t>(-</a:t>
            </a:r>
            <a:r>
              <a:rPr lang="en-US" b="1" dirty="0" err="1" smtClean="0">
                <a:solidFill>
                  <a:srgbClr val="00B050"/>
                </a:solidFill>
              </a:rPr>
              <a:t>ed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6" r="29773"/>
          <a:stretch/>
        </p:blipFill>
        <p:spPr bwMode="auto">
          <a:xfrm>
            <a:off x="6372200" y="1700808"/>
            <a:ext cx="2113472" cy="218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4252222" cy="239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4077072"/>
            <a:ext cx="5055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Она переехала в прошлом году.</a:t>
            </a:r>
          </a:p>
        </p:txBody>
      </p:sp>
    </p:spTree>
    <p:extLst>
      <p:ext uri="{BB962C8B-B14F-4D97-AF65-F5344CB8AC3E}">
        <p14:creationId xmlns:p14="http://schemas.microsoft.com/office/powerpoint/2010/main" val="3484849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Без предложения, в первоначальной форме ( по инфинитиву)?</a:t>
            </a:r>
          </a:p>
          <a:p>
            <a:pPr marL="0" indent="0">
              <a:buNone/>
            </a:pPr>
            <a:r>
              <a:rPr lang="en-US" dirty="0" smtClean="0"/>
              <a:t>                </a:t>
            </a:r>
            <a:r>
              <a:rPr lang="en-US" sz="3600" b="1" dirty="0" smtClean="0"/>
              <a:t>Help                                 Buy 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endParaRPr lang="en-US" sz="3600" b="1" dirty="0" smtClean="0"/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endParaRPr lang="en-US" sz="3600" b="1" dirty="0" smtClean="0"/>
          </a:p>
          <a:p>
            <a:pPr marL="0" indent="0">
              <a:buNone/>
            </a:pPr>
            <a:r>
              <a:rPr lang="en-US" sz="3600" b="1" dirty="0"/>
              <a:t> </a:t>
            </a:r>
            <a:r>
              <a:rPr lang="en-US" sz="3600" b="1" dirty="0" smtClean="0"/>
              <a:t> </a:t>
            </a:r>
            <a:endParaRPr lang="en-AU" sz="3600" b="1" dirty="0"/>
          </a:p>
          <a:p>
            <a:pPr marL="0" indent="0">
              <a:buNone/>
            </a:pPr>
            <a:r>
              <a:rPr lang="ru-RU" dirty="0" smtClean="0"/>
              <a:t>            помогать                            покупать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40968"/>
            <a:ext cx="259228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384421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509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Без предложения, в первоначальной форме ( по инфинитиву)?</a:t>
            </a:r>
          </a:p>
          <a:p>
            <a:pPr marL="0" indent="0">
              <a:buNone/>
            </a:pPr>
            <a:r>
              <a:rPr lang="en-US" dirty="0" smtClean="0"/>
              <a:t>                </a:t>
            </a:r>
            <a:r>
              <a:rPr lang="en-US" sz="3600" b="1" dirty="0" smtClean="0"/>
              <a:t>Help                                 Buy </a:t>
            </a:r>
            <a:endParaRPr lang="en-AU" sz="3600" b="1" dirty="0"/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rgbClr val="002060"/>
                </a:solidFill>
              </a:rPr>
              <a:t>Знать наизусть</a:t>
            </a:r>
          </a:p>
          <a:p>
            <a:pPr marL="514350" indent="-514350">
              <a:buAutoNum type="arabicParenR"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Таблица неправильных глаголов</a:t>
            </a:r>
            <a:endParaRPr lang="en-US" b="1" dirty="0" smtClean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19721" r="50000" b="71327"/>
          <a:stretch/>
        </p:blipFill>
        <p:spPr bwMode="auto">
          <a:xfrm>
            <a:off x="1043608" y="4581128"/>
            <a:ext cx="6696744" cy="91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181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Без предложения, в первоначальной форме ( по инфинитиву)?</a:t>
            </a:r>
          </a:p>
          <a:p>
            <a:pPr marL="0" indent="0">
              <a:buNone/>
            </a:pPr>
            <a:r>
              <a:rPr lang="ru-RU" sz="3600" b="1" dirty="0" smtClean="0"/>
              <a:t>                   </a:t>
            </a:r>
            <a:r>
              <a:rPr lang="en-US" sz="3600" b="1" dirty="0" smtClean="0"/>
              <a:t>Buy </a:t>
            </a:r>
            <a:r>
              <a:rPr lang="en-US" sz="3600" dirty="0" smtClean="0"/>
              <a:t> </a:t>
            </a:r>
            <a:r>
              <a:rPr lang="ru-RU" sz="3600" dirty="0" smtClean="0"/>
              <a:t>                     </a:t>
            </a:r>
            <a:r>
              <a:rPr lang="en-US" sz="3600" b="1" dirty="0" smtClean="0"/>
              <a:t>Help </a:t>
            </a:r>
            <a:endParaRPr lang="en-AU" sz="3600" b="1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19721" r="50000" b="49090"/>
          <a:stretch/>
        </p:blipFill>
        <p:spPr bwMode="auto">
          <a:xfrm>
            <a:off x="1259632" y="3429000"/>
            <a:ext cx="6696744" cy="317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4100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Без предложения, в первоначальной форме ( по инфинитиву)?</a:t>
            </a:r>
            <a:r>
              <a:rPr lang="en-US" sz="2800" dirty="0" smtClean="0"/>
              <a:t>    </a:t>
            </a:r>
            <a:endParaRPr lang="ru-RU" sz="2800" dirty="0" smtClean="0"/>
          </a:p>
          <a:p>
            <a:pPr marL="0" indent="0">
              <a:buNone/>
            </a:pPr>
            <a:r>
              <a:rPr lang="ru-RU" b="1" dirty="0" smtClean="0"/>
              <a:t>                   </a:t>
            </a:r>
            <a:r>
              <a:rPr lang="en-US" b="1" dirty="0" smtClean="0"/>
              <a:t>Buy</a:t>
            </a:r>
            <a:endParaRPr lang="en-AU" b="1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19721" r="50000" b="49090"/>
          <a:stretch/>
        </p:blipFill>
        <p:spPr bwMode="auto">
          <a:xfrm>
            <a:off x="899592" y="3140968"/>
            <a:ext cx="6696744" cy="317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6311652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He</a:t>
            </a:r>
            <a:r>
              <a:rPr lang="en-US" sz="2400" b="1" dirty="0" smtClean="0">
                <a:solidFill>
                  <a:srgbClr val="C00000"/>
                </a:solidFill>
              </a:rPr>
              <a:t> bought </a:t>
            </a:r>
            <a:r>
              <a:rPr lang="en-US" sz="2400" b="1" dirty="0" smtClean="0"/>
              <a:t>a new car yesterday </a:t>
            </a:r>
            <a:endParaRPr lang="ru-RU" sz="2400" b="1" dirty="0"/>
          </a:p>
        </p:txBody>
      </p:sp>
      <p:sp>
        <p:nvSpPr>
          <p:cNvPr id="5" name="Выноска 1 4"/>
          <p:cNvSpPr/>
          <p:nvPr/>
        </p:nvSpPr>
        <p:spPr>
          <a:xfrm>
            <a:off x="7020272" y="2204864"/>
            <a:ext cx="1800200" cy="792088"/>
          </a:xfrm>
          <a:prstGeom prst="borderCallout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Есть в таблице!!!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843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отличить </a:t>
            </a:r>
            <a:r>
              <a:rPr lang="ru-RU" b="1" dirty="0" smtClean="0">
                <a:solidFill>
                  <a:srgbClr val="00B050"/>
                </a:solidFill>
              </a:rPr>
              <a:t>правильный</a:t>
            </a:r>
            <a:r>
              <a:rPr lang="ru-RU" b="1" dirty="0" smtClean="0">
                <a:solidFill>
                  <a:srgbClr val="002060"/>
                </a:solidFill>
              </a:rPr>
              <a:t> от </a:t>
            </a:r>
            <a:r>
              <a:rPr lang="ru-RU" b="1" dirty="0" smtClean="0">
                <a:solidFill>
                  <a:srgbClr val="C00000"/>
                </a:solidFill>
              </a:rPr>
              <a:t>неправильного</a:t>
            </a:r>
            <a:r>
              <a:rPr lang="ru-RU" b="1" dirty="0" smtClean="0">
                <a:solidFill>
                  <a:srgbClr val="002060"/>
                </a:solidFill>
              </a:rPr>
              <a:t> глагола?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Без предложения, в первоначальной форме ( по инфинитиву)?</a:t>
            </a:r>
            <a:r>
              <a:rPr lang="en-US" sz="2800" dirty="0" smtClean="0"/>
              <a:t>    </a:t>
            </a:r>
            <a:endParaRPr lang="ru-RU" sz="2800" dirty="0" smtClean="0"/>
          </a:p>
          <a:p>
            <a:pPr marL="0" indent="0">
              <a:buNone/>
            </a:pPr>
            <a:r>
              <a:rPr lang="ru-RU" b="1" dirty="0" smtClean="0"/>
              <a:t>                   </a:t>
            </a:r>
            <a:r>
              <a:rPr lang="en-US" b="1" dirty="0" smtClean="0">
                <a:solidFill>
                  <a:srgbClr val="00B050"/>
                </a:solidFill>
              </a:rPr>
              <a:t>Help</a:t>
            </a:r>
            <a:endParaRPr lang="en-AU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19721" r="50000" b="49090"/>
          <a:stretch/>
        </p:blipFill>
        <p:spPr bwMode="auto">
          <a:xfrm>
            <a:off x="899592" y="3140968"/>
            <a:ext cx="6696744" cy="317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6311652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He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00B050"/>
                </a:solidFill>
              </a:rPr>
              <a:t>help</a:t>
            </a:r>
            <a:r>
              <a:rPr lang="en-US" sz="2400" b="1" dirty="0" smtClean="0">
                <a:solidFill>
                  <a:srgbClr val="C00000"/>
                </a:solidFill>
              </a:rPr>
              <a:t>ed </a:t>
            </a:r>
            <a:r>
              <a:rPr lang="en-US" sz="2400" b="1" dirty="0" smtClean="0"/>
              <a:t>his mum yesterday </a:t>
            </a:r>
            <a:endParaRPr lang="ru-RU" sz="2400" b="1" dirty="0"/>
          </a:p>
        </p:txBody>
      </p:sp>
      <p:sp>
        <p:nvSpPr>
          <p:cNvPr id="5" name="Выноска 1 4"/>
          <p:cNvSpPr/>
          <p:nvPr/>
        </p:nvSpPr>
        <p:spPr>
          <a:xfrm>
            <a:off x="7020272" y="2204864"/>
            <a:ext cx="1800200" cy="792088"/>
          </a:xfrm>
          <a:prstGeom prst="borderCallout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Нет в таблице!!!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5" b="31649"/>
          <a:stretch/>
        </p:blipFill>
        <p:spPr bwMode="auto">
          <a:xfrm>
            <a:off x="921703" y="3789040"/>
            <a:ext cx="6674633" cy="252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9500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536</Words>
  <Application>Microsoft Office PowerPoint</Application>
  <PresentationFormat>Экран (4:3)</PresentationFormat>
  <Paragraphs>112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Что такое Past Simple?</vt:lpstr>
      <vt:lpstr>Как отличить правильный от неправильного глагола?</vt:lpstr>
      <vt:lpstr>Как отличить правильный от неправильного глагола?</vt:lpstr>
      <vt:lpstr>Как отличить правильный от неправильного глагола?</vt:lpstr>
      <vt:lpstr>Как отличить правильный от неправильного глагола?</vt:lpstr>
      <vt:lpstr>Как отличить правильный от неправильного глагола?</vt:lpstr>
      <vt:lpstr>Как отличить правильный от неправильного глагола?</vt:lpstr>
      <vt:lpstr>Как отличить правильный от неправильного глагола?</vt:lpstr>
      <vt:lpstr>Как проще учить неправильные глаголы</vt:lpstr>
      <vt:lpstr>Как проще учить неправильные глаголы</vt:lpstr>
      <vt:lpstr>Как проще учить неправильные глаголы</vt:lpstr>
      <vt:lpstr>Когда важно различать правильные и неправильные глаголы?</vt:lpstr>
      <vt:lpstr>Когда важно различать правильные и неправильные глаголы?</vt:lpstr>
      <vt:lpstr>Почему не важно при вопросе какой глагол правильный или неправильный?</vt:lpstr>
      <vt:lpstr>Почему не важно при вопросе какой глагол правильный или неправильный?</vt:lpstr>
      <vt:lpstr>Правильный\неправильный Did + I\they + начальная форма глагола?</vt:lpstr>
      <vt:lpstr>Show me (физкультминутка)</vt:lpstr>
      <vt:lpstr>Some more practice</vt:lpstr>
      <vt:lpstr>Some more practice</vt:lpstr>
      <vt:lpstr>Some more practice</vt:lpstr>
      <vt:lpstr>Some more practice</vt:lpstr>
      <vt:lpstr>Some more practice</vt:lpstr>
      <vt:lpstr>Some more practice</vt:lpstr>
      <vt:lpstr>Some more practice</vt:lpstr>
      <vt:lpstr>Some more practice</vt:lpstr>
      <vt:lpstr>Some more practice</vt:lpstr>
      <vt:lpstr>Homework</vt:lpstr>
      <vt:lpstr>Practice: listen, watch and translate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me (физкультминутка)</dc:title>
  <dc:creator>Пользователь</dc:creator>
  <cp:lastModifiedBy>Admin</cp:lastModifiedBy>
  <cp:revision>34</cp:revision>
  <dcterms:created xsi:type="dcterms:W3CDTF">2020-04-20T17:39:13Z</dcterms:created>
  <dcterms:modified xsi:type="dcterms:W3CDTF">2022-05-02T15:34:35Z</dcterms:modified>
</cp:coreProperties>
</file>