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391" r:id="rId3"/>
    <p:sldId id="395" r:id="rId4"/>
    <p:sldId id="396" r:id="rId5"/>
    <p:sldId id="394" r:id="rId6"/>
    <p:sldId id="417" r:id="rId7"/>
    <p:sldId id="393" r:id="rId8"/>
    <p:sldId id="392" r:id="rId9"/>
    <p:sldId id="403" r:id="rId10"/>
    <p:sldId id="397" r:id="rId11"/>
    <p:sldId id="422" r:id="rId12"/>
    <p:sldId id="421" r:id="rId13"/>
    <p:sldId id="415" r:id="rId14"/>
    <p:sldId id="399" r:id="rId15"/>
    <p:sldId id="400" r:id="rId16"/>
    <p:sldId id="390" r:id="rId17"/>
    <p:sldId id="419" r:id="rId18"/>
    <p:sldId id="420" r:id="rId19"/>
    <p:sldId id="424" r:id="rId20"/>
    <p:sldId id="425" r:id="rId21"/>
    <p:sldId id="270" r:id="rId22"/>
  </p:sldIdLst>
  <p:sldSz cx="9906000" cy="6858000" type="A4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63" userDrawn="1">
          <p15:clr>
            <a:srgbClr val="A4A3A4"/>
          </p15:clr>
        </p15:guide>
        <p15:guide id="2" pos="55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аталья" initials="Н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710C"/>
    <a:srgbClr val="F99B1C"/>
    <a:srgbClr val="951A1D"/>
    <a:srgbClr val="F5A9A9"/>
    <a:srgbClr val="E62B25"/>
    <a:srgbClr val="903838"/>
    <a:srgbClr val="FF5050"/>
    <a:srgbClr val="921A1D"/>
    <a:srgbClr val="FAD2D2"/>
    <a:srgbClr val="ED61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81508" autoAdjust="0"/>
  </p:normalViewPr>
  <p:slideViewPr>
    <p:cSldViewPr snapToGrid="0">
      <p:cViewPr>
        <p:scale>
          <a:sx n="66" d="100"/>
          <a:sy n="66" d="100"/>
        </p:scale>
        <p:origin x="-1362" y="-72"/>
      </p:cViewPr>
      <p:guideLst>
        <p:guide orient="horz" pos="2863"/>
        <p:guide pos="558"/>
      </p:guideLst>
    </p:cSldViewPr>
  </p:slideViewPr>
  <p:outlineViewPr>
    <p:cViewPr>
      <p:scale>
        <a:sx n="25" d="100"/>
        <a:sy n="25" d="100"/>
      </p:scale>
      <p:origin x="0" y="75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CAD1885-E098-4B7A-990F-592BFF924F96}" type="slidenum">
              <a:rPr lang="ru-RU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29191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245306-B2CB-4645-898C-C2FCC6886318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4F20C5-343F-447E-95CE-BEBA09498C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266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4F20C5-343F-447E-95CE-BEBA09498CFE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8773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4F20C5-343F-447E-95CE-BEBA09498CFE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641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4F20C5-343F-447E-95CE-BEBA09498CFE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1808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4F20C5-343F-447E-95CE-BEBA09498CFE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75403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4F20C5-343F-447E-95CE-BEBA09498CFE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1735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741858-E3CA-4C30-9D94-B3E7454F7347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E355F6-8B83-4D65-896D-3EEBFD751116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58025" y="609600"/>
            <a:ext cx="2105025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42950" y="609600"/>
            <a:ext cx="6162675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CA39E0-91F1-4BC9-BE67-AB32F1E71E63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933E49-F42B-4B24-8ECA-067FDC6D3F0A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DD68EA-4154-45CC-BBE3-438B7F56B3E5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4295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69AF0C-A13A-461F-987E-CD43E91FF7F6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0306DE-A36F-4B98-B5B7-872FDA113A2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33BCCF-00E1-43E0-A013-7B74FDB6F766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7F3A33-6A4A-4395-8324-C6DCD486F135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F35FE-C004-4173-8268-FCF9B3B392AF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75E57B-67AF-45F9-A9C5-5C088F397C07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609600"/>
            <a:ext cx="84201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0" y="1981200"/>
            <a:ext cx="8420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42950" y="624840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8400"/>
            <a:ext cx="3136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840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8654A06-2576-4317-9918-DE5666745605}" type="slidenum">
              <a:rPr lang="ru-RU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6" y="366414"/>
            <a:ext cx="2456562" cy="790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 flipH="1">
            <a:off x="0" y="1635307"/>
            <a:ext cx="2996122" cy="1537745"/>
          </a:xfrm>
          <a:prstGeom prst="rect">
            <a:avLst/>
          </a:prstGeom>
          <a:gradFill rotWithShape="1">
            <a:gsLst>
              <a:gs pos="0">
                <a:srgbClr val="770000"/>
              </a:gs>
              <a:gs pos="50000">
                <a:srgbClr val="AD0000"/>
              </a:gs>
              <a:gs pos="100000">
                <a:srgbClr val="CE0000"/>
              </a:gs>
            </a:gsLst>
            <a:lin ang="0" scaled="1"/>
          </a:gra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042988"/>
            <a:endParaRPr lang="ru-RU" dirty="0"/>
          </a:p>
        </p:txBody>
      </p:sp>
      <p:pic>
        <p:nvPicPr>
          <p:cNvPr id="2" name="Picture 2" descr="D:\!_WORK\0_RANHiGS\PREZA_RAZDATKA\kollaj_lenta_colo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41697" y="1867966"/>
            <a:ext cx="6464301" cy="7249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85825" y="2230416"/>
            <a:ext cx="8366663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доклада: Событийные мероприятия как фактор привлечения туристов в регион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82671" y="5263217"/>
            <a:ext cx="4953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Подготовил(а): преподаватель</a:t>
            </a:r>
          </a:p>
          <a:p>
            <a:pPr marL="0" indent="0" algn="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ЗФ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РАНХиГС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Крупина Н.Ю.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79439" y="1545543"/>
            <a:ext cx="8583612" cy="4702857"/>
          </a:xfrm>
        </p:spPr>
        <p:txBody>
          <a:bodyPr/>
          <a:lstStyle/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блогеров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медийных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лиц. За их публичной деятельностью следят миллионы потребителей, к их мнению прислушиваются.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Блогеры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привлекают внимание к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мероприятию,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заинтересовывают им потребителей, стимулируют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рынок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непосредственно влияют 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продажи, посещение.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правило, современные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блогеры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присутствуют сразу 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нескольких популярных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площадках: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ВКонтакте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Facebook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YouTube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Instagram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F3A33-6A4A-4395-8324-C6DCD486F135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6494"/>
            <a:ext cx="579438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996" y="366494"/>
            <a:ext cx="11652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8859"/>
            <a:ext cx="93281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9719" y="1058180"/>
            <a:ext cx="8420100" cy="1143000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Маркетинговое воздействие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35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79438" y="1545543"/>
            <a:ext cx="8873655" cy="4374811"/>
          </a:xfrm>
        </p:spPr>
        <p:txBody>
          <a:bodyPr/>
          <a:lstStyle/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F3A33-6A4A-4395-8324-C6DCD486F135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6494"/>
            <a:ext cx="579438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996" y="366494"/>
            <a:ext cx="11652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8859"/>
            <a:ext cx="93281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9719" y="1058180"/>
            <a:ext cx="8420100" cy="1143000"/>
          </a:xfrm>
        </p:spPr>
        <p:txBody>
          <a:bodyPr/>
          <a:lstStyle/>
          <a:p>
            <a:pPr algn="l"/>
            <a:r>
              <a:rPr lang="ru-RU" sz="3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Диаграмма роста 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chart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5564" y="0"/>
            <a:ext cx="5402586" cy="6860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66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79438" y="1545543"/>
            <a:ext cx="8873655" cy="4374811"/>
          </a:xfrm>
        </p:spPr>
        <p:txBody>
          <a:bodyPr/>
          <a:lstStyle/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F3A33-6A4A-4395-8324-C6DCD486F135}" type="slidenum">
              <a:rPr lang="ru-RU" smtClean="0"/>
              <a:pPr/>
              <a:t>12</a:t>
            </a:fld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6494"/>
            <a:ext cx="579438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996" y="366494"/>
            <a:ext cx="11652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8859"/>
            <a:ext cx="93281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9719" y="1058180"/>
            <a:ext cx="8420100" cy="1143000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обеспечение 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7277" y="2167941"/>
            <a:ext cx="865517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обеспечение государственной программы Калининградской области «Туризм» на период 2015 – 2020 годы составляет  481,6 млн. рублей, в том числе 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годам: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2015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– 100,4 млн. рублей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2016 год – 86,3 млн. рублей;</a:t>
            </a: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2020 годы – по 73,7 млн. рублей в год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2015 – 2020 годах предполагается дополнительно привлечь до 800 туристов из числа детей и молодежи.</a:t>
            </a: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63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99300" y="6233160"/>
            <a:ext cx="2063750" cy="457200"/>
          </a:xfrm>
        </p:spPr>
        <p:txBody>
          <a:bodyPr/>
          <a:lstStyle/>
          <a:p>
            <a:fld id="{C3933E49-F42B-4B24-8ECA-067FDC6D3F0A}" type="slidenum">
              <a:rPr lang="ru-RU" smtClean="0"/>
              <a:pPr/>
              <a:t>13</a:t>
            </a:fld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418"/>
            <a:ext cx="21272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8718"/>
            <a:ext cx="93281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0410" y="1021080"/>
            <a:ext cx="8420100" cy="931546"/>
          </a:xfrm>
        </p:spPr>
        <p:txBody>
          <a:bodyPr/>
          <a:lstStyle/>
          <a:p>
            <a:pPr algn="l"/>
            <a:r>
              <a:rPr lang="ru-RU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Гумбинненское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сражение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Картинки по запросу гумбинненское сражение калининград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62" y="2164081"/>
            <a:ext cx="7917497" cy="4526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792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F3A33-6A4A-4395-8324-C6DCD486F135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120"/>
            <a:ext cx="21272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8616"/>
            <a:ext cx="93281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22853" y="1151845"/>
            <a:ext cx="8420100" cy="792865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колеса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 descr="http://wheelday.ru/wp-content/uploads/2016/06/wheel_day-5027-300x200.jpg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4" y="2314575"/>
            <a:ext cx="4314824" cy="4143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wheel_day-549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464" y="2314574"/>
            <a:ext cx="4786312" cy="4143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610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F3A33-6A4A-4395-8324-C6DCD486F135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7816"/>
            <a:ext cx="21272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86" y="1014413"/>
            <a:ext cx="9328150" cy="898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85825" y="1116669"/>
            <a:ext cx="9596176" cy="796597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селедки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2" descr="Картинки по запросу день селед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Картинки по запросу день селедки"/>
          <p:cNvSpPr>
            <a:spLocks noChangeAspect="1" noChangeArrowheads="1"/>
          </p:cNvSpPr>
          <p:nvPr/>
        </p:nvSpPr>
        <p:spPr bwMode="auto">
          <a:xfrm>
            <a:off x="2127249" y="1827218"/>
            <a:ext cx="2801923" cy="280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 descr="Картинки по запросу день селед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195594"/>
            <a:ext cx="9422186" cy="451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610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" y="372359"/>
            <a:ext cx="581890" cy="843149"/>
          </a:xfrm>
          <a:prstGeom prst="rect">
            <a:avLst/>
          </a:prstGeom>
          <a:gradFill rotWithShape="1">
            <a:gsLst>
              <a:gs pos="0">
                <a:srgbClr val="770000"/>
              </a:gs>
              <a:gs pos="50000">
                <a:srgbClr val="AD0000"/>
              </a:gs>
              <a:gs pos="100000">
                <a:srgbClr val="CE0000"/>
              </a:gs>
            </a:gsLst>
            <a:lin ang="0" scaled="1"/>
          </a:gra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042988"/>
            <a:endParaRPr lang="ru-RU" sz="2100" b="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81891" y="2591510"/>
            <a:ext cx="8799614" cy="3677338"/>
          </a:xfrm>
        </p:spPr>
        <p:txBody>
          <a:bodyPr/>
          <a:lstStyle/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F3A33-6A4A-4395-8324-C6DCD486F135}" type="slidenum">
              <a:rPr lang="ru-RU" smtClean="0">
                <a:solidFill>
                  <a:schemeClr val="bg2">
                    <a:lumMod val="75000"/>
                  </a:schemeClr>
                </a:solidFill>
              </a:rPr>
              <a:pPr/>
              <a:t>16</a:t>
            </a:fld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5" name="Line 30"/>
          <p:cNvSpPr>
            <a:spLocks noChangeShapeType="1"/>
          </p:cNvSpPr>
          <p:nvPr/>
        </p:nvSpPr>
        <p:spPr bwMode="auto">
          <a:xfrm flipV="1">
            <a:off x="895350" y="1307914"/>
            <a:ext cx="8486155" cy="9523"/>
          </a:xfrm>
          <a:prstGeom prst="line">
            <a:avLst/>
          </a:prstGeom>
          <a:noFill/>
          <a:ln w="19050" cap="sq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" y="501486"/>
            <a:ext cx="1164169" cy="36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317437"/>
            <a:ext cx="9327688" cy="84741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2768" y="1156252"/>
            <a:ext cx="8420100" cy="1143000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длинной колбасы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Картинки по запросу день длинной колбасы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71" y="2299252"/>
            <a:ext cx="9118034" cy="44063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" y="372359"/>
            <a:ext cx="581890" cy="843149"/>
          </a:xfrm>
          <a:prstGeom prst="rect">
            <a:avLst/>
          </a:prstGeom>
          <a:gradFill rotWithShape="1">
            <a:gsLst>
              <a:gs pos="0">
                <a:srgbClr val="770000"/>
              </a:gs>
              <a:gs pos="50000">
                <a:srgbClr val="AD0000"/>
              </a:gs>
              <a:gs pos="100000">
                <a:srgbClr val="CE0000"/>
              </a:gs>
            </a:gsLst>
            <a:lin ang="0" scaled="1"/>
          </a:gra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042988"/>
            <a:endParaRPr lang="ru-RU" sz="2100" b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F3A33-6A4A-4395-8324-C6DCD486F135}" type="slidenum">
              <a:rPr lang="ru-RU" smtClean="0">
                <a:solidFill>
                  <a:schemeClr val="bg2">
                    <a:lumMod val="75000"/>
                  </a:schemeClr>
                </a:solidFill>
              </a:rPr>
              <a:pPr/>
              <a:t>17</a:t>
            </a:fld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5" name="Line 30"/>
          <p:cNvSpPr>
            <a:spLocks noChangeShapeType="1"/>
          </p:cNvSpPr>
          <p:nvPr/>
        </p:nvSpPr>
        <p:spPr bwMode="auto">
          <a:xfrm flipV="1">
            <a:off x="895350" y="1307914"/>
            <a:ext cx="8486155" cy="9523"/>
          </a:xfrm>
          <a:prstGeom prst="line">
            <a:avLst/>
          </a:prstGeom>
          <a:noFill/>
          <a:ln w="19050" cap="sq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" y="501486"/>
            <a:ext cx="1164169" cy="36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319267"/>
            <a:ext cx="9327688" cy="84741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2768" y="1156252"/>
            <a:ext cx="8420100" cy="1143000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Джаз фестиваль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2" name="Picture 6" descr="Картинки по запросу джаз фестиваль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6" y="2329698"/>
            <a:ext cx="4617902" cy="437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10" descr="Картинки по запросу джаз фестиваль калинингра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12" descr="Картинки по запросу джаз фестиваль калинингра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10" name="Picture 14" descr="Картинки по запросу джаз фестиваль калининград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958" y="2299252"/>
            <a:ext cx="4788977" cy="4406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70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" y="372359"/>
            <a:ext cx="581890" cy="843149"/>
          </a:xfrm>
          <a:prstGeom prst="rect">
            <a:avLst/>
          </a:prstGeom>
          <a:gradFill rotWithShape="1">
            <a:gsLst>
              <a:gs pos="0">
                <a:srgbClr val="770000"/>
              </a:gs>
              <a:gs pos="50000">
                <a:srgbClr val="AD0000"/>
              </a:gs>
              <a:gs pos="100000">
                <a:srgbClr val="CE0000"/>
              </a:gs>
            </a:gsLst>
            <a:lin ang="0" scaled="1"/>
          </a:gra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042988"/>
            <a:endParaRPr lang="ru-RU" sz="2100" b="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81890" y="2591510"/>
            <a:ext cx="8980563" cy="3969596"/>
          </a:xfrm>
        </p:spPr>
        <p:txBody>
          <a:bodyPr/>
          <a:lstStyle/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F3A33-6A4A-4395-8324-C6DCD486F135}" type="slidenum">
              <a:rPr lang="ru-RU" smtClean="0">
                <a:solidFill>
                  <a:schemeClr val="bg2">
                    <a:lumMod val="75000"/>
                  </a:schemeClr>
                </a:solidFill>
              </a:rPr>
              <a:pPr/>
              <a:t>18</a:t>
            </a:fld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5" name="Line 30"/>
          <p:cNvSpPr>
            <a:spLocks noChangeShapeType="1"/>
          </p:cNvSpPr>
          <p:nvPr/>
        </p:nvSpPr>
        <p:spPr bwMode="auto">
          <a:xfrm flipV="1">
            <a:off x="895350" y="1307914"/>
            <a:ext cx="8486155" cy="9523"/>
          </a:xfrm>
          <a:prstGeom prst="line">
            <a:avLst/>
          </a:prstGeom>
          <a:noFill/>
          <a:ln w="19050" cap="sq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" y="501486"/>
            <a:ext cx="1164169" cy="36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319267"/>
            <a:ext cx="9327688" cy="84741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2768" y="1156252"/>
            <a:ext cx="8420100" cy="1143000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Водная регата, фестиваль ловли янтаря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Картинки по запросу амберфест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488" y="2458942"/>
            <a:ext cx="4647201" cy="4102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chart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969" y="2450914"/>
            <a:ext cx="4236880" cy="4110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" y="372359"/>
            <a:ext cx="581890" cy="843149"/>
          </a:xfrm>
          <a:prstGeom prst="rect">
            <a:avLst/>
          </a:prstGeom>
          <a:gradFill rotWithShape="1">
            <a:gsLst>
              <a:gs pos="0">
                <a:srgbClr val="770000"/>
              </a:gs>
              <a:gs pos="50000">
                <a:srgbClr val="AD0000"/>
              </a:gs>
              <a:gs pos="100000">
                <a:srgbClr val="CE0000"/>
              </a:gs>
            </a:gsLst>
            <a:lin ang="0" scaled="1"/>
          </a:gra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042988"/>
            <a:endParaRPr lang="ru-RU" sz="2100" b="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81890" y="2591510"/>
            <a:ext cx="8980563" cy="3969596"/>
          </a:xfrm>
        </p:spPr>
        <p:txBody>
          <a:bodyPr/>
          <a:lstStyle/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F3A33-6A4A-4395-8324-C6DCD486F135}" type="slidenum">
              <a:rPr lang="ru-RU" smtClean="0">
                <a:solidFill>
                  <a:schemeClr val="bg2">
                    <a:lumMod val="75000"/>
                  </a:schemeClr>
                </a:solidFill>
              </a:rPr>
              <a:pPr/>
              <a:t>19</a:t>
            </a:fld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5" name="Line 30"/>
          <p:cNvSpPr>
            <a:spLocks noChangeShapeType="1"/>
          </p:cNvSpPr>
          <p:nvPr/>
        </p:nvSpPr>
        <p:spPr bwMode="auto">
          <a:xfrm flipV="1">
            <a:off x="895350" y="1307914"/>
            <a:ext cx="8486155" cy="9523"/>
          </a:xfrm>
          <a:prstGeom prst="line">
            <a:avLst/>
          </a:prstGeom>
          <a:noFill/>
          <a:ln w="19050" cap="sq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" y="501486"/>
            <a:ext cx="1164169" cy="36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319267"/>
            <a:ext cx="9327688" cy="84741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2768" y="1156252"/>
            <a:ext cx="8420100" cy="1143000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Голосящий </a:t>
            </a:r>
            <a:r>
              <a:rPr lang="ru-RU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КиВиН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фестиваль </a:t>
            </a: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Короче</a:t>
            </a: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Объект 5" descr="Картинки по запросу голосящий кивин калининград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44" y="2122649"/>
            <a:ext cx="4679950" cy="440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Рисунок 16" descr="Картинки по запросу фестиваль короткометражного кино калининград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458" y="2123268"/>
            <a:ext cx="4804474" cy="44015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610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120" y="431426"/>
            <a:ext cx="1164169" cy="36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0" y="1174151"/>
            <a:ext cx="9324975" cy="843149"/>
          </a:xfrm>
          <a:prstGeom prst="rect">
            <a:avLst/>
          </a:prstGeom>
          <a:gradFill rotWithShape="1">
            <a:gsLst>
              <a:gs pos="0">
                <a:srgbClr val="770000"/>
              </a:gs>
              <a:gs pos="50000">
                <a:srgbClr val="AD0000"/>
              </a:gs>
              <a:gs pos="100000">
                <a:srgbClr val="CE0000"/>
              </a:gs>
            </a:gsLst>
            <a:lin ang="0" scaled="1"/>
          </a:gra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042988"/>
            <a:endParaRPr lang="ru-RU" sz="2100" b="0" dirty="0"/>
          </a:p>
        </p:txBody>
      </p:sp>
      <p:sp>
        <p:nvSpPr>
          <p:cNvPr id="9" name="Text Box 23"/>
          <p:cNvSpPr txBox="1">
            <a:spLocks noChangeArrowheads="1"/>
          </p:cNvSpPr>
          <p:nvPr/>
        </p:nvSpPr>
        <p:spPr bwMode="auto">
          <a:xfrm>
            <a:off x="709770" y="1303337"/>
            <a:ext cx="72050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Содержание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3606"/>
            <a:ext cx="579170" cy="84132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слова: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Событийный туризм, развитие региона, перспектива, новые направления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" y="372359"/>
            <a:ext cx="581890" cy="843149"/>
          </a:xfrm>
          <a:prstGeom prst="rect">
            <a:avLst/>
          </a:prstGeom>
          <a:gradFill rotWithShape="1">
            <a:gsLst>
              <a:gs pos="0">
                <a:srgbClr val="770000"/>
              </a:gs>
              <a:gs pos="50000">
                <a:srgbClr val="AD0000"/>
              </a:gs>
              <a:gs pos="100000">
                <a:srgbClr val="CE0000"/>
              </a:gs>
            </a:gsLst>
            <a:lin ang="0" scaled="1"/>
          </a:gra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042988"/>
            <a:endParaRPr lang="ru-RU" sz="2100" b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F3A33-6A4A-4395-8324-C6DCD486F135}" type="slidenum">
              <a:rPr lang="ru-RU" smtClean="0">
                <a:solidFill>
                  <a:schemeClr val="bg2">
                    <a:lumMod val="75000"/>
                  </a:schemeClr>
                </a:solidFill>
              </a:rPr>
              <a:pPr/>
              <a:t>20</a:t>
            </a:fld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5" name="Line 30"/>
          <p:cNvSpPr>
            <a:spLocks noChangeShapeType="1"/>
          </p:cNvSpPr>
          <p:nvPr/>
        </p:nvSpPr>
        <p:spPr bwMode="auto">
          <a:xfrm flipV="1">
            <a:off x="895350" y="1307914"/>
            <a:ext cx="8486155" cy="9523"/>
          </a:xfrm>
          <a:prstGeom prst="line">
            <a:avLst/>
          </a:prstGeom>
          <a:noFill/>
          <a:ln w="19050" cap="sq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" y="501486"/>
            <a:ext cx="1164169" cy="36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319267"/>
            <a:ext cx="9327688" cy="84741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2768" y="1156252"/>
            <a:ext cx="8420100" cy="1143000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викингов «</a:t>
            </a:r>
            <a:r>
              <a:rPr lang="ru-RU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Кнауп</a:t>
            </a:r>
            <a:r>
              <a:rPr lang="ru-RU" sz="3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8" name="Picture 14" descr="Картинки по запросу Фестиваль викингов кауп 2017 место проведен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63" y="2403011"/>
            <a:ext cx="9040541" cy="4302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59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27" y="2988747"/>
            <a:ext cx="2827683" cy="880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678878" y="0"/>
            <a:ext cx="5227121" cy="6858000"/>
          </a:xfrm>
          <a:prstGeom prst="rect">
            <a:avLst/>
          </a:prstGeom>
          <a:gradFill rotWithShape="1">
            <a:gsLst>
              <a:gs pos="0">
                <a:srgbClr val="770000"/>
              </a:gs>
              <a:gs pos="50000">
                <a:srgbClr val="AD0000"/>
              </a:gs>
              <a:gs pos="100000">
                <a:srgbClr val="CE0000"/>
              </a:gs>
            </a:gsLst>
            <a:lin ang="0" scaled="1"/>
          </a:gra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042988"/>
            <a:endParaRPr lang="ru-RU" sz="2100" b="0" dirty="0"/>
          </a:p>
        </p:txBody>
      </p:sp>
      <p:sp>
        <p:nvSpPr>
          <p:cNvPr id="35844" name="Text Box 2052"/>
          <p:cNvSpPr txBox="1">
            <a:spLocks noChangeArrowheads="1"/>
          </p:cNvSpPr>
          <p:nvPr/>
        </p:nvSpPr>
        <p:spPr bwMode="auto">
          <a:xfrm>
            <a:off x="4678878" y="3165800"/>
            <a:ext cx="52271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Спасибо за внимание!</a:t>
            </a:r>
            <a:endParaRPr lang="ru-RU" sz="28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0" y="358573"/>
            <a:ext cx="581890" cy="843149"/>
          </a:xfrm>
          <a:prstGeom prst="rect">
            <a:avLst/>
          </a:prstGeom>
          <a:gradFill rotWithShape="1">
            <a:gsLst>
              <a:gs pos="0">
                <a:srgbClr val="770000"/>
              </a:gs>
              <a:gs pos="50000">
                <a:srgbClr val="AD0000"/>
              </a:gs>
              <a:gs pos="100000">
                <a:srgbClr val="CE0000"/>
              </a:gs>
            </a:gsLst>
            <a:lin ang="0" scaled="1"/>
          </a:gra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042988"/>
            <a:endParaRPr lang="ru-RU" sz="2100" b="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81890" y="2184845"/>
            <a:ext cx="9454920" cy="4114800"/>
          </a:xfrm>
        </p:spPr>
        <p:txBody>
          <a:bodyPr/>
          <a:lstStyle/>
          <a:p>
            <a:pPr marL="0" indent="0">
              <a:buNone/>
            </a:pP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цели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иностранных и российских туристов  в регион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отрасли и региона в целом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ривлечение инвестиций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новых направлений деятельности в сфере туризма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Увеличить рост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численности туристов, посетивших регион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занятости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в сфере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туризма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Открытие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новых направлений деятельности в сфере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туризма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Реализация проектов в сфере событийного туризма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endParaRPr lang="ru-RU" sz="1800" dirty="0" smtClean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F3A33-6A4A-4395-8324-C6DCD486F135}" type="slidenum">
              <a:rPr lang="ru-RU" smtClean="0">
                <a:solidFill>
                  <a:schemeClr val="bg2">
                    <a:lumMod val="75000"/>
                  </a:schemeClr>
                </a:solidFill>
              </a:rPr>
              <a:pPr/>
              <a:t>3</a:t>
            </a:fld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5" name="Line 30"/>
          <p:cNvSpPr>
            <a:spLocks noChangeShapeType="1"/>
          </p:cNvSpPr>
          <p:nvPr/>
        </p:nvSpPr>
        <p:spPr bwMode="auto">
          <a:xfrm flipV="1">
            <a:off x="895350" y="1307914"/>
            <a:ext cx="8486155" cy="9523"/>
          </a:xfrm>
          <a:prstGeom prst="line">
            <a:avLst/>
          </a:prstGeom>
          <a:noFill/>
          <a:ln w="19050" cap="sq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120" y="431426"/>
            <a:ext cx="1164169" cy="36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13" y="1215508"/>
            <a:ext cx="9327688" cy="84741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4250" y="1225214"/>
            <a:ext cx="8420100" cy="1143000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и  задачи  событийного туризма региона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692275" y="3417888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23"/>
          <p:cNvSpPr txBox="1">
            <a:spLocks noChangeArrowheads="1"/>
          </p:cNvSpPr>
          <p:nvPr/>
        </p:nvSpPr>
        <p:spPr bwMode="auto">
          <a:xfrm>
            <a:off x="973608" y="2048819"/>
            <a:ext cx="72050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Подзаголовок</a:t>
            </a:r>
            <a:endParaRPr lang="ru-RU" sz="2000" dirty="0">
              <a:solidFill>
                <a:schemeClr val="bg1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120" y="431426"/>
            <a:ext cx="1164169" cy="36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01402"/>
            <a:ext cx="9327688" cy="84741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82072"/>
            <a:ext cx="579170" cy="841321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06139" y="1076740"/>
            <a:ext cx="8420100" cy="1143000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Событийный туризм – мероприятия региона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79170" y="2048819"/>
            <a:ext cx="84201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Street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Weekend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Festival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городские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гастрономические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фестивали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Музейная ночь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открытый доступ площадок музеев и выставок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селедки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традиционный фестиваль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длинной колбасы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возрожденный средневековый праздник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колеса-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ежегодный фестиваль для любителей двухколёсного транспорта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«Короче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– ежегодный международный фестиваль короткометражного кино.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Голосящий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КиВиН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– международный музыкальный фестиваль команд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Гумбиненнское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сражение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– военно-историческое мероприятие проводимое в г. Гусеве.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Калининград Сити Джаз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–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джаз турнир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исторических судов «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Водная ассамблея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Янтарный  фестиваль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Амберфест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>
              <a:buFont typeface="Wingdings" panose="05000000000000000000" pitchFamily="2" charset="2"/>
              <a:buChar char="q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65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0" name="Picture 32" descr="C:\Users\Roman\Desktop\concept .jpg"/>
          <p:cNvPicPr>
            <a:picLocks noChangeAspect="1" noChangeArrowheads="1"/>
          </p:cNvPicPr>
          <p:nvPr/>
        </p:nvPicPr>
        <p:blipFill>
          <a:blip r:embed="rId3" cstate="print">
            <a:lum contrast="70000"/>
          </a:blip>
          <a:srcRect/>
          <a:stretch>
            <a:fillRect/>
          </a:stretch>
        </p:blipFill>
        <p:spPr bwMode="auto">
          <a:xfrm rot="5400000">
            <a:off x="4454986" y="-4340320"/>
            <a:ext cx="990602" cy="9906000"/>
          </a:xfrm>
          <a:prstGeom prst="rect">
            <a:avLst/>
          </a:prstGeom>
          <a:noFill/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10907" y="3324836"/>
            <a:ext cx="9567713" cy="2689598"/>
          </a:xfrm>
        </p:spPr>
        <p:txBody>
          <a:bodyPr/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зимних напитков в Светлогорске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исторической реконструкции эпохи викингов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Кауп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фестиваль «Калининград Сити Джаз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фестиваль «Голосящий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КиВиН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фестиваль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исторических судов «Водная ассамблея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F3A33-6A4A-4395-8324-C6DCD486F135}" type="slidenum">
              <a:rPr lang="ru-RU" smtClean="0">
                <a:solidFill>
                  <a:schemeClr val="bg2">
                    <a:lumMod val="75000"/>
                  </a:schemeClr>
                </a:solidFill>
              </a:rPr>
              <a:pPr/>
              <a:t>5</a:t>
            </a:fld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0" y="191105"/>
            <a:ext cx="581890" cy="843149"/>
          </a:xfrm>
          <a:prstGeom prst="rect">
            <a:avLst/>
          </a:prstGeom>
          <a:gradFill rotWithShape="1">
            <a:gsLst>
              <a:gs pos="0">
                <a:srgbClr val="770000"/>
              </a:gs>
              <a:gs pos="50000">
                <a:srgbClr val="AD0000"/>
              </a:gs>
              <a:gs pos="100000">
                <a:srgbClr val="CE0000"/>
              </a:gs>
            </a:gsLst>
            <a:lin ang="0" scaled="1"/>
          </a:gra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042988"/>
            <a:endParaRPr lang="ru-RU" sz="2100" b="0"/>
          </a:p>
        </p:txBody>
      </p:sp>
      <p:sp>
        <p:nvSpPr>
          <p:cNvPr id="16" name="Line 30"/>
          <p:cNvSpPr>
            <a:spLocks noChangeShapeType="1"/>
          </p:cNvSpPr>
          <p:nvPr/>
        </p:nvSpPr>
        <p:spPr bwMode="auto">
          <a:xfrm flipV="1">
            <a:off x="895350" y="1307914"/>
            <a:ext cx="8486155" cy="9523"/>
          </a:xfrm>
          <a:prstGeom prst="line">
            <a:avLst/>
          </a:prstGeom>
          <a:noFill/>
          <a:ln w="19050" cap="sq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120" y="221078"/>
            <a:ext cx="1164169" cy="36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77157"/>
            <a:ext cx="9327688" cy="84741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81890" y="1034254"/>
            <a:ext cx="8420100" cy="890320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Рейтинг регионов по развитию событийного туризма: 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1890" y="2124507"/>
            <a:ext cx="90257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Калининградская область заняла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четвертое место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 рейтинге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регионов 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развитию событийного туризма в России.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Заявленные мероприятия :</a:t>
            </a:r>
            <a:endParaRPr lang="ru-RU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33E49-F42B-4B24-8ECA-067FDC6D3F0A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22" y="284321"/>
            <a:ext cx="579437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707" y="344646"/>
            <a:ext cx="11652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696"/>
            <a:ext cx="93281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990" y="1032192"/>
            <a:ext cx="8420100" cy="1143000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Событие года: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62143" y="1685062"/>
            <a:ext cx="9096329" cy="1825847"/>
          </a:xfrm>
        </p:spPr>
        <p:txBody>
          <a:bodyPr/>
          <a:lstStyle/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/>
              <a:t>«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Событием года» стал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Мировой фестиваль фейерверков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 четыре дня мероприятие посетили около 200 тыс. человек. Во время проведения данного мероприятия в отелях на побережье не было свободных мест. Из ежедневных 50 тыс. посетителей -  около семи тысяч – туристы специально приехавшие посетить это мероприятие.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/>
          </a:p>
        </p:txBody>
      </p:sp>
      <p:pic>
        <p:nvPicPr>
          <p:cNvPr id="9" name="Рисунок 8" descr="Мировой чемпионат фейерверков 2017 - 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502" y="3799268"/>
            <a:ext cx="6903075" cy="29063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088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0" name="Picture 32" descr="C:\Users\Roman\Desktop\concept .jpg"/>
          <p:cNvPicPr>
            <a:picLocks noChangeAspect="1" noChangeArrowheads="1"/>
          </p:cNvPicPr>
          <p:nvPr/>
        </p:nvPicPr>
        <p:blipFill>
          <a:blip r:embed="rId2" cstate="print">
            <a:lum contrast="70000"/>
          </a:blip>
          <a:srcRect/>
          <a:stretch>
            <a:fillRect/>
          </a:stretch>
        </p:blipFill>
        <p:spPr bwMode="auto">
          <a:xfrm rot="5400000">
            <a:off x="4452773" y="-4179889"/>
            <a:ext cx="990602" cy="9906000"/>
          </a:xfrm>
          <a:prstGeom prst="rect">
            <a:avLst/>
          </a:prstGeom>
          <a:noFill/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04236" y="2226235"/>
            <a:ext cx="8802328" cy="2177423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/>
              <a:t>К </a:t>
            </a:r>
            <a:r>
              <a:rPr lang="ru-RU" sz="2000" dirty="0"/>
              <a:t>ЧМ-2018 в регионе подготовлено около 50 туристических маршрутов, в том числе </a:t>
            </a:r>
            <a:r>
              <a:rPr lang="ru-RU" sz="2000" dirty="0" smtClean="0"/>
              <a:t>новые:</a:t>
            </a:r>
            <a:endParaRPr lang="ru-RU" sz="2000" dirty="0"/>
          </a:p>
          <a:p>
            <a:pPr marL="0" indent="0" algn="just">
              <a:buNone/>
            </a:pPr>
            <a:r>
              <a:rPr lang="ru-RU" sz="2000" dirty="0"/>
              <a:t>-  пивной маршрут (объединяющий рестораны Калининграда) </a:t>
            </a:r>
          </a:p>
          <a:p>
            <a:pPr marL="0" indent="0" algn="just">
              <a:buNone/>
            </a:pPr>
            <a:r>
              <a:rPr lang="ru-RU" sz="2000" dirty="0" smtClean="0"/>
              <a:t>-  мистический </a:t>
            </a:r>
            <a:r>
              <a:rPr lang="ru-RU" sz="2000" dirty="0"/>
              <a:t>Кенигсберг (прогулки по ночному городу</a:t>
            </a:r>
            <a:r>
              <a:rPr lang="ru-RU" sz="2000" dirty="0" smtClean="0"/>
              <a:t>)</a:t>
            </a:r>
          </a:p>
          <a:p>
            <a:pPr algn="just">
              <a:buFontTx/>
              <a:buChar char="-"/>
            </a:pPr>
            <a:r>
              <a:rPr lang="ru-RU" sz="2000" b="1" dirty="0"/>
              <a:t>Символом Калининграда на чемпионате мира по футболу станет Кафедральный </a:t>
            </a:r>
            <a:r>
              <a:rPr lang="ru-RU" sz="2000" b="1" dirty="0" smtClean="0"/>
              <a:t>собор </a:t>
            </a:r>
          </a:p>
          <a:p>
            <a:pPr>
              <a:buFontTx/>
              <a:buChar char="-"/>
            </a:pPr>
            <a:endParaRPr lang="ru-RU" sz="2000" b="1" dirty="0"/>
          </a:p>
          <a:p>
            <a:pPr>
              <a:buFontTx/>
              <a:buChar char="-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F3A33-6A4A-4395-8324-C6DCD486F135}" type="slidenum">
              <a:rPr lang="ru-RU" smtClean="0">
                <a:solidFill>
                  <a:schemeClr val="bg2">
                    <a:lumMod val="75000"/>
                  </a:schemeClr>
                </a:solidFill>
              </a:rPr>
              <a:pPr/>
              <a:t>7</a:t>
            </a:fld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-2713" y="372359"/>
            <a:ext cx="581890" cy="843149"/>
          </a:xfrm>
          <a:prstGeom prst="rect">
            <a:avLst/>
          </a:prstGeom>
          <a:gradFill rotWithShape="1">
            <a:gsLst>
              <a:gs pos="0">
                <a:srgbClr val="770000"/>
              </a:gs>
              <a:gs pos="50000">
                <a:srgbClr val="AD0000"/>
              </a:gs>
              <a:gs pos="100000">
                <a:srgbClr val="CE0000"/>
              </a:gs>
            </a:gsLst>
            <a:lin ang="0" scaled="1"/>
          </a:gra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042988"/>
            <a:endParaRPr lang="ru-RU" sz="2100" b="0"/>
          </a:p>
        </p:txBody>
      </p:sp>
      <p:sp>
        <p:nvSpPr>
          <p:cNvPr id="16" name="Line 30"/>
          <p:cNvSpPr>
            <a:spLocks noChangeShapeType="1"/>
          </p:cNvSpPr>
          <p:nvPr/>
        </p:nvSpPr>
        <p:spPr bwMode="auto">
          <a:xfrm flipV="1">
            <a:off x="895350" y="1307914"/>
            <a:ext cx="8486155" cy="9523"/>
          </a:xfrm>
          <a:prstGeom prst="line">
            <a:avLst/>
          </a:prstGeom>
          <a:noFill/>
          <a:ln w="19050" cap="sq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120" y="431426"/>
            <a:ext cx="1164169" cy="36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926" y="1307914"/>
            <a:ext cx="9327688" cy="84741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5350" y="1215508"/>
            <a:ext cx="8420100" cy="939823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Событие 2018 года – Чемпионат мира по футболу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Картинки по запросу чемпионат мира по футболу калининград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4403658"/>
            <a:ext cx="4572000" cy="2301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F3A33-6A4A-4395-8324-C6DCD486F135}" type="slidenum">
              <a:rPr lang="ru-RU" smtClean="0">
                <a:solidFill>
                  <a:schemeClr val="bg2">
                    <a:lumMod val="75000"/>
                  </a:schemeClr>
                </a:solidFill>
              </a:rPr>
              <a:pPr/>
              <a:t>8</a:t>
            </a:fld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0" y="372359"/>
            <a:ext cx="581890" cy="843149"/>
          </a:xfrm>
          <a:prstGeom prst="rect">
            <a:avLst/>
          </a:prstGeom>
          <a:gradFill rotWithShape="1">
            <a:gsLst>
              <a:gs pos="0">
                <a:srgbClr val="770000"/>
              </a:gs>
              <a:gs pos="50000">
                <a:srgbClr val="AD0000"/>
              </a:gs>
              <a:gs pos="100000">
                <a:srgbClr val="CE0000"/>
              </a:gs>
            </a:gsLst>
            <a:lin ang="0" scaled="1"/>
          </a:gra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042988"/>
            <a:endParaRPr lang="ru-RU" sz="2100" b="0"/>
          </a:p>
        </p:txBody>
      </p:sp>
      <p:sp>
        <p:nvSpPr>
          <p:cNvPr id="16" name="Line 30"/>
          <p:cNvSpPr>
            <a:spLocks noChangeShapeType="1"/>
          </p:cNvSpPr>
          <p:nvPr/>
        </p:nvSpPr>
        <p:spPr bwMode="auto">
          <a:xfrm flipV="1">
            <a:off x="895350" y="1307914"/>
            <a:ext cx="8486155" cy="9523"/>
          </a:xfrm>
          <a:prstGeom prst="line">
            <a:avLst/>
          </a:prstGeom>
          <a:noFill/>
          <a:ln w="19050" cap="sq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120" y="431426"/>
            <a:ext cx="1164169" cy="36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50239"/>
            <a:ext cx="9327688" cy="84741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81890" y="1102447"/>
            <a:ext cx="8420100" cy="1143000"/>
          </a:xfrm>
        </p:spPr>
        <p:txBody>
          <a:bodyPr/>
          <a:lstStyle/>
          <a:p>
            <a:pPr algn="l"/>
            <a:r>
              <a:rPr lang="ru-RU" sz="3200" dirty="0">
                <a:solidFill>
                  <a:schemeClr val="bg1"/>
                </a:solidFill>
              </a:rPr>
              <a:t>Мировая Янтарная неделя </a:t>
            </a:r>
            <a:r>
              <a:rPr lang="ru-RU" sz="3200" dirty="0" smtClean="0">
                <a:solidFill>
                  <a:schemeClr val="bg1"/>
                </a:solidFill>
              </a:rPr>
              <a:t> 2018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766" y="2393239"/>
            <a:ext cx="3773509" cy="4100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концертные программы</a:t>
            </a:r>
          </a:p>
          <a:p>
            <a:r>
              <a:rPr lang="ru-RU" dirty="0" smtClean="0"/>
              <a:t>новые арт объекты</a:t>
            </a:r>
            <a:endParaRPr lang="en-US" dirty="0" smtClean="0"/>
          </a:p>
          <a:p>
            <a:r>
              <a:rPr lang="ru-RU" dirty="0" smtClean="0"/>
              <a:t>экономический форум</a:t>
            </a:r>
          </a:p>
          <a:p>
            <a:pPr marL="0" indent="0">
              <a:buNone/>
            </a:pPr>
            <a:r>
              <a:rPr lang="ru-RU" dirty="0" smtClean="0"/>
              <a:t> Янтарной отрасли</a:t>
            </a:r>
          </a:p>
          <a:p>
            <a:r>
              <a:rPr lang="ru-RU" dirty="0" smtClean="0"/>
              <a:t>фестиваль по ловле </a:t>
            </a:r>
            <a:endParaRPr lang="en-US" dirty="0" smtClean="0"/>
          </a:p>
          <a:p>
            <a:pPr marL="0" indent="0">
              <a:buNone/>
            </a:pPr>
            <a:r>
              <a:rPr lang="ru-RU" dirty="0" smtClean="0"/>
              <a:t>Янтаря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Amberfest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2018».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32419" y="2222362"/>
            <a:ext cx="8695731" cy="1746798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планируется провести  при взаимодействии с Отделением по Калининградской области 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Cеверо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-Западного главного управления  Центрального банка Российской Федерации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Министерствами финансов, туризма,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Калининградской области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программы направленной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развитие событийного туризма в регионе,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при поддержке  Администрации МО Янтарный городской округ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F3A33-6A4A-4395-8324-C6DCD486F135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168"/>
            <a:ext cx="21272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9302"/>
            <a:ext cx="93281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32419" y="1161893"/>
            <a:ext cx="8420100" cy="1143000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Партнеры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0" y="4508500"/>
            <a:ext cx="5459413" cy="2514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331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6229</TotalTime>
  <Words>587</Words>
  <Application>Microsoft Office PowerPoint</Application>
  <PresentationFormat>Лист A4 (210x297 мм)</PresentationFormat>
  <Paragraphs>110</Paragraphs>
  <Slides>21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Оформление по умолчанию</vt:lpstr>
      <vt:lpstr>Презентация PowerPoint</vt:lpstr>
      <vt:lpstr>Презентация PowerPoint</vt:lpstr>
      <vt:lpstr>Цели и  задачи  событийного туризма региона</vt:lpstr>
      <vt:lpstr>Событийный туризм – мероприятия региона</vt:lpstr>
      <vt:lpstr>Рейтинг регионов по развитию событийного туризма: </vt:lpstr>
      <vt:lpstr>Событие года:</vt:lpstr>
      <vt:lpstr>Событие 2018 года – Чемпионат мира по футболу</vt:lpstr>
      <vt:lpstr>Мировая Янтарная неделя  2018</vt:lpstr>
      <vt:lpstr>Партнеры</vt:lpstr>
      <vt:lpstr>Маркетинговое воздействие</vt:lpstr>
      <vt:lpstr>Диаграмма роста </vt:lpstr>
      <vt:lpstr>Финансовое обеспечение </vt:lpstr>
      <vt:lpstr>Гумбинненское сражение</vt:lpstr>
      <vt:lpstr>День колеса</vt:lpstr>
      <vt:lpstr>День селедки</vt:lpstr>
      <vt:lpstr>День длинной колбасы</vt:lpstr>
      <vt:lpstr>Джаз фестиваль</vt:lpstr>
      <vt:lpstr>Водная регата, фестиваль ловли янтаря</vt:lpstr>
      <vt:lpstr>Голосящий КиВиН, фестиваль “Короче”</vt:lpstr>
      <vt:lpstr>Фестиваль викингов «Кнауп»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Вероника Смирнова</dc:creator>
  <cp:lastModifiedBy>Анастасия</cp:lastModifiedBy>
  <cp:revision>307</cp:revision>
  <dcterms:created xsi:type="dcterms:W3CDTF">2003-02-28T13:27:04Z</dcterms:created>
  <dcterms:modified xsi:type="dcterms:W3CDTF">2022-05-02T20:56:40Z</dcterms:modified>
</cp:coreProperties>
</file>