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4" r:id="rId1"/>
  </p:sldMasterIdLst>
  <p:notesMasterIdLst>
    <p:notesMasterId r:id="rId18"/>
  </p:notesMasterIdLst>
  <p:sldIdLst>
    <p:sldId id="274" r:id="rId2"/>
    <p:sldId id="267" r:id="rId3"/>
    <p:sldId id="268" r:id="rId4"/>
    <p:sldId id="281" r:id="rId5"/>
    <p:sldId id="283" r:id="rId6"/>
    <p:sldId id="284" r:id="rId7"/>
    <p:sldId id="286" r:id="rId8"/>
    <p:sldId id="285" r:id="rId9"/>
    <p:sldId id="287" r:id="rId10"/>
    <p:sldId id="288" r:id="rId11"/>
    <p:sldId id="289" r:id="rId12"/>
    <p:sldId id="290" r:id="rId13"/>
    <p:sldId id="291" r:id="rId14"/>
    <p:sldId id="292" r:id="rId15"/>
    <p:sldId id="280" r:id="rId16"/>
    <p:sldId id="273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38" autoAdjust="0"/>
  </p:normalViewPr>
  <p:slideViewPr>
    <p:cSldViewPr snapToGrid="0">
      <p:cViewPr varScale="1">
        <p:scale>
          <a:sx n="55" d="100"/>
          <a:sy n="55" d="100"/>
        </p:scale>
        <p:origin x="90" y="3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01A84D-0DB4-463D-93B4-0BDE043390C7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A43D66-1039-45BB-AF6E-2AF1552E45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21837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E0E39-DA45-4E3D-A5C8-255F6357FF5F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2A076-8AE2-49F8-AD37-5E1F1FF31CD1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22783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E0E39-DA45-4E3D-A5C8-255F6357FF5F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2A076-8AE2-49F8-AD37-5E1F1FF31C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7402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E0E39-DA45-4E3D-A5C8-255F6357FF5F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2A076-8AE2-49F8-AD37-5E1F1FF31C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67289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E0E39-DA45-4E3D-A5C8-255F6357FF5F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2A076-8AE2-49F8-AD37-5E1F1FF31C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354644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E0E39-DA45-4E3D-A5C8-255F6357FF5F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2A076-8AE2-49F8-AD37-5E1F1FF31C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99080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E0E39-DA45-4E3D-A5C8-255F6357FF5F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2A076-8AE2-49F8-AD37-5E1F1FF31C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430223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E0E39-DA45-4E3D-A5C8-255F6357FF5F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2A076-8AE2-49F8-AD37-5E1F1FF31C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48539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E0E39-DA45-4E3D-A5C8-255F6357FF5F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2A076-8AE2-49F8-AD37-5E1F1FF31C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47760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E0E39-DA45-4E3D-A5C8-255F6357FF5F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2A076-8AE2-49F8-AD37-5E1F1FF31C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3911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E0E39-DA45-4E3D-A5C8-255F6357FF5F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2A076-8AE2-49F8-AD37-5E1F1FF31C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7519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E0E39-DA45-4E3D-A5C8-255F6357FF5F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2A076-8AE2-49F8-AD37-5E1F1FF31C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14012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E0E39-DA45-4E3D-A5C8-255F6357FF5F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2A076-8AE2-49F8-AD37-5E1F1FF31C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14164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E0E39-DA45-4E3D-A5C8-255F6357FF5F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2A076-8AE2-49F8-AD37-5E1F1FF31C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56940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E0E39-DA45-4E3D-A5C8-255F6357FF5F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2A076-8AE2-49F8-AD37-5E1F1FF31C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332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E0E39-DA45-4E3D-A5C8-255F6357FF5F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2A076-8AE2-49F8-AD37-5E1F1FF31C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5444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E0E39-DA45-4E3D-A5C8-255F6357FF5F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2A076-8AE2-49F8-AD37-5E1F1FF31C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472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E0E39-DA45-4E3D-A5C8-255F6357FF5F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2A076-8AE2-49F8-AD37-5E1F1FF31C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57144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rgbClr val="7030A0"/>
            </a:gs>
            <a:gs pos="100000">
              <a:schemeClr val="bg2">
                <a:shade val="94000"/>
                <a:hueMod val="22000"/>
                <a:satMod val="220000"/>
                <a:lumMod val="62000"/>
              </a:schemeClr>
            </a:gs>
          </a:gsLst>
          <a:lin ang="612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AB7E0E39-DA45-4E3D-A5C8-255F6357FF5F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3A02A076-8AE2-49F8-AD37-5E1F1FF31C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248442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  <p:sldLayoutId id="2147483786" r:id="rId12"/>
    <p:sldLayoutId id="2147483787" r:id="rId13"/>
    <p:sldLayoutId id="2147483788" r:id="rId14"/>
    <p:sldLayoutId id="2147483789" r:id="rId15"/>
    <p:sldLayoutId id="2147483790" r:id="rId16"/>
    <p:sldLayoutId id="2147483791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text.ru/rd/aHR0cHM6Ly9kb2NwbGF5ZXIuY29tLzE2MzQxNzEyNC1NZXRvZGljaGVza2F5YS1yYXpyYWJvdGthLW5hLXRlbXUtaWdyb3ZveS1hcHBhcmF0LWdpdGFyaXN0YS1wcmluY2lweS1wb3N0YW5vdmtpLWktcmFib3R5Lmh0bWw=" TargetMode="External"/><Relationship Id="rId2" Type="http://schemas.openxmlformats.org/officeDocument/2006/relationships/hyperlink" Target="http://4igi.ru/html/guitar/guitar-lessons1/postanovka-pravoi.html" TargetMode="Externa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0"/>
            <a:ext cx="9161584" cy="1730829"/>
          </a:xfrm>
        </p:spPr>
        <p:txBody>
          <a:bodyPr>
            <a:normAutofit/>
          </a:bodyPr>
          <a:lstStyle/>
          <a:p>
            <a:r>
              <a:rPr lang="ru-RU" sz="1200" dirty="0"/>
              <a:t>Муниципальное бюджетное общеобразовательное учреждение </a:t>
            </a:r>
            <a:r>
              <a:rPr lang="ru-RU" sz="1200" dirty="0" smtClean="0"/>
              <a:t> </a:t>
            </a:r>
            <a:r>
              <a:rPr lang="ru-RU" sz="1200" dirty="0"/>
              <a:t>дополнительного образования  </a:t>
            </a:r>
            <a:r>
              <a:rPr lang="ru-RU" sz="1200" dirty="0" smtClean="0"/>
              <a:t>ДЕТСКАЯ МУЗЫКАЛЬНАЯ ШКОЛА </a:t>
            </a:r>
            <a:r>
              <a:rPr lang="ru-RU" sz="1200" i="1" dirty="0" smtClean="0"/>
              <a:t>№</a:t>
            </a:r>
            <a:r>
              <a:rPr lang="ru-RU" sz="1200" i="1" dirty="0"/>
              <a:t>4 </a:t>
            </a:r>
            <a:r>
              <a:rPr lang="ru-RU" sz="1200" i="1" dirty="0" err="1" smtClean="0"/>
              <a:t>имЕНИ</a:t>
            </a:r>
            <a:r>
              <a:rPr lang="ru-RU" sz="1200" i="1" dirty="0" smtClean="0"/>
              <a:t> ВЛАДИМИРА МИХАЙЛОВИЧА  </a:t>
            </a:r>
            <a:r>
              <a:rPr lang="ru-RU" sz="1200" i="1" dirty="0"/>
              <a:t>Свердлова </a:t>
            </a:r>
            <a:r>
              <a:rPr lang="ru-RU" sz="1200" i="1" dirty="0" err="1"/>
              <a:t>г.о</a:t>
            </a:r>
            <a:r>
              <a:rPr lang="ru-RU" sz="1200" i="1" dirty="0"/>
              <a:t>. Тольятти</a:t>
            </a:r>
            <a:r>
              <a:rPr lang="ru-RU" sz="1200" dirty="0"/>
              <a:t/>
            </a:r>
            <a:br>
              <a:rPr lang="ru-RU" sz="1200" dirty="0"/>
            </a:br>
            <a:endParaRPr lang="ru-RU" sz="1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4212" y="1551214"/>
            <a:ext cx="10974388" cy="3988196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endParaRPr lang="ru-RU" sz="3000" b="1" dirty="0" smtClean="0"/>
          </a:p>
          <a:p>
            <a:pPr marL="0" indent="0" algn="ctr">
              <a:buNone/>
            </a:pPr>
            <a:r>
              <a:rPr lang="ru-RU" sz="5200" b="1" dirty="0"/>
              <a:t>ОСНОВНЫЕ ПРОБЛЕМЫ ПОСТАНОВКИ ПРАВОЙ РУКИ ГИТАРИСТА</a:t>
            </a:r>
            <a:endParaRPr lang="ru-RU" sz="5200" dirty="0"/>
          </a:p>
          <a:p>
            <a:pPr algn="ctr">
              <a:buNone/>
            </a:pPr>
            <a:r>
              <a:rPr lang="ru-RU" sz="2900" b="1" dirty="0"/>
              <a:t>методические рекомендации для педагогов, родителей и учащихся </a:t>
            </a:r>
            <a:endParaRPr lang="ru-RU" sz="2900" b="1" dirty="0" smtClean="0"/>
          </a:p>
          <a:p>
            <a:pPr algn="ctr">
              <a:buNone/>
            </a:pPr>
            <a:r>
              <a:rPr lang="ru-RU" sz="4000" b="1" dirty="0" smtClean="0"/>
              <a:t>(шестиструнная классическая гитара)</a:t>
            </a:r>
            <a:endParaRPr lang="ru-RU" dirty="0" smtClean="0"/>
          </a:p>
          <a:p>
            <a:pPr algn="r">
              <a:buNone/>
            </a:pPr>
            <a:endParaRPr lang="ru-RU" dirty="0" smtClean="0"/>
          </a:p>
          <a:p>
            <a:pPr marL="0" indent="0" algn="r">
              <a:buNone/>
            </a:pPr>
            <a:endParaRPr lang="ru-RU" sz="3400" dirty="0" smtClean="0"/>
          </a:p>
          <a:p>
            <a:pPr marL="0" indent="0" algn="r">
              <a:buNone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2022</a:t>
            </a:r>
            <a:endParaRPr lang="ru-RU" sz="3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1635" y="4956313"/>
            <a:ext cx="100981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Автор-составитель </a:t>
            </a:r>
            <a:r>
              <a:rPr lang="ru-RU" i="1" dirty="0"/>
              <a:t>преподаватель отдела народных инструментов, </a:t>
            </a:r>
            <a:endParaRPr lang="ru-RU" dirty="0"/>
          </a:p>
          <a:p>
            <a:r>
              <a:rPr lang="ru-RU" i="1" dirty="0"/>
              <a:t>МБУ ДО ДМШ №4 им. В.М. Свердлова </a:t>
            </a:r>
            <a:r>
              <a:rPr lang="ru-RU" i="1" dirty="0" err="1"/>
              <a:t>г.о</a:t>
            </a:r>
            <a:r>
              <a:rPr lang="ru-RU" i="1" dirty="0"/>
              <a:t>. Тольятти</a:t>
            </a:r>
            <a:r>
              <a:rPr lang="ru-RU" dirty="0" smtClean="0"/>
              <a:t>:</a:t>
            </a:r>
          </a:p>
          <a:p>
            <a:r>
              <a:rPr lang="ru-RU" dirty="0" smtClean="0"/>
              <a:t> Андрианова Елена Сергеевна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0883" y="374829"/>
            <a:ext cx="11150234" cy="765253"/>
          </a:xfrm>
        </p:spPr>
        <p:txBody>
          <a:bodyPr/>
          <a:lstStyle/>
          <a:p>
            <a:r>
              <a:rPr lang="ru-RU" b="1" dirty="0"/>
              <a:t>Основные ошибки в постановке правой руки </a:t>
            </a:r>
            <a:endParaRPr lang="ru-RU" dirty="0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677507" y="1038124"/>
            <a:ext cx="699361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Обратный изгиб запястья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возникает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вы заметили у себя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появление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ошибки 1, и стараетесь усиленно держать запястье вниз.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Изгиб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вниз так же неестественен, как и изгиб вверх. Но его труднее заметить в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зеркале.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этой ошибке возникает ощущение постоянного напряжения в руке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руке с прямым запястьем просто нечему напрягаться!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чуть-чуть поднять запястье вверх, и неудобство исполнения пропадает. </a:t>
            </a:r>
          </a:p>
        </p:txBody>
      </p:sp>
      <p:pic>
        <p:nvPicPr>
          <p:cNvPr id="7" name="Рисунок 6" descr="C:\Users\User\YandexDisk\Скриншоты\2022-04-26_17-46-15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0082"/>
            <a:ext cx="4328502" cy="55919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98551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0883" y="374829"/>
            <a:ext cx="11150234" cy="765253"/>
          </a:xfrm>
        </p:spPr>
        <p:txBody>
          <a:bodyPr/>
          <a:lstStyle/>
          <a:p>
            <a:r>
              <a:rPr lang="ru-RU" b="1" dirty="0"/>
              <a:t>Основные ошибки в постановке правой руки </a:t>
            </a:r>
            <a:endParaRPr lang="ru-RU" dirty="0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941277" y="2418323"/>
            <a:ext cx="62726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Вогнутое к деке запястье.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Необходимо на начальном этапе проследить за тем, чтоб запястье было слегка выпуклым.</a:t>
            </a:r>
          </a:p>
        </p:txBody>
      </p:sp>
      <p:pic>
        <p:nvPicPr>
          <p:cNvPr id="9" name="Рисунок 8" descr="C:\Users\User\YandexDisk\Скриншоты\2022-04-26_17-50-14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017" y="1328982"/>
            <a:ext cx="4589584" cy="531800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17393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0883" y="374829"/>
            <a:ext cx="11150234" cy="765253"/>
          </a:xfrm>
        </p:spPr>
        <p:txBody>
          <a:bodyPr/>
          <a:lstStyle/>
          <a:p>
            <a:r>
              <a:rPr lang="ru-RU" b="1" dirty="0"/>
              <a:t>Основные ошибки в постановке правой руки </a:t>
            </a:r>
            <a:endParaRPr lang="ru-RU" dirty="0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853354" y="1723519"/>
            <a:ext cx="627264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Кисть слишком близко к струнам (плоская рука).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таком положении пальцы также теряют в подвижности. Двигать прямыми пальцами намного легче, чем изолированной частью пальца.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Диагностируется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ошибка просто – представляйте, что держите яблоко или мячик.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Лучше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отдалить ладонь от струн чуть дальше, чем ближе.</a:t>
            </a:r>
          </a:p>
        </p:txBody>
      </p:sp>
      <p:pic>
        <p:nvPicPr>
          <p:cNvPr id="7" name="Рисунок 6" descr="C:\Users\User\YandexDisk\Скриншоты\2022-04-26_17-51-45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883" y="1703300"/>
            <a:ext cx="4078703" cy="456936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86419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0883" y="374829"/>
            <a:ext cx="11150234" cy="765253"/>
          </a:xfrm>
        </p:spPr>
        <p:txBody>
          <a:bodyPr/>
          <a:lstStyle/>
          <a:p>
            <a:r>
              <a:rPr lang="ru-RU" b="1" dirty="0"/>
              <a:t>Основные ошибки в постановке правой руки </a:t>
            </a:r>
            <a:endParaRPr lang="ru-RU" dirty="0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903786" y="1723519"/>
            <a:ext cx="4114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Разворот ладони </a:t>
            </a:r>
            <a:r>
              <a:rPr lang="ru-RU" sz="2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наружу.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 descr="C:\Users\User\YandexDisk\Скриншоты\2022-04-26_17-53-10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83" y="1514910"/>
            <a:ext cx="3228609" cy="28812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C:\Users\User\YandexDisk\Скриншоты\2022-04-26_17-53-42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4769" y="3383174"/>
            <a:ext cx="3775625" cy="342219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520883" y="5094272"/>
            <a:ext cx="684707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Разворот ладони к себе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– появляется, как правило, при попытке исправить ошибку 5.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675276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0883" y="374829"/>
            <a:ext cx="11150234" cy="765253"/>
          </a:xfrm>
        </p:spPr>
        <p:txBody>
          <a:bodyPr/>
          <a:lstStyle/>
          <a:p>
            <a:r>
              <a:rPr lang="ru-RU" b="1" dirty="0"/>
              <a:t>Основные ошибки в постановке правой руки </a:t>
            </a:r>
            <a:endParaRPr lang="ru-RU" dirty="0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57864" y="5094272"/>
            <a:ext cx="1187627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8.Пальцы </a:t>
            </a:r>
            <a:r>
              <a:rPr lang="ru-RU" sz="28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ima</a:t>
            </a:r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вытянуты вперед (дальше большого пальца).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Обе ошибки ограничивают подвижность пальцев и приводят к неправильному звукоизвлечению. </a:t>
            </a:r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Ошибка 8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 тому же мешает правильной работе большого пальца (p).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 descr="C:\Users\User\YandexDisk\Скриншоты\2022-04-26_17-55-45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864" y="1140082"/>
            <a:ext cx="6623368" cy="4062412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Прямоугольник 11"/>
          <p:cNvSpPr/>
          <p:nvPr/>
        </p:nvSpPr>
        <p:spPr>
          <a:xfrm>
            <a:off x="6938563" y="1514911"/>
            <a:ext cx="494863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7.Пальцы </a:t>
            </a:r>
            <a:r>
              <a:rPr lang="ru-RU" sz="28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ima</a:t>
            </a:r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загнуты в ладонь.</a:t>
            </a:r>
          </a:p>
        </p:txBody>
      </p:sp>
    </p:spTree>
    <p:extLst>
      <p:ext uri="{BB962C8B-B14F-4D97-AF65-F5344CB8AC3E}">
        <p14:creationId xmlns:p14="http://schemas.microsoft.com/office/powerpoint/2010/main" val="600270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1119" y="1494691"/>
            <a:ext cx="11630881" cy="4818185"/>
          </a:xfrm>
        </p:spPr>
        <p:txBody>
          <a:bodyPr>
            <a:normAutofit fontScale="90000"/>
          </a:bodyPr>
          <a:lstStyle/>
          <a:p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>1.Иванов-Крамской </a:t>
            </a:r>
            <a:r>
              <a:rPr lang="ru-RU" sz="2000" dirty="0"/>
              <a:t>А. М. Школа игры на шестиструнной гитаре. Изд. </a:t>
            </a:r>
            <a:br>
              <a:rPr lang="ru-RU" sz="2000" dirty="0"/>
            </a:br>
            <a:r>
              <a:rPr lang="ru-RU" sz="2000" dirty="0"/>
              <a:t>– Р-н-Д.: Феникс, 2004. – 152 </a:t>
            </a:r>
            <a:r>
              <a:rPr lang="ru-RU" sz="2000" dirty="0" smtClean="0"/>
              <a:t>с.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2.Как </a:t>
            </a:r>
            <a:r>
              <a:rPr lang="ru-RU" sz="2000" dirty="0"/>
              <a:t>научиться играть на гитаре./ Сост. В. Кузнецов. – М.: Классика-XXI, 2006, - 200 с</a:t>
            </a:r>
            <a:r>
              <a:rPr lang="ru-RU" sz="2000" dirty="0" smtClean="0"/>
              <a:t>.</a:t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err="1"/>
              <a:t>Каркасси</a:t>
            </a:r>
            <a:r>
              <a:rPr lang="ru-RU" sz="2000" dirty="0"/>
              <a:t> М. Школа игры на шестиструнной гитаре. / Ред. В. М. Григоренко. – М.: Кифара, 2002. – 148 с</a:t>
            </a:r>
            <a:r>
              <a:rPr lang="ru-RU" sz="2000" dirty="0" smtClean="0"/>
              <a:t>.</a:t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>3.Шумидуб </a:t>
            </a:r>
            <a:r>
              <a:rPr lang="ru-RU" sz="2000" dirty="0"/>
              <a:t>А. Школа игры на гитаре.- М.: </a:t>
            </a:r>
            <a:r>
              <a:rPr lang="ru-RU" sz="2000" dirty="0" err="1"/>
              <a:t>Шумидуб</a:t>
            </a:r>
            <a:r>
              <a:rPr lang="ru-RU" sz="2000" dirty="0"/>
              <a:t>, 2002, - 127 с</a:t>
            </a:r>
            <a:r>
              <a:rPr lang="ru-RU" sz="2000" dirty="0" smtClean="0"/>
              <a:t>.</a:t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 </a:t>
            </a:r>
            <a:r>
              <a:rPr lang="ru-RU" sz="2000" dirty="0" smtClean="0"/>
              <a:t>4.</a:t>
            </a:r>
            <a:r>
              <a:rPr lang="ru-RU" sz="2000" u="sng" dirty="0" smtClean="0">
                <a:hlinkClick r:id="rId2"/>
              </a:rPr>
              <a:t>http</a:t>
            </a:r>
            <a:r>
              <a:rPr lang="ru-RU" sz="2000" u="sng" dirty="0">
                <a:hlinkClick r:id="rId2"/>
              </a:rPr>
              <a:t>://</a:t>
            </a:r>
            <a:r>
              <a:rPr lang="ru-RU" sz="2000" u="sng" dirty="0" smtClean="0">
                <a:hlinkClick r:id="rId2"/>
              </a:rPr>
              <a:t>4igi.ru/html/guitar/guitar-lessons1/postanovka-pravoi.html</a:t>
            </a:r>
            <a:r>
              <a:rPr lang="ru-RU" sz="2000" u="sng" dirty="0" smtClean="0"/>
              <a:t/>
            </a:r>
            <a:br>
              <a:rPr lang="ru-RU" sz="2000" u="sng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>5.</a:t>
            </a:r>
            <a:r>
              <a:rPr lang="en-US" sz="2000" u="sng" dirty="0" smtClean="0">
                <a:hlinkClick r:id="rId3"/>
              </a:rPr>
              <a:t>docplayer.com/163417124-Metodicheskaya-razrabotka.html</a:t>
            </a:r>
            <a:r>
              <a:rPr lang="ru-RU" sz="2000" u="sng" dirty="0" smtClean="0"/>
              <a:t/>
            </a:r>
            <a:br>
              <a:rPr lang="ru-RU" sz="2000" u="sng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>6.</a:t>
            </a:r>
            <a:r>
              <a:rPr lang="en-US" sz="2000" dirty="0" smtClean="0"/>
              <a:t>as-sol.net/</a:t>
            </a:r>
            <a:r>
              <a:rPr lang="en-US" sz="2000" dirty="0" err="1" smtClean="0"/>
              <a:t>publ</a:t>
            </a:r>
            <a:r>
              <a:rPr lang="en-US" sz="2000" dirty="0" smtClean="0"/>
              <a:t>/</a:t>
            </a:r>
            <a:r>
              <a:rPr lang="en-US" sz="2000" dirty="0" err="1" smtClean="0"/>
              <a:t>metodicheskaja_stranica</a:t>
            </a: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141135" y="905579"/>
            <a:ext cx="79020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использованных источников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3556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1635369"/>
            <a:ext cx="10515600" cy="4541594"/>
          </a:xfrm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Цели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4212" y="685800"/>
            <a:ext cx="8534400" cy="32368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/>
              <a:t>сформулировать общие правила современной постановки правой руки гитариста для извлечения полноценного </a:t>
            </a:r>
            <a:r>
              <a:rPr lang="ru-RU" sz="2800" dirty="0" smtClean="0"/>
              <a:t>звука</a:t>
            </a:r>
            <a:r>
              <a:rPr lang="ru-RU" sz="2800" dirty="0"/>
              <a:t>.</a:t>
            </a:r>
            <a:r>
              <a:rPr lang="ru-RU" sz="2800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Задачи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4212" y="685800"/>
            <a:ext cx="8534400" cy="4151243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 основные правила постановки правой руки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определить основные проблемы постановки правой руки</a:t>
            </a:r>
          </a:p>
          <a:p>
            <a:pPr>
              <a:buNone/>
            </a:pPr>
            <a:endParaRPr lang="ru-RU" sz="2600" dirty="0" smtClean="0"/>
          </a:p>
          <a:p>
            <a:pPr>
              <a:buNone/>
            </a:pPr>
            <a:endParaRPr lang="ru-RU" sz="2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225288"/>
            <a:ext cx="8534400" cy="1391478"/>
          </a:xfrm>
        </p:spPr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Аппликатура пальцев правой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Рисунок 4" descr="http://4igi.ru/html/guitar/guitar-lessons1/images/postanovka-pravoi/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6014" y="1988678"/>
            <a:ext cx="5037872" cy="2835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371599" y="2217278"/>
            <a:ext cx="4554415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 -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большой палец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указательный палец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средний палец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безымянный палец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409976" y="5123130"/>
            <a:ext cx="9082871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Мизинец при игре классической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техикой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не используется.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4499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0883" y="374829"/>
            <a:ext cx="11150234" cy="765253"/>
          </a:xfrm>
        </p:spPr>
        <p:txBody>
          <a:bodyPr/>
          <a:lstStyle/>
          <a:p>
            <a:r>
              <a:rPr lang="ru-RU" b="1" dirty="0"/>
              <a:t>Основные правила постановки правой руки</a:t>
            </a:r>
          </a:p>
        </p:txBody>
      </p:sp>
      <p:pic>
        <p:nvPicPr>
          <p:cNvPr id="2050" name="Рисунок 4" descr="http://4igi.ru/html/guitar/guitar-lessons1/images/postanovka-pravoi/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883" y="1514911"/>
            <a:ext cx="5037872" cy="2835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20883" y="4725428"/>
            <a:ext cx="862311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«Руку надо чувствовать всю от плеча, держа ее как бы навесу, хотя предплечье и касается корпуса гитары», нельзя опираться на корпус гитары всем весом руки.</a:t>
            </a:r>
          </a:p>
        </p:txBody>
      </p:sp>
    </p:spTree>
    <p:extLst>
      <p:ext uri="{BB962C8B-B14F-4D97-AF65-F5344CB8AC3E}">
        <p14:creationId xmlns:p14="http://schemas.microsoft.com/office/powerpoint/2010/main" val="326715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0883" y="374829"/>
            <a:ext cx="11150234" cy="765253"/>
          </a:xfrm>
        </p:spPr>
        <p:txBody>
          <a:bodyPr/>
          <a:lstStyle/>
          <a:p>
            <a:r>
              <a:rPr lang="ru-RU" b="1" dirty="0"/>
              <a:t>Основные правила постановки правой руки</a:t>
            </a:r>
          </a:p>
        </p:txBody>
      </p:sp>
      <p:pic>
        <p:nvPicPr>
          <p:cNvPr id="2050" name="Рисунок 4" descr="http://4igi.ru/html/guitar/guitar-lessons1/images/postanovka-pravoi/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883" y="1514911"/>
            <a:ext cx="5037872" cy="2835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20883" y="4350599"/>
            <a:ext cx="862311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Кисть, являясь как бы продолжением предплечья, «не висит свободно, а… держится в нужном положении»; для ее удержания требуется необходимое и достаточное напряжение, одной плоскости со струнами.</a:t>
            </a:r>
          </a:p>
        </p:txBody>
      </p:sp>
    </p:spTree>
    <p:extLst>
      <p:ext uri="{BB962C8B-B14F-4D97-AF65-F5344CB8AC3E}">
        <p14:creationId xmlns:p14="http://schemas.microsoft.com/office/powerpoint/2010/main" val="2876459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0883" y="374829"/>
            <a:ext cx="11150234" cy="765253"/>
          </a:xfrm>
        </p:spPr>
        <p:txBody>
          <a:bodyPr/>
          <a:lstStyle/>
          <a:p>
            <a:r>
              <a:rPr lang="ru-RU" b="1" dirty="0"/>
              <a:t>Основные правила постановки правой руки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39529" y="1514911"/>
            <a:ext cx="651296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 smtClean="0"/>
              <a:t>3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Запястье прямое при взгляде спереди должно быть слегка выпуклым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сверху,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оно может находиться чуть выше пястных суставов относительно деки гитары, но ни в коем случае не ниже. Пясть обычно располагается параллельно деке.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http://4igi.ru/html/guitar/guitar-lessons1/images/postanovka-pravoi/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2912" y="2947241"/>
            <a:ext cx="4999088" cy="354594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160785" y="5306060"/>
            <a:ext cx="5935215" cy="5799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Палец p находится чуть впереди пальца i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5872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0883" y="374829"/>
            <a:ext cx="11150234" cy="765253"/>
          </a:xfrm>
        </p:spPr>
        <p:txBody>
          <a:bodyPr/>
          <a:lstStyle/>
          <a:p>
            <a:r>
              <a:rPr lang="ru-RU" b="1" dirty="0"/>
              <a:t>Основные правила постановки правой руки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" name="Рисунок 6" descr="http://4igi.ru/html/guitar/guitar-lessons1/images/postanovka-pravoi/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544" y="2559923"/>
            <a:ext cx="4577057" cy="2995993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Прямоугольник 18"/>
          <p:cNvSpPr/>
          <p:nvPr/>
        </p:nvSpPr>
        <p:spPr>
          <a:xfrm>
            <a:off x="215982" y="1877041"/>
            <a:ext cx="72407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Пальцы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ima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расположены к струнам под углом 90°.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15982" y="5441209"/>
            <a:ext cx="78166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 Внутренняя часть ладони шарообразная (мячик в руке).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5426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0883" y="374829"/>
            <a:ext cx="11150234" cy="765253"/>
          </a:xfrm>
        </p:spPr>
        <p:txBody>
          <a:bodyPr/>
          <a:lstStyle/>
          <a:p>
            <a:r>
              <a:rPr lang="ru-RU" b="1" dirty="0"/>
              <a:t>Основные ошибки в постановке правой руки </a:t>
            </a:r>
            <a:endParaRPr lang="ru-RU" dirty="0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1" name="Рисунок 10" descr="C:\Users\User\YandexDisk\Скриншоты\2022-04-26_17-45-18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883" y="1514911"/>
            <a:ext cx="3967089" cy="3773512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4677508" y="1631952"/>
            <a:ext cx="699361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u="sng" dirty="0">
                <a:latin typeface="Times New Roman" panose="02020603050405020304" pitchFamily="18" charset="0"/>
                <a:ea typeface="Calibri" panose="020F0502020204030204" pitchFamily="34" charset="0"/>
              </a:rPr>
              <a:t>Изгиб запястья спереди.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Самая распространенная ошибка у начинающих - это искривление запястья. </a:t>
            </a:r>
            <a:endParaRPr lang="ru-RU" sz="28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sz="28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Можно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воспользоваться методом игры перед зеркалом для исправления данного недостатка.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229587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AD2E03"/>
      </a:dk2>
      <a:lt2>
        <a:srgbClr val="D75626"/>
      </a:lt2>
      <a:accent1>
        <a:srgbClr val="760603"/>
      </a:accent1>
      <a:accent2>
        <a:srgbClr val="FA9C1F"/>
      </a:accent2>
      <a:accent3>
        <a:srgbClr val="D9BB55"/>
      </a:accent3>
      <a:accent4>
        <a:srgbClr val="829551"/>
      </a:accent4>
      <a:accent5>
        <a:srgbClr val="58A28B"/>
      </a:accent5>
      <a:accent6>
        <a:srgbClr val="426480"/>
      </a:accent6>
      <a:hlink>
        <a:srgbClr val="460402"/>
      </a:hlink>
      <a:folHlink>
        <a:srgbClr val="991111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142000"/>
                <a:satMod val="200000"/>
                <a:lumMod val="118000"/>
              </a:schemeClr>
            </a:gs>
            <a:gs pos="100000">
              <a:schemeClr val="phClr">
                <a:shade val="94000"/>
                <a:hueMod val="22000"/>
                <a:satMod val="220000"/>
                <a:lumMod val="62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142000"/>
                <a:satMod val="200000"/>
                <a:lumMod val="118000"/>
              </a:schemeClr>
            </a:gs>
            <a:gs pos="100000">
              <a:schemeClr val="phClr">
                <a:shade val="92000"/>
                <a:hueMod val="22000"/>
                <a:satMod val="220000"/>
                <a:lumMod val="62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2903AAAE-3EA5-424A-B142-CC51DC1F897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378</TotalTime>
  <Words>538</Words>
  <Application>Microsoft Office PowerPoint</Application>
  <PresentationFormat>Широкоэкранный</PresentationFormat>
  <Paragraphs>60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Calibri</vt:lpstr>
      <vt:lpstr>Century Gothic</vt:lpstr>
      <vt:lpstr>Times New Roman</vt:lpstr>
      <vt:lpstr>Wingdings 3</vt:lpstr>
      <vt:lpstr>Сектор</vt:lpstr>
      <vt:lpstr>Муниципальное бюджетное общеобразовательное учреждение  дополнительного образования  ДЕТСКАЯ МУЗЫКАЛЬНАЯ ШКОЛА №4 имЕНИ ВЛАДИМИРА МИХАЙЛОВИЧА  Свердлова г.о. Тольятти </vt:lpstr>
      <vt:lpstr>Цели</vt:lpstr>
      <vt:lpstr>Задачи</vt:lpstr>
      <vt:lpstr>Аппликатура пальцев правой руки</vt:lpstr>
      <vt:lpstr>Основные правила постановки правой руки</vt:lpstr>
      <vt:lpstr>Основные правила постановки правой руки</vt:lpstr>
      <vt:lpstr>Основные правила постановки правой руки</vt:lpstr>
      <vt:lpstr>Основные правила постановки правой руки</vt:lpstr>
      <vt:lpstr>Основные ошибки в постановке правой руки </vt:lpstr>
      <vt:lpstr>Основные ошибки в постановке правой руки </vt:lpstr>
      <vt:lpstr>Основные ошибки в постановке правой руки </vt:lpstr>
      <vt:lpstr>Основные ошибки в постановке правой руки </vt:lpstr>
      <vt:lpstr>Основные ошибки в постановке правой руки </vt:lpstr>
      <vt:lpstr>Основные ошибки в постановке правой руки </vt:lpstr>
      <vt:lpstr> 1.Иванов-Крамской А. М. Школа игры на шестиструнной гитаре. Изд.  – Р-н-Д.: Феникс, 2004. – 152 с.  2.Как научиться играть на гитаре./ Сост. В. Кузнецов. – М.: Классика-XXI, 2006, - 200 с.  Каркасси М. Школа игры на шестиструнной гитаре. / Ред. В. М. Григоренко. – М.: Кифара, 2002. – 148 с.  3.Шумидуб А. Школа игры на гитаре.- М.: Шумидуб, 2002, - 127 с.   4.http://4igi.ru/html/guitar/guitar-lessons1/postanovka-pravoi.html  5.docplayer.com/163417124-Metodicheskaya-razrabotka.html  6.as-sol.net/publ/metodicheskaja_stranica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Music</dc:title>
  <dc:creator>Иван Забегин</dc:creator>
  <cp:lastModifiedBy>User</cp:lastModifiedBy>
  <cp:revision>97</cp:revision>
  <dcterms:created xsi:type="dcterms:W3CDTF">2017-04-11T15:30:49Z</dcterms:created>
  <dcterms:modified xsi:type="dcterms:W3CDTF">2022-05-02T21:40:39Z</dcterms:modified>
</cp:coreProperties>
</file>