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39"/>
  </p:notesMasterIdLst>
  <p:sldIdLst>
    <p:sldId id="256" r:id="rId2"/>
    <p:sldId id="260" r:id="rId3"/>
    <p:sldId id="262" r:id="rId4"/>
    <p:sldId id="278" r:id="rId5"/>
    <p:sldId id="279" r:id="rId6"/>
    <p:sldId id="298" r:id="rId7"/>
    <p:sldId id="280" r:id="rId8"/>
    <p:sldId id="286" r:id="rId9"/>
    <p:sldId id="281" r:id="rId10"/>
    <p:sldId id="282" r:id="rId11"/>
    <p:sldId id="272" r:id="rId12"/>
    <p:sldId id="273" r:id="rId13"/>
    <p:sldId id="275" r:id="rId14"/>
    <p:sldId id="285" r:id="rId15"/>
    <p:sldId id="289" r:id="rId16"/>
    <p:sldId id="274" r:id="rId17"/>
    <p:sldId id="276" r:id="rId18"/>
    <p:sldId id="290" r:id="rId19"/>
    <p:sldId id="277" r:id="rId20"/>
    <p:sldId id="291" r:id="rId21"/>
    <p:sldId id="283" r:id="rId22"/>
    <p:sldId id="268" r:id="rId23"/>
    <p:sldId id="265" r:id="rId24"/>
    <p:sldId id="292" r:id="rId25"/>
    <p:sldId id="287" r:id="rId26"/>
    <p:sldId id="284" r:id="rId27"/>
    <p:sldId id="269" r:id="rId28"/>
    <p:sldId id="271" r:id="rId29"/>
    <p:sldId id="270" r:id="rId30"/>
    <p:sldId id="294" r:id="rId31"/>
    <p:sldId id="297" r:id="rId32"/>
    <p:sldId id="288" r:id="rId33"/>
    <p:sldId id="263" r:id="rId34"/>
    <p:sldId id="293" r:id="rId35"/>
    <p:sldId id="295" r:id="rId36"/>
    <p:sldId id="296" r:id="rId37"/>
    <p:sldId id="261" r:id="rId3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66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224" y="-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E599BA-56DA-4BC4-81D9-3569212435AE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2143A9-2DCE-493B-8A7E-56A443AE046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92318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2143A9-2DCE-493B-8A7E-56A443AE0463}" type="slidenum">
              <a:rPr lang="ru-RU" smtClean="0"/>
              <a:pPr/>
              <a:t>3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4955A-EDE5-4FF3-A454-CF676A8FFF3D}" type="datetimeFigureOut">
              <a:rPr lang="en-US" smtClean="0"/>
              <a:pPr/>
              <a:t>5/3/2022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AB23B-9BF0-489E-A8C2-70A75979535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4955A-EDE5-4FF3-A454-CF676A8FFF3D}" type="datetimeFigureOut">
              <a:rPr lang="en-US" smtClean="0"/>
              <a:pPr/>
              <a:t>5/3/2022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AB23B-9BF0-489E-A8C2-70A7597953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4955A-EDE5-4FF3-A454-CF676A8FFF3D}" type="datetimeFigureOut">
              <a:rPr lang="en-US" smtClean="0"/>
              <a:pPr/>
              <a:t>5/3/2022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AB23B-9BF0-489E-A8C2-70A7597953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4955A-EDE5-4FF3-A454-CF676A8FFF3D}" type="datetimeFigureOut">
              <a:rPr lang="en-US" smtClean="0"/>
              <a:pPr/>
              <a:t>5/3/2022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AB23B-9BF0-489E-A8C2-70A75979535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4955A-EDE5-4FF3-A454-CF676A8FFF3D}" type="datetimeFigureOut">
              <a:rPr lang="en-US" smtClean="0"/>
              <a:pPr/>
              <a:t>5/3/2022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AB23B-9BF0-489E-A8C2-70A7597953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4955A-EDE5-4FF3-A454-CF676A8FFF3D}" type="datetimeFigureOut">
              <a:rPr lang="en-US" smtClean="0"/>
              <a:pPr/>
              <a:t>5/3/2022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AB23B-9BF0-489E-A8C2-70A75979535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4955A-EDE5-4FF3-A454-CF676A8FFF3D}" type="datetimeFigureOut">
              <a:rPr lang="en-US" smtClean="0"/>
              <a:pPr/>
              <a:t>5/3/2022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AB23B-9BF0-489E-A8C2-70A75979535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4955A-EDE5-4FF3-A454-CF676A8FFF3D}" type="datetimeFigureOut">
              <a:rPr lang="en-US" smtClean="0"/>
              <a:pPr/>
              <a:t>5/3/2022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AB23B-9BF0-489E-A8C2-70A7597953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4955A-EDE5-4FF3-A454-CF676A8FFF3D}" type="datetimeFigureOut">
              <a:rPr lang="en-US" smtClean="0"/>
              <a:pPr/>
              <a:t>5/3/2022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AB23B-9BF0-489E-A8C2-70A7597953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4955A-EDE5-4FF3-A454-CF676A8FFF3D}" type="datetimeFigureOut">
              <a:rPr lang="en-US" smtClean="0"/>
              <a:pPr/>
              <a:t>5/3/2022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AB23B-9BF0-489E-A8C2-70A7597953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4955A-EDE5-4FF3-A454-CF676A8FFF3D}" type="datetimeFigureOut">
              <a:rPr lang="en-US" smtClean="0"/>
              <a:pPr/>
              <a:t>5/3/2022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AB23B-9BF0-489E-A8C2-70A75979535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EB44955A-EDE5-4FF3-A454-CF676A8FFF3D}" type="datetimeFigureOut">
              <a:rPr lang="en-US" smtClean="0"/>
              <a:pPr/>
              <a:t>5/3/2022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20AB23B-9BF0-489E-A8C2-70A75979535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93682"/>
            <a:ext cx="4219440" cy="5373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91423" y="-11875"/>
            <a:ext cx="378867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Население 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Восточной Сибири</a:t>
            </a:r>
          </a:p>
        </p:txBody>
      </p:sp>
      <p:pic>
        <p:nvPicPr>
          <p:cNvPr id="1026" name="Picture 2" descr="C:\Users\Мила\Desktop\ффф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9932" y="142365"/>
            <a:ext cx="3676666" cy="3885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4149080"/>
            <a:ext cx="3145897" cy="2448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Мила\Desktop\ввввв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116632"/>
            <a:ext cx="4392488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605957" y="188640"/>
            <a:ext cx="44999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Малочисленные народы Крайнего Севера проживают вдоль течения Енисея. Таёжную зону заселяют преимущественно эвенки. Они потомственные оленеводы, рыболовы и охотники. Ведут кочевой образ жизни.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420888"/>
            <a:ext cx="4427984" cy="4437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7914" y="3657599"/>
            <a:ext cx="464810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Современный этнический облик народов юга Сибири- результат смешения местных и пришлых племён.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Хотя в происхождении, хозяйстве и культуре южно-сибирских народов много общего, их этнические контрасты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аметнее, чем у народов Севера.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6533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1" y="109169"/>
            <a:ext cx="4302028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Коренные народы </a:t>
            </a:r>
          </a:p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Восточной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Сибири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Первыми коренными жителями Сибири считают племена самодийцев. Самоди́йцы, самое́ды — общее название малочисленных народов России: ненцев, энцев, нганасан, селькупов и ныне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исчезнувших саянских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самодийцев,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говорящих на языках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самодийской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группы. Их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основное занятие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ловля рыбы,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оленеводство.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Они населяли северную часть.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5382" y="3467656"/>
            <a:ext cx="2772043" cy="3226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080" y="3467656"/>
            <a:ext cx="4542910" cy="3345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726482" y="3562489"/>
            <a:ext cx="9939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Хакасы</a:t>
            </a:r>
            <a:endParaRPr lang="ru-RU" b="1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228183" y="3470681"/>
            <a:ext cx="9932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Буряты</a:t>
            </a:r>
          </a:p>
        </p:txBody>
      </p:sp>
      <p:pic>
        <p:nvPicPr>
          <p:cNvPr id="1029" name="Picture 5" descr="C:\Users\Мила\Desktop\55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5" y="106387"/>
            <a:ext cx="4824536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sz="quarter" idx="13"/>
          </p:nvPr>
        </p:nvSpPr>
        <p:spPr>
          <a:xfrm>
            <a:off x="-4861048" y="6858000"/>
            <a:ext cx="8892480" cy="263691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dirty="0" smtClean="0"/>
              <a:t>     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7" name="Picture 3" descr="C:\Users\User\Desktop\800px-Yur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69472" y="33726"/>
            <a:ext cx="2248547" cy="2218485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" y="4941168"/>
            <a:ext cx="914399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Буряты подразделяются на ряд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субэтносов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Численность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оценивается в 620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тыс. чел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Буряты говорят на бурятском языке монгольской группы алтайской языковой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семьи. Религия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буддизм, а также характерен шаманизм. В 30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км.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столицы Бурятии находится село Верхняя Иволга,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достопримечательностью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которого является дацан «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Хамбын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Сумэ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».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Монастырь - дацан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являющийся центром буддизма в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РФ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резиденцией главы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буддистов.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958616" y="2283736"/>
            <a:ext cx="203934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Традиционное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жилище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бурятов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юрта</a:t>
            </a: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30746"/>
            <a:ext cx="6488082" cy="48104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179512" y="530856"/>
            <a:ext cx="12638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Буряты</a:t>
            </a:r>
            <a:endParaRPr lang="ru-RU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067944" y="130746"/>
            <a:ext cx="25022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Иволгинский дацан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sz="quarter" idx="13"/>
          </p:nvPr>
        </p:nvSpPr>
        <p:spPr>
          <a:xfrm>
            <a:off x="-2556792" y="7461448"/>
            <a:ext cx="9144000" cy="183306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dirty="0" smtClean="0"/>
              <a:t>     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691" y="119712"/>
            <a:ext cx="471645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Тувинцы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население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Тывы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По антропологическому типу тувинцы — монголоиды. Говорят на тувинском языке, входящем в группу тюркских языков. Также знают русский язык Верующие —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буддисты.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199180"/>
            <a:ext cx="4656643" cy="34620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763688" y="6082675"/>
            <a:ext cx="293364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Традиционное тувинское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жилище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юрта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7" name="Picture 5" descr="C:\Users\Мила\Desktop\ннн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16632"/>
            <a:ext cx="4047826" cy="405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5076056" y="188640"/>
            <a:ext cx="14693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Тувинцы</a:t>
            </a:r>
          </a:p>
        </p:txBody>
      </p:sp>
      <p:pic>
        <p:nvPicPr>
          <p:cNvPr id="3078" name="Picture 6" descr="C:\Users\Мила\Desktop\Безымянный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4147" y="4270136"/>
            <a:ext cx="4010025" cy="2457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55608"/>
            <a:ext cx="896448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 тувинцев сохраняются традиционные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культы (шаманизм).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Тувинцы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почитают и обожествляют солнце, а во время затмения встают на его защиту, так как думают, что светило борется с темными, злыми духами. В прошлом люди выбегали на улицу, начинали громко кричать, стрелять в небо из ружей, бить в железную посуду. Сегодня с помощью национальной ложки с девятью отверстиями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тос-карак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«окропляют небо», разбрызгивая вверх национальный соленый чай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молоко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302377"/>
            <a:ext cx="7016825" cy="4309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418285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43608" y="4653136"/>
            <a:ext cx="7200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Известные тувинцы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Самый известный тувинец — министр обороны России Сергей Шойгу. Интересно, что его настоящее имя Шойгу, а фамилия — родовое имя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Кужугет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То есть при рождении будущий министр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был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Шойгу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Кужугет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Сергеем он стал лишь в зрелом возрасте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получении документов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324395"/>
            <a:ext cx="6192688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578519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sz="quarter" idx="13"/>
          </p:nvPr>
        </p:nvSpPr>
        <p:spPr>
          <a:xfrm>
            <a:off x="-4933056" y="6007596"/>
            <a:ext cx="9144000" cy="170080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1" name="Picture 3" descr="C:\Users\User\Desktop\800px-Хакасы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116632"/>
            <a:ext cx="4104456" cy="273630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3308" y="3595819"/>
            <a:ext cx="4032448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Хакасы (минусинские татары, абаканские (енисейские) татары,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ачинские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татары) — тюркский народ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РФ,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проживающий в Южной Сибири. Традиционная религия — шаманизм, в XIX веке многие были крещены в православие. Ч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исленность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РФ — 75,6 тыс.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чел.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Хакасский язык относится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ветви тюркских языков.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265" y="116632"/>
            <a:ext cx="4320480" cy="31118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4184" y="3284984"/>
            <a:ext cx="4907210" cy="33369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282571" y="9754"/>
            <a:ext cx="126521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Хакасы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sz="quarter" idx="13"/>
          </p:nvPr>
        </p:nvSpPr>
        <p:spPr>
          <a:xfrm>
            <a:off x="-3015220" y="6858000"/>
            <a:ext cx="9127060" cy="1628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172715" y="238135"/>
            <a:ext cx="297009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Эвенки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(тунгусы) - сибирский малочисленный народ, родственный маньчжурам. Живут в России, КНР и МНР. По итогам переписи в РФ проживали 22 000 эвенков. Занимаются оленеводством и охотой. Традиционное жилище – чум.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70" y="64337"/>
            <a:ext cx="5988496" cy="3086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6173906" y="238135"/>
            <a:ext cx="28499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79512" y="0"/>
            <a:ext cx="122982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Эвенки</a:t>
            </a: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2980" y="3356992"/>
            <a:ext cx="4091852" cy="32955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56" y="3508050"/>
            <a:ext cx="4612384" cy="3182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04921" y="3758983"/>
            <a:ext cx="671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Чум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586" y="122947"/>
            <a:ext cx="3718619" cy="4644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299948" y="588233"/>
            <a:ext cx="15151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Нганасаны</a:t>
            </a:r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22948"/>
            <a:ext cx="3254908" cy="4613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-20948" y="4826675"/>
            <a:ext cx="91440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Нганасаны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самый северный народ Евразии, потомки неолитических охотников, живших на Таймыре еще 3500 лет назад. Сейчас их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немногим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более 800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 Долгими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зимами, когда метель не позволяла выйти из чума, они передавали друг другу народные сказания и песни, вырезали поделки из рога оленя и украшали одежду причудливыми орнаментами. Письменности у нганасан не существовало (она впервые была разработана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1990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г),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и документов.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Их «паспортом» была одежда, в которой каждый узор имел значение и был 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связан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мифологией</a:t>
            </a:r>
            <a:r>
              <a:rPr lang="ru-RU" i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3054287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6660232" y="245839"/>
            <a:ext cx="14879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Долганы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1597" y="4221088"/>
            <a:ext cx="607647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началу ХХ века все долганы были христианами. Присутствие русского населения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способствовало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распространению православного христианства. К концу 1930-х годов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население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было полностью ассимилировано Долганами. К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ультура  включала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себя компоненты от разных народов, и эти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влияния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заметны даже сегодня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разных районах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поселени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012159" y="726331"/>
            <a:ext cx="3043017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Историки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считают, что долганы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были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самостоятельным племенем со своими культурой и языком.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более популярна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теория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происхождении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этого народа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якутов, эвенков и так называемых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затундренных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крестьян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Затундренными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крестьянами тогда называли русских поселенцев на Таймыре. Они начали заселять его в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XVI—XVII веках. </a:t>
            </a:r>
          </a:p>
          <a:p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Этногенез 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долган начался примерно в XVIII веке</a:t>
            </a: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5760640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C:\Users\User\Desktop\600px-Coat_of_arms_of_Khakassia_.sv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425" y="2132856"/>
            <a:ext cx="996552" cy="961769"/>
          </a:xfrm>
          <a:prstGeom prst="rect">
            <a:avLst/>
          </a:prstGeom>
          <a:noFill/>
        </p:spPr>
      </p:pic>
      <p:pic>
        <p:nvPicPr>
          <p:cNvPr id="1030" name="Picture 6" descr="C:\Users\User\Desktop\604px-Coat_of_arms_of_Tuva.sv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9828" y="1144666"/>
            <a:ext cx="847747" cy="962540"/>
          </a:xfrm>
          <a:prstGeom prst="rect">
            <a:avLst/>
          </a:prstGeom>
          <a:noFill/>
        </p:spPr>
      </p:pic>
      <p:pic>
        <p:nvPicPr>
          <p:cNvPr id="1031" name="Picture 7" descr="C:\Users\User\Desktop\Coat_of_arms_of_Irkutsk_Oblast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191" y="5375397"/>
            <a:ext cx="935271" cy="1004199"/>
          </a:xfrm>
          <a:prstGeom prst="rect">
            <a:avLst/>
          </a:prstGeom>
          <a:noFill/>
        </p:spPr>
      </p:pic>
      <p:pic>
        <p:nvPicPr>
          <p:cNvPr id="1032" name="Picture 8" descr="C:\Users\User\Desktop\502px-Chita_Oblast_coat_of_arm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7757" y="48072"/>
            <a:ext cx="824081" cy="983085"/>
          </a:xfrm>
          <a:prstGeom prst="rect">
            <a:avLst/>
          </a:prstGeom>
          <a:noFill/>
        </p:spPr>
      </p:pic>
      <p:pic>
        <p:nvPicPr>
          <p:cNvPr id="1033" name="Picture 9" descr="C:\Users\User\Desktop\489px-Coat_of_Arms_of_Buryatiya.svg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191" y="3693176"/>
            <a:ext cx="967785" cy="107913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3563888" y="131481"/>
            <a:ext cx="22386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 района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9077" y="4772306"/>
            <a:ext cx="13117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 </a:t>
            </a:r>
            <a:endPara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Бурятия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4634" y="3002253"/>
            <a:ext cx="13117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 </a:t>
            </a:r>
            <a:endPara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Хакасия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617111" y="105604"/>
            <a:ext cx="15304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Красноярский</a:t>
            </a: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край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064999" y="95632"/>
            <a:ext cx="161166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Забайкальский</a:t>
            </a: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край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4233" y="6239344"/>
            <a:ext cx="138139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Иркутская </a:t>
            </a:r>
            <a:endPara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область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C:\Users\Мила\Desktop\33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531" y="1079534"/>
            <a:ext cx="7560840" cy="5300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0"/>
            <a:ext cx="863971" cy="10311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648" y="116631"/>
            <a:ext cx="4575376" cy="2756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86165" y="2917001"/>
            <a:ext cx="394030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посёлок </a:t>
            </a:r>
            <a:r>
              <a:rPr lang="ru-RU" sz="20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Сындасско</a:t>
            </a: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Таймыре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860032" y="181872"/>
            <a:ext cx="406794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настоящее время долганы проживают в относительно крупных поселениях, которые на восточном Таймыре заселены почти исключительно ими. Такие поселения состоят из 300-600 чел. В поселках есть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деревянные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дома, отапливаемые углем.</a:t>
            </a: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3501008"/>
            <a:ext cx="6961637" cy="32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7921496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Мила\Desktop\вера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538" y="746335"/>
            <a:ext cx="8435223" cy="576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7504" y="22393"/>
            <a:ext cx="87129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Религии 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Народы 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Восточной Сибири исповедуют различные религии</a:t>
            </a:r>
          </a:p>
        </p:txBody>
      </p:sp>
    </p:spTree>
    <p:extLst>
      <p:ext uri="{BB962C8B-B14F-4D97-AF65-F5344CB8AC3E}">
        <p14:creationId xmlns:p14="http://schemas.microsoft.com/office/powerpoint/2010/main" val="84975243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sz="quarter" idx="13"/>
          </p:nvPr>
        </p:nvSpPr>
        <p:spPr>
          <a:xfrm>
            <a:off x="-4275602" y="4293096"/>
            <a:ext cx="4662772" cy="1772816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dirty="0" smtClean="0"/>
              <a:t>         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196" name="Picture 4" descr="C:\Users\User\Desktop\800px-Ivolg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34237" y="3861048"/>
            <a:ext cx="4410236" cy="2796158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115616" y="0"/>
            <a:ext cx="13508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Религии</a:t>
            </a: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30832"/>
            <a:ext cx="4259733" cy="34666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7450153" y="3140968"/>
            <a:ext cx="149432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Шаманизм</a:t>
            </a:r>
          </a:p>
        </p:txBody>
      </p:sp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342" y="620688"/>
            <a:ext cx="4412895" cy="30767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121342" y="3773758"/>
            <a:ext cx="38612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Православный храм г. Иркутск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11486" y="4611231"/>
            <a:ext cx="431649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Народы в Восточной Сибири исповедуют различные религии. Больше всего православных (русские), буряты и тувинцы исповедуют буддизм, широкое распространение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получил шаманизм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4571999" y="3973813"/>
            <a:ext cx="114108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Буддизм</a:t>
            </a:r>
            <a:endParaRPr lang="ru-RU" b="1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7504" y="-1770"/>
            <a:ext cx="842493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Урбанизация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В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районе преобладает городское население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- 68% (2021г) </a:t>
            </a:r>
          </a:p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Большинство городов расположены на юге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C:\Users\Мила\Desktop\Без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836713"/>
            <a:ext cx="7200800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-10885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Российская Федерация относится к странам с высокой долей городского населения. Значение этого показателя продолжает постепенно расти, хотя и не так быстро, как во времена СССР. Уровень урбанизации в России на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2021 г.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 74,7%</a:t>
            </a:r>
          </a:p>
        </p:txBody>
      </p:sp>
      <p:pic>
        <p:nvPicPr>
          <p:cNvPr id="1026" name="Picture 2" descr="C:\Users\Мила\Desktop\Безымянный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980728"/>
            <a:ext cx="8640960" cy="5616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785441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977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3528" y="232958"/>
            <a:ext cx="83529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Основная масса населения сосредоточена на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юге:</a:t>
            </a:r>
          </a:p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вдоль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Транссиба, БАМа, 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Прибайкалье. </a:t>
            </a:r>
          </a:p>
        </p:txBody>
      </p:sp>
    </p:spTree>
    <p:extLst>
      <p:ext uri="{BB962C8B-B14F-4D97-AF65-F5344CB8AC3E}">
        <p14:creationId xmlns:p14="http://schemas.microsoft.com/office/powerpoint/2010/main" val="4308349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825998"/>
            <a:ext cx="8172400" cy="6057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55575" y="200055"/>
            <a:ext cx="76328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территории Восточной </a:t>
            </a: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Сибири действует 3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часовых пояса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41859" y="3244334"/>
            <a:ext cx="12602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dirty="0">
                <a:solidFill>
                  <a:prstClr val="black"/>
                </a:solidFill>
              </a:rPr>
              <a:t>действует</a:t>
            </a:r>
          </a:p>
        </p:txBody>
      </p:sp>
    </p:spTree>
    <p:extLst>
      <p:ext uri="{BB962C8B-B14F-4D97-AF65-F5344CB8AC3E}">
        <p14:creationId xmlns:p14="http://schemas.microsoft.com/office/powerpoint/2010/main" val="217801082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214" y="1124744"/>
            <a:ext cx="8749572" cy="5022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9144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Красноярск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— крупнейший экономический и культурный центр Восточной Сибири. Население 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&gt; 1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млн. чел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середины XVII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века в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названии город начинает употребляться название «Красный Яр». Статус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  получил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1690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7716" y="5023696"/>
            <a:ext cx="1386188" cy="17287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70020" y="6237312"/>
            <a:ext cx="716769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гербе и флаге изображён лев, он является символом города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91619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Улан-Удэ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—(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1775 года)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столица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Бурятии. Население 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982,6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тыс.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чел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(2022г)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основан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1666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году,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казачье зимовье на правом берегу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Селенги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впадении в неё реки Уды.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Улан-Удэ в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переводе с бурятского языка — «Красная Уда», от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гидронима (вода + название)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«Удэ», который в свою очередь вероятно переводится как «Полдень»).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0212" y="1238562"/>
            <a:ext cx="6131787" cy="4408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4460584"/>
            <a:ext cx="1228451" cy="1272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1200329"/>
            <a:ext cx="2520279" cy="2948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4350007"/>
            <a:ext cx="2520279" cy="23376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735797" y="5646946"/>
            <a:ext cx="630620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Герб.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золотом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поле рог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изобилия с исходящими из него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листьями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красными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плодами, поверх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него Меркуриев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жезл.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Сверху корона с 5 зубцами,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центральном - изображено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соёмбо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—бурятский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символ вечной жизни, 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7504" y="-9233"/>
            <a:ext cx="90364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Иркутск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(старое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написание -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Иркуцкъ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) 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—административный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культурный, политический, экономический и транспортный центр. Основан в 1661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г.,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статус города с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1686 г.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Расположен в 66 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км.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озера Байкал при впадении реки Иркут в реку Ангару. По состоянию на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2021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население -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617 315 человек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1157874"/>
            <a:ext cx="8496944" cy="4704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-1" y="5881700"/>
            <a:ext cx="914400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Изначально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гербе 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был изображён бегущий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тигр (бабр),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герб изменился: сибирское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слово «бабр» (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тигр)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заменили на «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бобр». И появился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неведомый вымышленный зверь: чёрный, похожий на бобра, с перепончатыми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лапами, толстым хвостом и кошачьей мордой.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4509120"/>
            <a:ext cx="1152127" cy="13725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627784" y="7245424"/>
            <a:ext cx="2696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188640"/>
            <a:ext cx="3163058" cy="25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9340" y="2276872"/>
            <a:ext cx="2695456" cy="3678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151" y="2946747"/>
            <a:ext cx="2789681" cy="3794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7966" y="188640"/>
            <a:ext cx="2843783" cy="4176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491880" y="476672"/>
            <a:ext cx="22860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Численность </a:t>
            </a:r>
          </a:p>
          <a:p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населения –</a:t>
            </a:r>
          </a:p>
          <a:p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8, 3 млн. чел. </a:t>
            </a:r>
          </a:p>
          <a:p>
            <a:endParaRPr 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308" y="61843"/>
            <a:ext cx="5647019" cy="4011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61843"/>
            <a:ext cx="3086058" cy="23590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842003" y="4217005"/>
            <a:ext cx="36004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Население — </a:t>
            </a:r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351 861чел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(2021)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Исторический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центр сохранил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прямоугольную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сетку улиц,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согласно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проекту 1862 года.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ногочисленные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каменные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деревянные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дома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купцов  -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золотопромышленников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XX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века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881257" y="2529770"/>
            <a:ext cx="320384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Среди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памятников дореволюционного периода: «церковь декабристов» конца XVIII века</a:t>
            </a:r>
          </a:p>
          <a:p>
            <a:pPr lvl="0"/>
            <a:endParaRPr 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4149080"/>
            <a:ext cx="3590114" cy="2576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467544" y="188640"/>
            <a:ext cx="397967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Чита - город на древнем вулкане</a:t>
            </a:r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308" y="4146108"/>
            <a:ext cx="1342348" cy="16405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-18695" y="5786665"/>
            <a:ext cx="199796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Герб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Орёл —символ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сибирской земли. </a:t>
            </a:r>
          </a:p>
        </p:txBody>
      </p:sp>
    </p:spTree>
    <p:extLst>
      <p:ext uri="{BB962C8B-B14F-4D97-AF65-F5344CB8AC3E}">
        <p14:creationId xmlns:p14="http://schemas.microsoft.com/office/powerpoint/2010/main" val="348397129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11742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Плотность населения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При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численности населения чуть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&gt;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чел,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средняя плотность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чел. на км², на Таймыре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—0,003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чел. на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км².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Восточная Сибирь заселена очень слабо.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большей территории района неблагоприятные условия для жизни населения.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 descr="C:\Users\Мила\Desktop\Плотность Благоприятн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958339"/>
            <a:ext cx="6912768" cy="576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372116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-5581128" y="4581128"/>
            <a:ext cx="9144000" cy="1143000"/>
          </a:xfrm>
        </p:spPr>
        <p:txBody>
          <a:bodyPr>
            <a:normAutofit/>
          </a:bodyPr>
          <a:lstStyle/>
          <a:p>
            <a:r>
              <a:rPr lang="ru-RU" sz="2800" dirty="0" smtClean="0">
                <a:effectLst>
                  <a:glow rad="101600">
                    <a:srgbClr val="0536B3"/>
                  </a:glow>
                </a:effectLst>
              </a:rPr>
              <a:t>по России</a:t>
            </a:r>
            <a:endParaRPr lang="ru-RU" sz="2800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12776"/>
            <a:ext cx="8478688" cy="5040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7504" y="38135"/>
            <a:ext cx="903649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Занятость. Доходы населения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Около 20% населения заняты в промышленности. Уровень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безработицы на 60% выше средней по стране.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Наиболее высок уровень безработицы в республике  Тыва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22%. Доходы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населения Восточной Сибири на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25%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ниже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средних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РФ.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731115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География\.К А Р Т Ы\8кл. Россия Природа\Население\Зарплата 2019г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703240"/>
            <a:ext cx="6552728" cy="4038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116632"/>
            <a:ext cx="91440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Росстат представляет информацию о границе бедности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2021 год.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оличество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граждан с доходами ниже границы бедности составило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11,0%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населения РФ,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или 16,1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млн. чел. </a:t>
            </a:r>
            <a:r>
              <a:rPr lang="ru-RU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Среднемесячная номинальная </a:t>
            </a:r>
            <a:r>
              <a:rPr lang="ru-RU" dirty="0" smtClean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заработная </a:t>
            </a:r>
            <a:r>
              <a:rPr lang="ru-RU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плата работников организаций (включая налоги и другие удержания) в Сибирском федеральном округе </a:t>
            </a:r>
            <a:r>
              <a:rPr lang="ru-RU" dirty="0" smtClean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составила  46,8 </a:t>
            </a:r>
            <a:r>
              <a:rPr lang="ru-RU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Тройку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лидеров в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СФО по заработной плате, по-прежнему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составляют Красноярский край (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58,6тыс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руб.), Иркутская (52,7 тыс. руб.)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область.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Более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высокий уровень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заработной платы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объясняется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особенностями отраслевой структуры экономики и величиной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районного коэффициента.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средине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рейтинга - Новосибирская обл.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Тыва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где средняя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зарплата: 43,7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 и 45,4 тыс. руб.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804248" y="4033846"/>
            <a:ext cx="23397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Сравните данные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татистики  за 2021г.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2019г.(карта).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Сделайте вывод.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Мила\Desktop\Язык.семьи Заполни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980728"/>
            <a:ext cx="8712967" cy="554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03848" y="92782"/>
            <a:ext cx="251677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Заполни</a:t>
            </a: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511080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51520" y="188640"/>
            <a:ext cx="8640960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Тест</a:t>
            </a:r>
          </a:p>
          <a:p>
            <a:pPr lvl="0" algn="ctr"/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1.Численность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населения Восточной Сибири: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6,0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 чел.      в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8,0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 чел.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б)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&gt; 7,0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 чел.      г)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&gt; 9,0  млн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чел.</a:t>
            </a:r>
          </a:p>
          <a:p>
            <a:pPr lvl="0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Средняя плотность населения Восточной Сибири: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0,2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чел. Кв. км.  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б) 2,0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чел. Кв. км.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20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чел. Кв. км.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Выберите народы алтайской семьи: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буряты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хакасы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тувинцы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	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г) эвенки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Самый многочисленный из коренных народов Восточной Сибири: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хакасы                 б) тувинцы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буряты                 г) ненцы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Транссибирская магистраль проходит через: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Тайшет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Братск –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Чита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Красноярск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Иркутск – Чита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Иркутск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Ачинск – Абакан</a:t>
            </a:r>
          </a:p>
        </p:txBody>
      </p:sp>
    </p:spTree>
    <p:extLst>
      <p:ext uri="{BB962C8B-B14F-4D97-AF65-F5344CB8AC3E}">
        <p14:creationId xmlns:p14="http://schemas.microsoft.com/office/powerpoint/2010/main" val="394803995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2498" y="332656"/>
            <a:ext cx="8712968" cy="62170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Тест (ответы)</a:t>
            </a:r>
            <a:endParaRPr lang="ru-RU" sz="20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1.Численность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населения Восточной Сибири: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а) &gt;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6, 0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 чел.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&gt; 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8, 0 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млн. чел.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б) &gt;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7, 0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 чел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   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г) &gt;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9, 0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 чел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Средняя плотность населения Восточной Сибири: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0,2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чел. Кв. км. 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б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2,0 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чел. Кв. км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20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чел. Кв. км.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Выберите народы алтайской семьи: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а) буряты	   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в) хакасы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тувинцы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	   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г) эвенки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Самый многочисленный из коренных народов Восточной Сибири: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хакасы                  б) тувинцы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в) буряты                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г) ненцы</a:t>
            </a: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Транссибирская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магистраль проходит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через города:</a:t>
            </a:r>
            <a:endParaRPr 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Тайшет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Братск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Чита</a:t>
            </a:r>
          </a:p>
          <a:p>
            <a:pPr lvl="0"/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б) Красноярск 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Иркутск – Чита</a:t>
            </a:r>
          </a:p>
          <a:p>
            <a:pPr lvl="0"/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Иркутск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Ачинск –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Абакан</a:t>
            </a:r>
            <a:endParaRPr 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480443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55576" y="116632"/>
            <a:ext cx="57725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задание: §55, ответить на вопросы на стр. 183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1043" y="5097164"/>
            <a:ext cx="696922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Тест на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тему: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"Восточная Сибирь" - География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Образовака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https://obrazovaka.ru/test/vostochnaya-sibir-kratkaya-harakteristika.html 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Мила\Desktop\тт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619653"/>
            <a:ext cx="6408712" cy="4477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868144" y="5805264"/>
            <a:ext cx="321095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Автор: учитель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географии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МБОУ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Гимназии №1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Мирошниченко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Л. Г.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0"/>
            <a:ext cx="8568952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Естественный прирост</a:t>
            </a:r>
          </a:p>
          <a:p>
            <a:pPr lvl="0"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Рождаемость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 районе составляет от 13 до 15 чел. на 1000.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Исключение составляет республика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Тыва – рождаемость 20 чел.</a:t>
            </a:r>
            <a:endParaRPr 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Мила\Desktop\ббб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954107"/>
            <a:ext cx="8712968" cy="5688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29080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116632"/>
            <a:ext cx="828091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Смертность населения России</a:t>
            </a:r>
          </a:p>
          <a:p>
            <a:pPr lvl="0" algn="ctr"/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Смертность в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районе составляет от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чел. на 1000. </a:t>
            </a:r>
            <a:endParaRPr lang="ru-RU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Исключение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составляет республика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Тыва.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C:\Users\Мила\Desktop\ссс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24744"/>
            <a:ext cx="8424935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02217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Мила\Desktop\ппппп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807" y="1440070"/>
            <a:ext cx="8145862" cy="5267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7504" y="116632"/>
            <a:ext cx="885698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Естественный прирост</a:t>
            </a:r>
          </a:p>
          <a:p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Естественная </a:t>
            </a: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убыль 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всей территории </a:t>
            </a: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района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Исключение составляет республика </a:t>
            </a: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Тыва, где отмечается высокий естественный прирост, почти в 2 раза перекрывающий  миргационный отток.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498600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004248"/>
            <a:ext cx="8496944" cy="5665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" y="-11415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Миграционная  убыль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почти по всей территории. Основные причины </a:t>
            </a:r>
          </a:p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оттока населения - суровые природные условия, недостаточное развитие сферы </a:t>
            </a:r>
          </a:p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бслуживания, рост безработицы.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35916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411760" y="122357"/>
            <a:ext cx="42671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Средний возраст населения России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Мила\Desktop\ччч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20688"/>
            <a:ext cx="8712968" cy="6048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02407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Мила\Desktop\1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712828"/>
            <a:ext cx="5958408" cy="4894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0620" y="120873"/>
            <a:ext cx="90364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Национальный состав населения</a:t>
            </a:r>
          </a:p>
          <a:p>
            <a:pPr lvl="0"/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Национальный состав </a:t>
            </a: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населения района очень пёстрый. Коренные народы проживают на юге (тувинцы, хакасы, буряты, шорцы) и на севере (эвены, </a:t>
            </a:r>
            <a:r>
              <a:rPr lang="ru-RU" sz="20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звенки</a:t>
            </a: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ненцы, долганы, нганасаны).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Самый многочисленный из коренных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народов – буряты.</a:t>
            </a:r>
            <a:endParaRPr lang="ru-RU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3087038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1185</TotalTime>
  <Words>1594</Words>
  <Application>Microsoft Office PowerPoint</Application>
  <PresentationFormat>Экран (4:3)</PresentationFormat>
  <Paragraphs>164</Paragraphs>
  <Slides>37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 России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Мила</cp:lastModifiedBy>
  <cp:revision>117</cp:revision>
  <dcterms:created xsi:type="dcterms:W3CDTF">2011-04-24T16:03:42Z</dcterms:created>
  <dcterms:modified xsi:type="dcterms:W3CDTF">2022-05-02T21:41:41Z</dcterms:modified>
</cp:coreProperties>
</file>