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4" r:id="rId8"/>
    <p:sldId id="265" r:id="rId9"/>
    <p:sldId id="266" r:id="rId10"/>
    <p:sldId id="267" r:id="rId11"/>
    <p:sldId id="268" r:id="rId12"/>
    <p:sldId id="269" r:id="rId13"/>
    <p:sldId id="273" r:id="rId14"/>
    <p:sldId id="270" r:id="rId15"/>
    <p:sldId id="271" r:id="rId16"/>
    <p:sldId id="262" r:id="rId17"/>
    <p:sldId id="263" r:id="rId18"/>
    <p:sldId id="272"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84" d="100"/>
          <a:sy n="84" d="100"/>
        </p:scale>
        <p:origin x="-1152" y="-13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Microsoft_Office_Excel2.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title>
      <c:layout>
        <c:manualLayout>
          <c:xMode val="edge"/>
          <c:yMode val="edge"/>
          <c:x val="0.2758676577583325"/>
          <c:y val="1.7849161932656666E-2"/>
        </c:manualLayout>
      </c:layout>
    </c:title>
    <c:view3D>
      <c:rotX val="30"/>
      <c:perspective val="30"/>
    </c:view3D>
    <c:plotArea>
      <c:layout>
        <c:manualLayout>
          <c:layoutTarget val="inner"/>
          <c:xMode val="edge"/>
          <c:yMode val="edge"/>
          <c:x val="8.3333333333333356E-2"/>
          <c:y val="0.43241407324084508"/>
          <c:w val="0.82407407407407429"/>
          <c:h val="0.52022309711286074"/>
        </c:manualLayout>
      </c:layout>
      <c:pie3DChart>
        <c:varyColors val="1"/>
        <c:ser>
          <c:idx val="0"/>
          <c:order val="0"/>
          <c:tx>
            <c:strRef>
              <c:f>Лист1!$B$1</c:f>
              <c:strCache>
                <c:ptCount val="1"/>
                <c:pt idx="0">
                  <c:v>Результаты исследования психогеометрического теста</c:v>
                </c:pt>
              </c:strCache>
            </c:strRef>
          </c:tx>
          <c:explosion val="30"/>
          <c:dLbls>
            <c:showPercent val="1"/>
          </c:dLbls>
          <c:cat>
            <c:strRef>
              <c:f>Лист1!$A$2:$A$6</c:f>
              <c:strCache>
                <c:ptCount val="5"/>
                <c:pt idx="0">
                  <c:v>круг</c:v>
                </c:pt>
                <c:pt idx="1">
                  <c:v>прямоугольник</c:v>
                </c:pt>
                <c:pt idx="2">
                  <c:v>треугольник</c:v>
                </c:pt>
                <c:pt idx="3">
                  <c:v>квадрат</c:v>
                </c:pt>
                <c:pt idx="4">
                  <c:v>зигзаг</c:v>
                </c:pt>
              </c:strCache>
            </c:strRef>
          </c:cat>
          <c:val>
            <c:numRef>
              <c:f>Лист1!$B$2:$B$6</c:f>
              <c:numCache>
                <c:formatCode>General</c:formatCode>
                <c:ptCount val="5"/>
                <c:pt idx="0">
                  <c:v>4</c:v>
                </c:pt>
                <c:pt idx="1">
                  <c:v>2</c:v>
                </c:pt>
                <c:pt idx="2">
                  <c:v>2</c:v>
                </c:pt>
                <c:pt idx="3">
                  <c:v>1</c:v>
                </c:pt>
                <c:pt idx="4">
                  <c:v>2</c:v>
                </c:pt>
              </c:numCache>
            </c:numRef>
          </c:val>
        </c:ser>
        <c:dLbls>
          <c:showPercent val="1"/>
        </c:dLbls>
      </c:pie3DChart>
    </c:plotArea>
    <c:legend>
      <c:legendPos val="t"/>
      <c:layout/>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chart>
    <c:title>
      <c:layout/>
    </c:title>
    <c:view3D>
      <c:rotX val="30"/>
      <c:perspective val="30"/>
    </c:view3D>
    <c:plotArea>
      <c:layout/>
      <c:pie3DChart>
        <c:varyColors val="1"/>
        <c:ser>
          <c:idx val="0"/>
          <c:order val="0"/>
          <c:tx>
            <c:strRef>
              <c:f>Лист1!$B$1</c:f>
              <c:strCache>
                <c:ptCount val="1"/>
                <c:pt idx="0">
                  <c:v>Типы личности по Энн Махони</c:v>
                </c:pt>
              </c:strCache>
            </c:strRef>
          </c:tx>
          <c:explosion val="25"/>
          <c:dLbls>
            <c:showPercent val="1"/>
          </c:dLbls>
          <c:cat>
            <c:strRef>
              <c:f>Лист1!$A$2:$A$7</c:f>
              <c:strCache>
                <c:ptCount val="6"/>
                <c:pt idx="0">
                  <c:v>интуитивный</c:v>
                </c:pt>
                <c:pt idx="1">
                  <c:v>сознательный исполнитель</c:v>
                </c:pt>
                <c:pt idx="2">
                  <c:v>тревожно-мнительный</c:v>
                </c:pt>
                <c:pt idx="3">
                  <c:v>ученый</c:v>
                </c:pt>
                <c:pt idx="4">
                  <c:v>руководитель</c:v>
                </c:pt>
                <c:pt idx="5">
                  <c:v>интеллектуальный</c:v>
                </c:pt>
              </c:strCache>
            </c:strRef>
          </c:cat>
          <c:val>
            <c:numRef>
              <c:f>Лист1!$B$2:$B$7</c:f>
              <c:numCache>
                <c:formatCode>General</c:formatCode>
                <c:ptCount val="6"/>
                <c:pt idx="0">
                  <c:v>0</c:v>
                </c:pt>
                <c:pt idx="1">
                  <c:v>1</c:v>
                </c:pt>
                <c:pt idx="2">
                  <c:v>5</c:v>
                </c:pt>
                <c:pt idx="3">
                  <c:v>2</c:v>
                </c:pt>
                <c:pt idx="4">
                  <c:v>1</c:v>
                </c:pt>
                <c:pt idx="5">
                  <c:v>1</c:v>
                </c:pt>
              </c:numCache>
            </c:numRef>
          </c:val>
        </c:ser>
        <c:dLbls>
          <c:showPercent val="1"/>
        </c:dLbls>
      </c:pie3DChart>
    </c:plotArea>
    <c:legend>
      <c:legendPos val="t"/>
      <c:layout/>
    </c:legend>
    <c:plotVisOnly val="1"/>
  </c:chart>
  <c:externalData r:id="rId1"/>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03.03.2022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03.03.2022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03.03.2022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03.03.2022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03.03.2022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03.03.2022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03.03.2022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6.xml"/><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2976" y="4429132"/>
            <a:ext cx="7772400" cy="1470025"/>
          </a:xfrm>
        </p:spPr>
        <p:txBody>
          <a:bodyPr>
            <a:normAutofit/>
          </a:bodyPr>
          <a:lstStyle/>
          <a:p>
            <a:pPr algn="r"/>
            <a: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Доклад подготовила воспитатель </a:t>
            </a:r>
            <a:b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br>
            <a: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пришкольного интерната</a:t>
            </a:r>
            <a:b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br>
            <a: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МБОУ «</a:t>
            </a:r>
            <a:r>
              <a:rPr lang="ru-RU" sz="18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Балыктахская</a:t>
            </a:r>
            <a: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 СОШ им. </a:t>
            </a:r>
            <a:r>
              <a:rPr lang="ru-RU" sz="18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М.П.Габышева</a:t>
            </a:r>
            <a: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
            </a:r>
            <a:b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br>
            <a: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Ж.И.Андросова</a:t>
            </a:r>
            <a:endParaRPr lang="ru-RU" sz="1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endParaRPr>
          </a:p>
        </p:txBody>
      </p:sp>
      <p:sp>
        <p:nvSpPr>
          <p:cNvPr id="4" name="Заголовок 1"/>
          <p:cNvSpPr txBox="1">
            <a:spLocks/>
          </p:cNvSpPr>
          <p:nvPr/>
        </p:nvSpPr>
        <p:spPr>
          <a:xfrm>
            <a:off x="785786" y="1500174"/>
            <a:ext cx="7772400" cy="1681172"/>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1" i="0" u="none" strike="noStrike" kern="120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AntiquaSakha" pitchFamily="34" charset="0"/>
                <a:ea typeface="+mj-ea"/>
                <a:cs typeface="+mj-cs"/>
              </a:rPr>
              <a:t>ПСИХОГЕОМЕТРИЯ </a:t>
            </a:r>
            <a:br>
              <a:rPr kumimoji="0" lang="ru-RU" sz="4400" b="1" i="0" u="none" strike="noStrike" kern="120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AntiquaSakha" pitchFamily="34" charset="0"/>
                <a:ea typeface="+mj-ea"/>
                <a:cs typeface="+mj-cs"/>
              </a:rPr>
            </a:br>
            <a:r>
              <a:rPr kumimoji="0" lang="ru-RU" sz="4400" b="1" i="0" u="none" strike="noStrike" kern="120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AntiquaSakha" pitchFamily="34" charset="0"/>
                <a:ea typeface="+mj-ea"/>
                <a:cs typeface="+mj-cs"/>
              </a:rPr>
              <a:t>В ШКОЛЕ</a:t>
            </a:r>
            <a:endParaRPr kumimoji="0" lang="ru-RU" sz="4400" b="1" i="0" u="none" strike="noStrike" kern="1200" normalizeH="0" baseline="0" noProof="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AntiquaSakha" pitchFamily="34" charset="0"/>
              <a:ea typeface="+mj-ea"/>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5786" y="285729"/>
            <a:ext cx="7772400" cy="1000132"/>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cap="none"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ПРЯМОУГОЛЬНИК</a:t>
            </a:r>
            <a:endParaRPr lang="ru-RU" cap="none"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Текст 2"/>
          <p:cNvSpPr>
            <a:spLocks noGrp="1"/>
          </p:cNvSpPr>
          <p:nvPr>
            <p:ph type="body" idx="1"/>
          </p:nvPr>
        </p:nvSpPr>
        <p:spPr>
          <a:xfrm>
            <a:off x="722312" y="1357298"/>
            <a:ext cx="8135967" cy="5143536"/>
          </a:xfrm>
        </p:spPr>
        <p:txBody>
          <a:bodyPr>
            <a:normAutofit fontScale="47500" lnSpcReduction="20000"/>
          </a:bodyPr>
          <a:lstStyle/>
          <a:p>
            <a:r>
              <a:rPr lang="ru-RU" b="1" dirty="0" smtClean="0">
                <a:solidFill>
                  <a:schemeClr val="tx2">
                    <a:lumMod val="75000"/>
                  </a:schemeClr>
                </a:solidFill>
                <a:latin typeface="Times New Roman" pitchFamily="18" charset="0"/>
                <a:cs typeface="Times New Roman" pitchFamily="18" charset="0"/>
              </a:rPr>
              <a:t>«Прямоугольник»</a:t>
            </a:r>
            <a:r>
              <a:rPr lang="ru-RU" dirty="0" smtClean="0">
                <a:solidFill>
                  <a:schemeClr val="tx2">
                    <a:lumMod val="75000"/>
                  </a:schemeClr>
                </a:solidFill>
                <a:latin typeface="Times New Roman" pitchFamily="18" charset="0"/>
                <a:cs typeface="Times New Roman" pitchFamily="18" charset="0"/>
              </a:rPr>
              <a:t> - фигура, символизирующая состояние перехода и изменения. Это временная форма личности, которую могут «носить» остальные четыре сравнительно устойчивые фигуры в определенные периоды. Основное психическое состояние Прямоугольников — замешательство, запутанность в проблемах и неопределенность в отношении себя на данный момент времени.</a:t>
            </a:r>
          </a:p>
          <a:p>
            <a:r>
              <a:rPr lang="ru-RU" dirty="0" smtClean="0">
                <a:solidFill>
                  <a:schemeClr val="tx2">
                    <a:lumMod val="75000"/>
                  </a:schemeClr>
                </a:solidFill>
                <a:latin typeface="Times New Roman" pitchFamily="18" charset="0"/>
                <a:cs typeface="Times New Roman" pitchFamily="18" charset="0"/>
              </a:rPr>
              <a:t>Наиболее характерные черты — непоследовательность и непредсказуемость поступков в течение переходного периода. Они часто имеют низкую самооценку. Непредсказуемые изменения в поведении Прямоугольника обычно смущают и настораживают других людей, и они сознательно могут уклоняться от контактов с «человеком без стержня».</a:t>
            </a:r>
          </a:p>
          <a:p>
            <a:r>
              <a:rPr lang="ru-RU" dirty="0" smtClean="0">
                <a:solidFill>
                  <a:schemeClr val="tx2">
                    <a:lumMod val="75000"/>
                  </a:schemeClr>
                </a:solidFill>
                <a:latin typeface="Times New Roman" pitchFamily="18" charset="0"/>
                <a:cs typeface="Times New Roman" pitchFamily="18" charset="0"/>
              </a:rPr>
              <a:t>У Прямоугольника есть и позитивные, привлекательные качества: любознательность, пытливость, интерес к происходящему и смелость. Прямоугольники пытаются делать то, что никогда раньше не делали; задают вопросы, на что прежде у них не хватало духу. Они открыты для новых идей, ценностей, способов мышления и жизни, легко усваивают все новое. Оборотной стороной этого является чрезмерная доверчивость, внушаемость. Прямоугольниками легко манипулировать.</a:t>
            </a:r>
          </a:p>
          <a:p>
            <a:r>
              <a:rPr lang="ru-RU" dirty="0" smtClean="0">
                <a:solidFill>
                  <a:schemeClr val="tx2">
                    <a:lumMod val="75000"/>
                  </a:schemeClr>
                </a:solidFill>
                <a:latin typeface="Times New Roman" pitchFamily="18" charset="0"/>
                <a:cs typeface="Times New Roman" pitchFamily="18" charset="0"/>
              </a:rPr>
              <a:t> </a:t>
            </a:r>
          </a:p>
          <a:p>
            <a:r>
              <a:rPr lang="ru-RU" b="1" u="sng" dirty="0" smtClean="0">
                <a:solidFill>
                  <a:schemeClr val="tx2">
                    <a:lumMod val="75000"/>
                  </a:schemeClr>
                </a:solidFill>
                <a:latin typeface="Times New Roman" pitchFamily="18" charset="0"/>
                <a:cs typeface="Times New Roman" pitchFamily="18" charset="0"/>
              </a:rPr>
              <a:t>Привычки. Пристрастия. Увлечения</a:t>
            </a:r>
            <a:endParaRPr lang="ru-RU" dirty="0" smtClean="0">
              <a:solidFill>
                <a:schemeClr val="tx2">
                  <a:lumMod val="75000"/>
                </a:schemeClr>
              </a:solidFill>
              <a:latin typeface="Times New Roman" pitchFamily="18" charset="0"/>
              <a:cs typeface="Times New Roman" pitchFamily="18" charset="0"/>
            </a:endParaRPr>
          </a:p>
          <a:p>
            <a:pPr lvl="0"/>
            <a:r>
              <a:rPr lang="ru-RU" dirty="0" smtClean="0">
                <a:solidFill>
                  <a:schemeClr val="tx2">
                    <a:lumMod val="75000"/>
                  </a:schemeClr>
                </a:solidFill>
                <a:latin typeface="Times New Roman" pitchFamily="18" charset="0"/>
                <a:cs typeface="Times New Roman" pitchFamily="18" charset="0"/>
              </a:rPr>
              <a:t>Забывчивость и склонность терять вещи. Вокруг находящегося в замешательстве Прямоугольника происходит так много событий, что ему трудно уследить за всем.</a:t>
            </a:r>
          </a:p>
          <a:p>
            <a:pPr lvl="0"/>
            <a:r>
              <a:rPr lang="ru-RU" dirty="0" smtClean="0">
                <a:solidFill>
                  <a:schemeClr val="tx2">
                    <a:lumMod val="75000"/>
                  </a:schemeClr>
                </a:solidFill>
                <a:latin typeface="Times New Roman" pitchFamily="18" charset="0"/>
                <a:cs typeface="Times New Roman" pitchFamily="18" charset="0"/>
              </a:rPr>
              <a:t>Непунктуальность. Прямоугольники редко приходят куда-либо (на деловую встречу или в театр) вовремя; они либо опаздывают, либо являются слишком рано.</a:t>
            </a:r>
          </a:p>
          <a:p>
            <a:pPr lvl="0"/>
            <a:r>
              <a:rPr lang="ru-RU" dirty="0" err="1" smtClean="0">
                <a:solidFill>
                  <a:schemeClr val="tx2">
                    <a:lumMod val="75000"/>
                  </a:schemeClr>
                </a:solidFill>
                <a:latin typeface="Times New Roman" pitchFamily="18" charset="0"/>
                <a:cs typeface="Times New Roman" pitchFamily="18" charset="0"/>
              </a:rPr>
              <a:t>Компульсивное</a:t>
            </a:r>
            <a:r>
              <a:rPr lang="ru-RU" dirty="0" smtClean="0">
                <a:solidFill>
                  <a:schemeClr val="tx2">
                    <a:lumMod val="75000"/>
                  </a:schemeClr>
                </a:solidFill>
                <a:latin typeface="Times New Roman" pitchFamily="18" charset="0"/>
                <a:cs typeface="Times New Roman" pitchFamily="18" charset="0"/>
              </a:rPr>
              <a:t> поведение. Прямоугольникам трудно сосредоточиться, сконцентрироваться на чем-то; их постоянно отвлекают какие-то мысли, переживания. В такие моменты Прямоугольники могут совершать против своей воли (иногда даже бесконтрольно, автоматически) повторяющиеся действия.</a:t>
            </a:r>
          </a:p>
          <a:p>
            <a:pPr lvl="0"/>
            <a:r>
              <a:rPr lang="ru-RU" dirty="0" smtClean="0">
                <a:solidFill>
                  <a:schemeClr val="tx2">
                    <a:lumMod val="75000"/>
                  </a:schemeClr>
                </a:solidFill>
                <a:latin typeface="Times New Roman" pitchFamily="18" charset="0"/>
                <a:cs typeface="Times New Roman" pitchFamily="18" charset="0"/>
              </a:rPr>
              <a:t>Избегание конфликтов. Прямоугольники избегают всего, что может внести в их души дополнительное смятение. Однако в силу своей неосторожности все же попадают в затруднительные положения.</a:t>
            </a:r>
          </a:p>
          <a:p>
            <a:pPr lvl="0"/>
            <a:r>
              <a:rPr lang="ru-RU" dirty="0" smtClean="0">
                <a:solidFill>
                  <a:schemeClr val="tx2">
                    <a:lumMod val="75000"/>
                  </a:schemeClr>
                </a:solidFill>
                <a:latin typeface="Times New Roman" pitchFamily="18" charset="0"/>
                <a:cs typeface="Times New Roman" pitchFamily="18" charset="0"/>
              </a:rPr>
              <a:t>Постоянно меняющиеся непродолжительные увлечения. Прямоугольник может начать курить утром и покончить с этой «привычкой» к вечеру, решив с завтрашнего дня заняться гимнастикой, которую потом может сменить увлечение голоданием,</a:t>
            </a:r>
          </a:p>
          <a:p>
            <a:pPr lvl="0"/>
            <a:r>
              <a:rPr lang="ru-RU" dirty="0" smtClean="0">
                <a:solidFill>
                  <a:schemeClr val="tx2">
                    <a:lumMod val="75000"/>
                  </a:schemeClr>
                </a:solidFill>
                <a:latin typeface="Times New Roman" pitchFamily="18" charset="0"/>
                <a:cs typeface="Times New Roman" pitchFamily="18" charset="0"/>
              </a:rPr>
              <a:t>«Барсучья психология». Если помнить о том, что Прямоугольники для реализации каждого своего нового решения часто покупают какие-то вещи, технику, книги и т. д., то к моменту выхода из «прямоугольного» состояния у них может скопиться дома и на рабочем месте много лишних бумаг, литературы и вещей.</a:t>
            </a:r>
          </a:p>
          <a:p>
            <a:pPr lvl="0"/>
            <a:r>
              <a:rPr lang="ru-RU" dirty="0" smtClean="0">
                <a:solidFill>
                  <a:schemeClr val="tx2">
                    <a:lumMod val="75000"/>
                  </a:schemeClr>
                </a:solidFill>
                <a:latin typeface="Times New Roman" pitchFamily="18" charset="0"/>
                <a:cs typeface="Times New Roman" pitchFamily="18" charset="0"/>
              </a:rPr>
              <a:t>Новые друзья. Прямоугольники предпочитают новых друзей старым. Причина, в общем, проста: Прямоугольники не хотят, чтобы старые друзья обнаружили происходящие в них перемены.</a:t>
            </a:r>
          </a:p>
          <a:p>
            <a:pPr lvl="0"/>
            <a:r>
              <a:rPr lang="ru-RU" dirty="0" smtClean="0">
                <a:solidFill>
                  <a:schemeClr val="tx2">
                    <a:lumMod val="75000"/>
                  </a:schemeClr>
                </a:solidFill>
                <a:latin typeface="Times New Roman" pitchFamily="18" charset="0"/>
                <a:cs typeface="Times New Roman" pitchFamily="18" charset="0"/>
              </a:rPr>
              <a:t>Предпочтение больших групп. Прямоугольники предпочитают большие группы людей малым и групповое общение -- парному. В больших группах они реализуют свою потребность быть на людях, с людьми и, одновременно, не быть в центре внимания, а затеряться, спрятаться, раствориться среди других.</a:t>
            </a:r>
          </a:p>
          <a:p>
            <a:pPr lvl="0"/>
            <a:r>
              <a:rPr lang="ru-RU" dirty="0" smtClean="0">
                <a:solidFill>
                  <a:schemeClr val="tx2">
                    <a:lumMod val="75000"/>
                  </a:schemeClr>
                </a:solidFill>
                <a:latin typeface="Times New Roman" pitchFamily="18" charset="0"/>
                <a:cs typeface="Times New Roman" pitchFamily="18" charset="0"/>
              </a:rPr>
              <a:t>Посещение научно-популярных лекций, встречи со знаменитыми людьми. Прямоугольники присутствуют на этих и других мероприятиях информационного характера с целью найти решения проблем, которые связаны с их внутренней перестройкой.</a:t>
            </a:r>
          </a:p>
          <a:p>
            <a:pPr lvl="0"/>
            <a:r>
              <a:rPr lang="ru-RU" dirty="0" smtClean="0">
                <a:solidFill>
                  <a:schemeClr val="tx2">
                    <a:lumMod val="75000"/>
                  </a:schemeClr>
                </a:solidFill>
                <a:latin typeface="Times New Roman" pitchFamily="18" charset="0"/>
                <a:cs typeface="Times New Roman" pitchFamily="18" charset="0"/>
              </a:rPr>
              <a:t>Склонность к розыгрышам, поддразниванию других. Это связано с непрекращающимся процессом </a:t>
            </a:r>
            <a:r>
              <a:rPr lang="ru-RU" dirty="0" err="1" smtClean="0">
                <a:solidFill>
                  <a:schemeClr val="tx2">
                    <a:lumMod val="75000"/>
                  </a:schemeClr>
                </a:solidFill>
                <a:latin typeface="Times New Roman" pitchFamily="18" charset="0"/>
                <a:cs typeface="Times New Roman" pitchFamily="18" charset="0"/>
              </a:rPr>
              <a:t>примеривания</a:t>
            </a:r>
            <a:r>
              <a:rPr lang="ru-RU" dirty="0" smtClean="0">
                <a:solidFill>
                  <a:schemeClr val="tx2">
                    <a:lumMod val="75000"/>
                  </a:schemeClr>
                </a:solidFill>
                <a:latin typeface="Times New Roman" pitchFamily="18" charset="0"/>
                <a:cs typeface="Times New Roman" pitchFamily="18" charset="0"/>
              </a:rPr>
              <a:t> на себя различных ролей, в ходе которого Прямоугольник пытается найти свое новое «Я».</a:t>
            </a:r>
          </a:p>
          <a:p>
            <a:endParaRPr lang="ru-RU" dirty="0"/>
          </a:p>
        </p:txBody>
      </p:sp>
      <p:sp>
        <p:nvSpPr>
          <p:cNvPr id="4" name="Прямоугольник 3"/>
          <p:cNvSpPr/>
          <p:nvPr/>
        </p:nvSpPr>
        <p:spPr>
          <a:xfrm>
            <a:off x="5786446" y="285728"/>
            <a:ext cx="2000264" cy="92869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214291"/>
            <a:ext cx="7772400" cy="857255"/>
          </a:xfrm>
        </p:spPr>
        <p:txBody>
          <a:bodyPr/>
          <a:lstStyle/>
          <a:p>
            <a:r>
              <a:rPr lang="ru-RU" cap="none"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ЗИГЗАГ</a:t>
            </a:r>
            <a:endParaRPr lang="ru-RU" cap="none"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
        <p:nvSpPr>
          <p:cNvPr id="3" name="Текст 2"/>
          <p:cNvSpPr>
            <a:spLocks noGrp="1"/>
          </p:cNvSpPr>
          <p:nvPr>
            <p:ph type="body" idx="1"/>
          </p:nvPr>
        </p:nvSpPr>
        <p:spPr>
          <a:xfrm>
            <a:off x="357158" y="1357298"/>
            <a:ext cx="8358245" cy="5000659"/>
          </a:xfrm>
        </p:spPr>
        <p:txBody>
          <a:bodyPr>
            <a:normAutofit fontScale="85000" lnSpcReduction="20000"/>
          </a:bodyPr>
          <a:lstStyle/>
          <a:p>
            <a:r>
              <a:rPr lang="ru-RU" sz="1100" b="1" dirty="0" smtClean="0">
                <a:solidFill>
                  <a:srgbClr val="7030A0"/>
                </a:solidFill>
                <a:latin typeface="Times New Roman" pitchFamily="18" charset="0"/>
                <a:cs typeface="Times New Roman" pitchFamily="18" charset="0"/>
              </a:rPr>
              <a:t>«Зигзаг»</a:t>
            </a:r>
            <a:r>
              <a:rPr lang="ru-RU" sz="1100" dirty="0" smtClean="0">
                <a:solidFill>
                  <a:srgbClr val="7030A0"/>
                </a:solidFill>
                <a:latin typeface="Times New Roman" pitchFamily="18" charset="0"/>
                <a:cs typeface="Times New Roman" pitchFamily="18" charset="0"/>
              </a:rPr>
              <a:t> - самая уникальная из пяти фигур и единственная разомкнутая. Эта фигура символизирует </a:t>
            </a:r>
            <a:r>
              <a:rPr lang="ru-RU" sz="1100" dirty="0" err="1" smtClean="0">
                <a:solidFill>
                  <a:srgbClr val="7030A0"/>
                </a:solidFill>
                <a:latin typeface="Times New Roman" pitchFamily="18" charset="0"/>
                <a:cs typeface="Times New Roman" pitchFamily="18" charset="0"/>
              </a:rPr>
              <a:t>креативность</a:t>
            </a:r>
            <a:r>
              <a:rPr lang="ru-RU" sz="1100" dirty="0" smtClean="0">
                <a:solidFill>
                  <a:srgbClr val="7030A0"/>
                </a:solidFill>
                <a:latin typeface="Times New Roman" pitchFamily="18" charset="0"/>
                <a:cs typeface="Times New Roman" pitchFamily="18" charset="0"/>
              </a:rPr>
              <a:t>, творчество. Ей свойственны образность, интуитивность, мозаичность. Мысль Зигзага делает отчаянные прыжки от «а» к «я», поэтому многим «</a:t>
            </a:r>
            <a:r>
              <a:rPr lang="ru-RU" sz="1100" dirty="0" err="1" smtClean="0">
                <a:solidFill>
                  <a:srgbClr val="7030A0"/>
                </a:solidFill>
                <a:latin typeface="Times New Roman" pitchFamily="18" charset="0"/>
                <a:cs typeface="Times New Roman" pitchFamily="18" charset="0"/>
              </a:rPr>
              <a:t>левополушарным</a:t>
            </a:r>
            <a:r>
              <a:rPr lang="ru-RU" sz="1100" dirty="0" smtClean="0">
                <a:solidFill>
                  <a:srgbClr val="7030A0"/>
                </a:solidFill>
                <a:latin typeface="Times New Roman" pitchFamily="18" charset="0"/>
                <a:cs typeface="Times New Roman" pitchFamily="18" charset="0"/>
              </a:rPr>
              <a:t>» трудно понять Зигзагов.</a:t>
            </a:r>
          </a:p>
          <a:p>
            <a:r>
              <a:rPr lang="ru-RU" sz="1100" dirty="0" smtClean="0">
                <a:solidFill>
                  <a:srgbClr val="7030A0"/>
                </a:solidFill>
                <a:latin typeface="Times New Roman" pitchFamily="18" charset="0"/>
                <a:cs typeface="Times New Roman" pitchFamily="18" charset="0"/>
              </a:rPr>
              <a:t>«Правополушарное» мышление не фиксируется на деталях, поэтому оно, упрощая в чем-то картину мира, позволяет строить целостные, гармоничные концепции и образы, видеть красоту. Зигзаги обычно имеют развитое эстетическое чувство.</a:t>
            </a:r>
          </a:p>
          <a:p>
            <a:r>
              <a:rPr lang="ru-RU" sz="1100" dirty="0" smtClean="0">
                <a:solidFill>
                  <a:srgbClr val="7030A0"/>
                </a:solidFill>
                <a:latin typeface="Times New Roman" pitchFamily="18" charset="0"/>
                <a:cs typeface="Times New Roman" pitchFamily="18" charset="0"/>
              </a:rPr>
              <a:t>Доминирующим стилем мышления Зигзага чаще всего является синтетический стиль. Комбинирование абсолютно различных, несходных идей и создание на этой основе чего-то нового, оригинального. Зигзаги не заинтересованы в консенсусе и добиваются синтеза заострением конфликта идей и построением новой концепции, в которой этот конфликт получает свое разрешение. Зигзаги склонны видеть мир постоянно меняющимся. Зигзаги -- идеалисты, отсюда берут начало такие их черты как непрактичность, наивность.</a:t>
            </a:r>
          </a:p>
          <a:p>
            <a:r>
              <a:rPr lang="ru-RU" sz="1100" dirty="0" smtClean="0">
                <a:solidFill>
                  <a:srgbClr val="7030A0"/>
                </a:solidFill>
                <a:latin typeface="Times New Roman" pitchFamily="18" charset="0"/>
                <a:cs typeface="Times New Roman" pitchFamily="18" charset="0"/>
              </a:rPr>
              <a:t>Это самый восторженный, самый возбудимый из пяти фигур. Они несдержанны, очень экспрессивны, что, наряду с их эксцентричностью, часто мешает им проводить свои идеи в жизнь. Когда у него появляется новая и интересная мысль, он готов поведать ее всему миру. Зигзаги - неутомимые проповедники своих идей и способны мотивировать всех вокруг себя.</a:t>
            </a:r>
          </a:p>
          <a:p>
            <a:r>
              <a:rPr lang="ru-RU" sz="1100" dirty="0" smtClean="0">
                <a:solidFill>
                  <a:srgbClr val="7030A0"/>
                </a:solidFill>
                <a:latin typeface="Times New Roman" pitchFamily="18" charset="0"/>
                <a:cs typeface="Times New Roman" pitchFamily="18" charset="0"/>
              </a:rPr>
              <a:t> </a:t>
            </a:r>
          </a:p>
          <a:p>
            <a:r>
              <a:rPr lang="ru-RU" sz="1100" b="1" u="sng" dirty="0" smtClean="0">
                <a:solidFill>
                  <a:srgbClr val="7030A0"/>
                </a:solidFill>
                <a:latin typeface="Times New Roman" pitchFamily="18" charset="0"/>
                <a:cs typeface="Times New Roman" pitchFamily="18" charset="0"/>
              </a:rPr>
              <a:t>Привычки. Пристрастия. Увлечения</a:t>
            </a:r>
            <a:endParaRPr lang="ru-RU" sz="1100" dirty="0" smtClean="0">
              <a:solidFill>
                <a:srgbClr val="7030A0"/>
              </a:solidFill>
              <a:latin typeface="Times New Roman" pitchFamily="18" charset="0"/>
              <a:cs typeface="Times New Roman" pitchFamily="18" charset="0"/>
            </a:endParaRPr>
          </a:p>
          <a:p>
            <a:pPr lvl="0"/>
            <a:r>
              <a:rPr lang="ru-RU" sz="1100" dirty="0" smtClean="0">
                <a:solidFill>
                  <a:srgbClr val="7030A0"/>
                </a:solidFill>
                <a:latin typeface="Times New Roman" pitchFamily="18" charset="0"/>
                <a:cs typeface="Times New Roman" pitchFamily="18" charset="0"/>
              </a:rPr>
              <a:t>Философия бунтаря. Зигзагам очень важно считать себя уникальными, неповторимыми людьми. Поэтому Зигзаги в большинстве ситуаций стремятся продемонстрировать иной подход, иное решение вопроса по сравнению с принимаемыми большинством традиционными подходами и решениями. Высказывать особое мнение становится привычкой.</a:t>
            </a:r>
          </a:p>
          <a:p>
            <a:pPr lvl="0"/>
            <a:r>
              <a:rPr lang="ru-RU" sz="1100" dirty="0" smtClean="0">
                <a:solidFill>
                  <a:srgbClr val="7030A0"/>
                </a:solidFill>
                <a:latin typeface="Times New Roman" pitchFamily="18" charset="0"/>
                <a:cs typeface="Times New Roman" pitchFamily="18" charset="0"/>
              </a:rPr>
              <a:t>Стремление работать в одиночку. Непостоянство Зигзага делает его не слишком хорошим «игроком команды». Если проблема его интересует, Зигзаг может долгие часы и дни размышлять над ее решением в полном одиночестве.</a:t>
            </a:r>
          </a:p>
          <a:p>
            <a:pPr lvl="0"/>
            <a:r>
              <a:rPr lang="ru-RU" sz="1100" dirty="0" smtClean="0">
                <a:solidFill>
                  <a:srgbClr val="7030A0"/>
                </a:solidFill>
                <a:latin typeface="Times New Roman" pitchFamily="18" charset="0"/>
                <a:cs typeface="Times New Roman" pitchFamily="18" charset="0"/>
              </a:rPr>
              <a:t>«Душа общества». Освободившись из плена идей, Зигзаг с жадностью набрасывается на человеческое общение. Естественность и непринужденность поведения, остроумие и эксцентричность, отсутствие снобизма и многое другое легко делают его душой компании.</a:t>
            </a:r>
          </a:p>
          <a:p>
            <a:pPr lvl="0"/>
            <a:r>
              <a:rPr lang="ru-RU" sz="1100" dirty="0" smtClean="0">
                <a:solidFill>
                  <a:srgbClr val="7030A0"/>
                </a:solidFill>
                <a:latin typeface="Times New Roman" pitchFamily="18" charset="0"/>
                <a:cs typeface="Times New Roman" pitchFamily="18" charset="0"/>
              </a:rPr>
              <a:t>Автоматизм поведения. Когда Зигзаг погружен в свой любимый мир идей (а это обычное его состояние), он напоминает лунатика, выполняющего сложнейшие действия автоматически. Другие люди считают их очень рассеянными и невнимательными.</a:t>
            </a:r>
          </a:p>
          <a:p>
            <a:pPr lvl="0"/>
            <a:r>
              <a:rPr lang="ru-RU" sz="1100" dirty="0" smtClean="0">
                <a:solidFill>
                  <a:srgbClr val="7030A0"/>
                </a:solidFill>
                <a:latin typeface="Times New Roman" pitchFamily="18" charset="0"/>
                <a:cs typeface="Times New Roman" pitchFamily="18" charset="0"/>
              </a:rPr>
              <a:t>Отсутствие жесткого распорядка дня. Интуитивные озарения, догадки, как и вдохновение не приходят с точностью курьерского поезда. Отсюда -- импульсивность в поведении Зигзага.</a:t>
            </a:r>
          </a:p>
          <a:p>
            <a:pPr lvl="0"/>
            <a:r>
              <a:rPr lang="ru-RU" sz="1100" dirty="0" smtClean="0">
                <a:solidFill>
                  <a:srgbClr val="7030A0"/>
                </a:solidFill>
                <a:latin typeface="Times New Roman" pitchFamily="18" charset="0"/>
                <a:cs typeface="Times New Roman" pitchFamily="18" charset="0"/>
              </a:rPr>
              <a:t>Безалаберность в финансовых вопросах. Сами по себе деньги мало интересуют Зигзагов; скорее, их привлекает связанный с ними риск и возможность разнообразия в жизни.</a:t>
            </a:r>
          </a:p>
          <a:p>
            <a:pPr lvl="0"/>
            <a:r>
              <a:rPr lang="ru-RU" sz="1100" dirty="0" smtClean="0">
                <a:solidFill>
                  <a:srgbClr val="7030A0"/>
                </a:solidFill>
                <a:latin typeface="Times New Roman" pitchFamily="18" charset="0"/>
                <a:cs typeface="Times New Roman" pitchFamily="18" charset="0"/>
              </a:rPr>
              <a:t>Малая семья. Если у Зигзагов есть семья, они предпочитают жить отдельно от родителей. Кроме того, среди Зигзагов нередко встречаются и такие, кто был женат (или замужем) по нескольку раз.</a:t>
            </a:r>
          </a:p>
          <a:p>
            <a:pPr lvl="0"/>
            <a:r>
              <a:rPr lang="ru-RU" sz="1100" dirty="0" smtClean="0">
                <a:solidFill>
                  <a:srgbClr val="7030A0"/>
                </a:solidFill>
                <a:latin typeface="Times New Roman" pitchFamily="18" charset="0"/>
                <a:cs typeface="Times New Roman" pitchFamily="18" charset="0"/>
              </a:rPr>
              <a:t>Небольшой, избранный круг друзей. У Зигзагов может быть много знакомых, но устойчивые дружеские отношения у них сохраняются с себе подобными.</a:t>
            </a:r>
          </a:p>
          <a:p>
            <a:pPr lvl="0"/>
            <a:r>
              <a:rPr lang="ru-RU" sz="1100" dirty="0" smtClean="0">
                <a:solidFill>
                  <a:srgbClr val="7030A0"/>
                </a:solidFill>
                <a:latin typeface="Times New Roman" pitchFamily="18" charset="0"/>
                <a:cs typeface="Times New Roman" pitchFamily="18" charset="0"/>
              </a:rPr>
              <a:t>Страсть к сложной технике. Чем сложнее, тем лучше. Зигзаги испытывают подлинное наслаждение, часами разбираясь в том, как работает тот или иной бытовой прибор или электронное устройство.</a:t>
            </a:r>
          </a:p>
          <a:p>
            <a:pPr lvl="0"/>
            <a:r>
              <a:rPr lang="ru-RU" sz="1100" dirty="0" smtClean="0">
                <a:solidFill>
                  <a:srgbClr val="7030A0"/>
                </a:solidFill>
                <a:latin typeface="Times New Roman" pitchFamily="18" charset="0"/>
                <a:cs typeface="Times New Roman" pitchFamily="18" charset="0"/>
              </a:rPr>
              <a:t>Неутолимая жажда новых знаний. Пожизненный ученик - Зигзаг превосходит здесь всех остальных. Он готов получать информацию из любых источников: газет и журналов, книг, радио и телевидения, кино, от других людей -- до тех пор, пока узнаёт что-то новое.</a:t>
            </a:r>
          </a:p>
          <a:p>
            <a:pPr lvl="0"/>
            <a:r>
              <a:rPr lang="ru-RU" sz="1100" dirty="0" smtClean="0">
                <a:solidFill>
                  <a:srgbClr val="7030A0"/>
                </a:solidFill>
                <a:latin typeface="Times New Roman" pitchFamily="18" charset="0"/>
                <a:cs typeface="Times New Roman" pitchFamily="18" charset="0"/>
              </a:rPr>
              <a:t>Любовь к интеллектуальным играм. Это - одно из любимых занятий Зигзага. Самая большая проблема - найти достойных противников.</a:t>
            </a:r>
          </a:p>
          <a:p>
            <a:pPr lvl="0"/>
            <a:r>
              <a:rPr lang="ru-RU" sz="1100" dirty="0" smtClean="0">
                <a:solidFill>
                  <a:srgbClr val="7030A0"/>
                </a:solidFill>
                <a:latin typeface="Times New Roman" pitchFamily="18" charset="0"/>
                <a:cs typeface="Times New Roman" pitchFamily="18" charset="0"/>
              </a:rPr>
              <a:t>Самодеятельное творчество. Очень немногие Зигзаги могут прожить без того, что не попробовать свои силы в музыке, поэзии или на любительской сцене.</a:t>
            </a:r>
          </a:p>
          <a:p>
            <a:pPr lvl="0"/>
            <a:r>
              <a:rPr lang="ru-RU" sz="1100" dirty="0" smtClean="0">
                <a:solidFill>
                  <a:srgbClr val="7030A0"/>
                </a:solidFill>
                <a:latin typeface="Times New Roman" pitchFamily="18" charset="0"/>
                <a:cs typeface="Times New Roman" pitchFamily="18" charset="0"/>
              </a:rPr>
              <a:t>Посещение музеев, салонов и выставок. Достижения и новинки науки, техники и искусства - вот что привлекает Зигзагов.</a:t>
            </a:r>
          </a:p>
          <a:p>
            <a:pPr lvl="0"/>
            <a:r>
              <a:rPr lang="ru-RU" sz="1100" dirty="0" smtClean="0">
                <a:solidFill>
                  <a:srgbClr val="7030A0"/>
                </a:solidFill>
                <a:latin typeface="Times New Roman" pitchFamily="18" charset="0"/>
                <a:cs typeface="Times New Roman" pitchFamily="18" charset="0"/>
              </a:rPr>
              <a:t>Необычность хобби. Круг увлечений Зигзагов чрезвычайно широк, однако чем бы ни увлекался Зигзаг, его хобби должно содержать элемент необычности, уникальности, отличающий увлечения Зигзага от всех остальных.</a:t>
            </a:r>
          </a:p>
          <a:p>
            <a:endParaRPr lang="ru-RU" sz="1100" dirty="0"/>
          </a:p>
        </p:txBody>
      </p:sp>
      <p:sp>
        <p:nvSpPr>
          <p:cNvPr id="5" name="Полилиния 4"/>
          <p:cNvSpPr/>
          <p:nvPr/>
        </p:nvSpPr>
        <p:spPr>
          <a:xfrm>
            <a:off x="4929190" y="285728"/>
            <a:ext cx="1476260" cy="750424"/>
          </a:xfrm>
          <a:custGeom>
            <a:avLst/>
            <a:gdLst>
              <a:gd name="connsiteX0" fmla="*/ 0 w 1476260"/>
              <a:gd name="connsiteY0" fmla="*/ 33050 h 750424"/>
              <a:gd name="connsiteX1" fmla="*/ 198304 w 1476260"/>
              <a:gd name="connsiteY1" fmla="*/ 11017 h 750424"/>
              <a:gd name="connsiteX2" fmla="*/ 242371 w 1476260"/>
              <a:gd name="connsiteY2" fmla="*/ 0 h 750424"/>
              <a:gd name="connsiteX3" fmla="*/ 209320 w 1476260"/>
              <a:gd name="connsiteY3" fmla="*/ 121185 h 750424"/>
              <a:gd name="connsiteX4" fmla="*/ 176270 w 1476260"/>
              <a:gd name="connsiteY4" fmla="*/ 143219 h 750424"/>
              <a:gd name="connsiteX5" fmla="*/ 143219 w 1476260"/>
              <a:gd name="connsiteY5" fmla="*/ 209320 h 750424"/>
              <a:gd name="connsiteX6" fmla="*/ 132202 w 1476260"/>
              <a:gd name="connsiteY6" fmla="*/ 242371 h 750424"/>
              <a:gd name="connsiteX7" fmla="*/ 99152 w 1476260"/>
              <a:gd name="connsiteY7" fmla="*/ 308472 h 750424"/>
              <a:gd name="connsiteX8" fmla="*/ 198304 w 1476260"/>
              <a:gd name="connsiteY8" fmla="*/ 330506 h 750424"/>
              <a:gd name="connsiteX9" fmla="*/ 264405 w 1476260"/>
              <a:gd name="connsiteY9" fmla="*/ 308472 h 750424"/>
              <a:gd name="connsiteX10" fmla="*/ 363557 w 1476260"/>
              <a:gd name="connsiteY10" fmla="*/ 242371 h 750424"/>
              <a:gd name="connsiteX11" fmla="*/ 396607 w 1476260"/>
              <a:gd name="connsiteY11" fmla="*/ 220337 h 750424"/>
              <a:gd name="connsiteX12" fmla="*/ 429658 w 1476260"/>
              <a:gd name="connsiteY12" fmla="*/ 198303 h 750424"/>
              <a:gd name="connsiteX13" fmla="*/ 484742 w 1476260"/>
              <a:gd name="connsiteY13" fmla="*/ 154236 h 750424"/>
              <a:gd name="connsiteX14" fmla="*/ 495759 w 1476260"/>
              <a:gd name="connsiteY14" fmla="*/ 187287 h 750424"/>
              <a:gd name="connsiteX15" fmla="*/ 462708 w 1476260"/>
              <a:gd name="connsiteY15" fmla="*/ 286438 h 750424"/>
              <a:gd name="connsiteX16" fmla="*/ 451691 w 1476260"/>
              <a:gd name="connsiteY16" fmla="*/ 319489 h 750424"/>
              <a:gd name="connsiteX17" fmla="*/ 429658 w 1476260"/>
              <a:gd name="connsiteY17" fmla="*/ 352540 h 750424"/>
              <a:gd name="connsiteX18" fmla="*/ 407624 w 1476260"/>
              <a:gd name="connsiteY18" fmla="*/ 418641 h 750424"/>
              <a:gd name="connsiteX19" fmla="*/ 396607 w 1476260"/>
              <a:gd name="connsiteY19" fmla="*/ 506776 h 750424"/>
              <a:gd name="connsiteX20" fmla="*/ 385590 w 1476260"/>
              <a:gd name="connsiteY20" fmla="*/ 539826 h 750424"/>
              <a:gd name="connsiteX21" fmla="*/ 418641 w 1476260"/>
              <a:gd name="connsiteY21" fmla="*/ 550843 h 750424"/>
              <a:gd name="connsiteX22" fmla="*/ 451691 w 1476260"/>
              <a:gd name="connsiteY22" fmla="*/ 528809 h 750424"/>
              <a:gd name="connsiteX23" fmla="*/ 495759 w 1476260"/>
              <a:gd name="connsiteY23" fmla="*/ 506776 h 750424"/>
              <a:gd name="connsiteX24" fmla="*/ 517793 w 1476260"/>
              <a:gd name="connsiteY24" fmla="*/ 473725 h 750424"/>
              <a:gd name="connsiteX25" fmla="*/ 616944 w 1476260"/>
              <a:gd name="connsiteY25" fmla="*/ 418641 h 750424"/>
              <a:gd name="connsiteX26" fmla="*/ 683046 w 1476260"/>
              <a:gd name="connsiteY26" fmla="*/ 363556 h 750424"/>
              <a:gd name="connsiteX27" fmla="*/ 716096 w 1476260"/>
              <a:gd name="connsiteY27" fmla="*/ 352540 h 750424"/>
              <a:gd name="connsiteX28" fmla="*/ 782197 w 1476260"/>
              <a:gd name="connsiteY28" fmla="*/ 308472 h 750424"/>
              <a:gd name="connsiteX29" fmla="*/ 815248 w 1476260"/>
              <a:gd name="connsiteY29" fmla="*/ 286438 h 750424"/>
              <a:gd name="connsiteX30" fmla="*/ 881349 w 1476260"/>
              <a:gd name="connsiteY30" fmla="*/ 264405 h 750424"/>
              <a:gd name="connsiteX31" fmla="*/ 914400 w 1476260"/>
              <a:gd name="connsiteY31" fmla="*/ 253388 h 750424"/>
              <a:gd name="connsiteX32" fmla="*/ 936434 w 1476260"/>
              <a:gd name="connsiteY32" fmla="*/ 286438 h 750424"/>
              <a:gd name="connsiteX33" fmla="*/ 914400 w 1476260"/>
              <a:gd name="connsiteY33" fmla="*/ 440675 h 750424"/>
              <a:gd name="connsiteX34" fmla="*/ 892366 w 1476260"/>
              <a:gd name="connsiteY34" fmla="*/ 605928 h 750424"/>
              <a:gd name="connsiteX35" fmla="*/ 903383 w 1476260"/>
              <a:gd name="connsiteY35" fmla="*/ 738130 h 750424"/>
              <a:gd name="connsiteX36" fmla="*/ 936434 w 1476260"/>
              <a:gd name="connsiteY36" fmla="*/ 716096 h 750424"/>
              <a:gd name="connsiteX37" fmla="*/ 1002535 w 1476260"/>
              <a:gd name="connsiteY37" fmla="*/ 683046 h 750424"/>
              <a:gd name="connsiteX38" fmla="*/ 1046602 w 1476260"/>
              <a:gd name="connsiteY38" fmla="*/ 649995 h 750424"/>
              <a:gd name="connsiteX39" fmla="*/ 1079653 w 1476260"/>
              <a:gd name="connsiteY39" fmla="*/ 627961 h 750424"/>
              <a:gd name="connsiteX40" fmla="*/ 1123720 w 1476260"/>
              <a:gd name="connsiteY40" fmla="*/ 594911 h 750424"/>
              <a:gd name="connsiteX41" fmla="*/ 1156771 w 1476260"/>
              <a:gd name="connsiteY41" fmla="*/ 572877 h 750424"/>
              <a:gd name="connsiteX42" fmla="*/ 1222872 w 1476260"/>
              <a:gd name="connsiteY42" fmla="*/ 506776 h 750424"/>
              <a:gd name="connsiteX43" fmla="*/ 1255923 w 1476260"/>
              <a:gd name="connsiteY43" fmla="*/ 473725 h 750424"/>
              <a:gd name="connsiteX44" fmla="*/ 1388125 w 1476260"/>
              <a:gd name="connsiteY44" fmla="*/ 385590 h 750424"/>
              <a:gd name="connsiteX45" fmla="*/ 1421176 w 1476260"/>
              <a:gd name="connsiteY45" fmla="*/ 363556 h 750424"/>
              <a:gd name="connsiteX46" fmla="*/ 1454226 w 1476260"/>
              <a:gd name="connsiteY46" fmla="*/ 341523 h 750424"/>
              <a:gd name="connsiteX47" fmla="*/ 1476260 w 1476260"/>
              <a:gd name="connsiteY47" fmla="*/ 308472 h 750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476260" h="750424">
                <a:moveTo>
                  <a:pt x="0" y="33050"/>
                </a:moveTo>
                <a:cubicBezTo>
                  <a:pt x="68543" y="26819"/>
                  <a:pt x="131288" y="23202"/>
                  <a:pt x="198304" y="11017"/>
                </a:cubicBezTo>
                <a:cubicBezTo>
                  <a:pt x="213201" y="8308"/>
                  <a:pt x="227682" y="3672"/>
                  <a:pt x="242371" y="0"/>
                </a:cubicBezTo>
                <a:cubicBezTo>
                  <a:pt x="238935" y="17180"/>
                  <a:pt x="222223" y="112583"/>
                  <a:pt x="209320" y="121185"/>
                </a:cubicBezTo>
                <a:lnTo>
                  <a:pt x="176270" y="143219"/>
                </a:lnTo>
                <a:cubicBezTo>
                  <a:pt x="148578" y="226294"/>
                  <a:pt x="185933" y="123894"/>
                  <a:pt x="143219" y="209320"/>
                </a:cubicBezTo>
                <a:cubicBezTo>
                  <a:pt x="138025" y="219707"/>
                  <a:pt x="137395" y="231984"/>
                  <a:pt x="132202" y="242371"/>
                </a:cubicBezTo>
                <a:cubicBezTo>
                  <a:pt x="89489" y="327800"/>
                  <a:pt x="126845" y="225397"/>
                  <a:pt x="99152" y="308472"/>
                </a:cubicBezTo>
                <a:cubicBezTo>
                  <a:pt x="118446" y="366353"/>
                  <a:pt x="101414" y="351268"/>
                  <a:pt x="198304" y="330506"/>
                </a:cubicBezTo>
                <a:cubicBezTo>
                  <a:pt x="221014" y="325640"/>
                  <a:pt x="264405" y="308472"/>
                  <a:pt x="264405" y="308472"/>
                </a:cubicBezTo>
                <a:lnTo>
                  <a:pt x="363557" y="242371"/>
                </a:lnTo>
                <a:lnTo>
                  <a:pt x="396607" y="220337"/>
                </a:lnTo>
                <a:lnTo>
                  <a:pt x="429658" y="198303"/>
                </a:lnTo>
                <a:cubicBezTo>
                  <a:pt x="436465" y="188093"/>
                  <a:pt x="458135" y="140932"/>
                  <a:pt x="484742" y="154236"/>
                </a:cubicBezTo>
                <a:cubicBezTo>
                  <a:pt x="495129" y="159429"/>
                  <a:pt x="492087" y="176270"/>
                  <a:pt x="495759" y="187287"/>
                </a:cubicBezTo>
                <a:lnTo>
                  <a:pt x="462708" y="286438"/>
                </a:lnTo>
                <a:cubicBezTo>
                  <a:pt x="459036" y="297455"/>
                  <a:pt x="458132" y="309826"/>
                  <a:pt x="451691" y="319489"/>
                </a:cubicBezTo>
                <a:cubicBezTo>
                  <a:pt x="444347" y="330506"/>
                  <a:pt x="435035" y="340441"/>
                  <a:pt x="429658" y="352540"/>
                </a:cubicBezTo>
                <a:cubicBezTo>
                  <a:pt x="420225" y="373764"/>
                  <a:pt x="407624" y="418641"/>
                  <a:pt x="407624" y="418641"/>
                </a:cubicBezTo>
                <a:cubicBezTo>
                  <a:pt x="403952" y="448019"/>
                  <a:pt x="401903" y="477647"/>
                  <a:pt x="396607" y="506776"/>
                </a:cubicBezTo>
                <a:cubicBezTo>
                  <a:pt x="394530" y="518201"/>
                  <a:pt x="380397" y="529439"/>
                  <a:pt x="385590" y="539826"/>
                </a:cubicBezTo>
                <a:cubicBezTo>
                  <a:pt x="390784" y="550213"/>
                  <a:pt x="407624" y="547171"/>
                  <a:pt x="418641" y="550843"/>
                </a:cubicBezTo>
                <a:cubicBezTo>
                  <a:pt x="429658" y="543498"/>
                  <a:pt x="440195" y="535378"/>
                  <a:pt x="451691" y="528809"/>
                </a:cubicBezTo>
                <a:cubicBezTo>
                  <a:pt x="465950" y="520661"/>
                  <a:pt x="483142" y="517290"/>
                  <a:pt x="495759" y="506776"/>
                </a:cubicBezTo>
                <a:cubicBezTo>
                  <a:pt x="505931" y="498300"/>
                  <a:pt x="507828" y="482444"/>
                  <a:pt x="517793" y="473725"/>
                </a:cubicBezTo>
                <a:cubicBezTo>
                  <a:pt x="564415" y="432930"/>
                  <a:pt x="571551" y="433772"/>
                  <a:pt x="616944" y="418641"/>
                </a:cubicBezTo>
                <a:cubicBezTo>
                  <a:pt x="641309" y="394276"/>
                  <a:pt x="652370" y="378894"/>
                  <a:pt x="683046" y="363556"/>
                </a:cubicBezTo>
                <a:cubicBezTo>
                  <a:pt x="693433" y="358363"/>
                  <a:pt x="705079" y="356212"/>
                  <a:pt x="716096" y="352540"/>
                </a:cubicBezTo>
                <a:lnTo>
                  <a:pt x="782197" y="308472"/>
                </a:lnTo>
                <a:cubicBezTo>
                  <a:pt x="793214" y="301127"/>
                  <a:pt x="802687" y="290625"/>
                  <a:pt x="815248" y="286438"/>
                </a:cubicBezTo>
                <a:lnTo>
                  <a:pt x="881349" y="264405"/>
                </a:lnTo>
                <a:lnTo>
                  <a:pt x="914400" y="253388"/>
                </a:lnTo>
                <a:cubicBezTo>
                  <a:pt x="921745" y="264405"/>
                  <a:pt x="935418" y="273236"/>
                  <a:pt x="936434" y="286438"/>
                </a:cubicBezTo>
                <a:cubicBezTo>
                  <a:pt x="942617" y="366811"/>
                  <a:pt x="926693" y="379208"/>
                  <a:pt x="914400" y="440675"/>
                </a:cubicBezTo>
                <a:cubicBezTo>
                  <a:pt x="902037" y="502490"/>
                  <a:pt x="899715" y="539787"/>
                  <a:pt x="892366" y="605928"/>
                </a:cubicBezTo>
                <a:cubicBezTo>
                  <a:pt x="896038" y="649995"/>
                  <a:pt x="886960" y="697073"/>
                  <a:pt x="903383" y="738130"/>
                </a:cubicBezTo>
                <a:cubicBezTo>
                  <a:pt x="908301" y="750424"/>
                  <a:pt x="924591" y="722018"/>
                  <a:pt x="936434" y="716096"/>
                </a:cubicBezTo>
                <a:cubicBezTo>
                  <a:pt x="1009192" y="679717"/>
                  <a:pt x="928869" y="735664"/>
                  <a:pt x="1002535" y="683046"/>
                </a:cubicBezTo>
                <a:cubicBezTo>
                  <a:pt x="1017476" y="672374"/>
                  <a:pt x="1031661" y="660667"/>
                  <a:pt x="1046602" y="649995"/>
                </a:cubicBezTo>
                <a:cubicBezTo>
                  <a:pt x="1057376" y="642299"/>
                  <a:pt x="1068879" y="635657"/>
                  <a:pt x="1079653" y="627961"/>
                </a:cubicBezTo>
                <a:cubicBezTo>
                  <a:pt x="1094594" y="617289"/>
                  <a:pt x="1108779" y="605583"/>
                  <a:pt x="1123720" y="594911"/>
                </a:cubicBezTo>
                <a:cubicBezTo>
                  <a:pt x="1134494" y="587215"/>
                  <a:pt x="1146875" y="581674"/>
                  <a:pt x="1156771" y="572877"/>
                </a:cubicBezTo>
                <a:cubicBezTo>
                  <a:pt x="1180061" y="552175"/>
                  <a:pt x="1200838" y="528810"/>
                  <a:pt x="1222872" y="506776"/>
                </a:cubicBezTo>
                <a:cubicBezTo>
                  <a:pt x="1233889" y="495759"/>
                  <a:pt x="1242959" y="482367"/>
                  <a:pt x="1255923" y="473725"/>
                </a:cubicBezTo>
                <a:lnTo>
                  <a:pt x="1388125" y="385590"/>
                </a:lnTo>
                <a:lnTo>
                  <a:pt x="1421176" y="363556"/>
                </a:lnTo>
                <a:lnTo>
                  <a:pt x="1454226" y="341523"/>
                </a:lnTo>
                <a:lnTo>
                  <a:pt x="1476260" y="308472"/>
                </a:lnTo>
              </a:path>
            </a:pathLst>
          </a:custGeom>
        </p:spPr>
        <p:style>
          <a:lnRef idx="3">
            <a:schemeClr val="accent4"/>
          </a:lnRef>
          <a:fillRef idx="0">
            <a:schemeClr val="accent4"/>
          </a:fillRef>
          <a:effectRef idx="2">
            <a:schemeClr val="accent4"/>
          </a:effectRef>
          <a:fontRef idx="minor">
            <a:schemeClr val="tx1"/>
          </a:fontRef>
        </p:style>
        <p:txBody>
          <a:bodyPr rtlCol="0" anchor="ctr"/>
          <a:lstStyle/>
          <a:p>
            <a:pPr algn="ctr"/>
            <a:endParaRPr lang="ru-RU" b="1" dirty="0">
              <a:solidFill>
                <a:srgbClr val="7030A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214290"/>
            <a:ext cx="7772400" cy="1143008"/>
          </a:xfrm>
        </p:spPr>
        <p:style>
          <a:lnRef idx="2">
            <a:schemeClr val="accent1"/>
          </a:lnRef>
          <a:fillRef idx="1">
            <a:schemeClr val="lt1"/>
          </a:fillRef>
          <a:effectRef idx="0">
            <a:schemeClr val="accent1"/>
          </a:effectRef>
          <a:fontRef idx="minor">
            <a:schemeClr val="dk1"/>
          </a:fontRef>
        </p:style>
        <p:txBody>
          <a:bodyPr>
            <a:normAutofit fontScale="90000"/>
          </a:bodyPr>
          <a:lstStyle/>
          <a:p>
            <a:r>
              <a:rPr lang="ru-RU" sz="1300" b="0" dirty="0" smtClean="0">
                <a:solidFill>
                  <a:srgbClr val="C00000"/>
                </a:solidFill>
                <a:latin typeface="Times New Roman" pitchFamily="18" charset="0"/>
                <a:cs typeface="Times New Roman" pitchFamily="18" charset="0"/>
              </a:rPr>
              <a:t>4</a:t>
            </a:r>
            <a:r>
              <a:rPr lang="ru-RU" sz="1300" b="0" dirty="0" smtClean="0">
                <a:latin typeface="Times New Roman" pitchFamily="18" charset="0"/>
                <a:cs typeface="Times New Roman" pitchFamily="18" charset="0"/>
              </a:rPr>
              <a:t>. </a:t>
            </a:r>
            <a:r>
              <a:rPr lang="ru-RU" sz="1300" b="0" dirty="0" smtClean="0">
                <a:solidFill>
                  <a:srgbClr val="C00000"/>
                </a:solidFill>
                <a:latin typeface="Times New Roman" pitchFamily="18" charset="0"/>
                <a:cs typeface="Times New Roman" pitchFamily="18" charset="0"/>
              </a:rPr>
              <a:t>Проведение исследования по изучению особенностей характера одноклассников</a:t>
            </a:r>
            <a:br>
              <a:rPr lang="ru-RU" sz="1300" b="0" dirty="0" smtClean="0">
                <a:solidFill>
                  <a:srgbClr val="C00000"/>
                </a:solidFill>
                <a:latin typeface="Times New Roman" pitchFamily="18" charset="0"/>
                <a:cs typeface="Times New Roman" pitchFamily="18" charset="0"/>
              </a:rPr>
            </a:br>
            <a:r>
              <a:rPr lang="ru-RU" sz="1300" b="0" dirty="0" smtClean="0">
                <a:solidFill>
                  <a:srgbClr val="C00000"/>
                </a:solidFill>
                <a:latin typeface="Times New Roman" pitchFamily="18" charset="0"/>
                <a:cs typeface="Times New Roman" pitchFamily="18" charset="0"/>
              </a:rPr>
              <a:t> </a:t>
            </a:r>
            <a:r>
              <a:rPr lang="ru-RU" sz="1300" b="0" dirty="0" smtClean="0">
                <a:latin typeface="Times New Roman" pitchFamily="18" charset="0"/>
                <a:cs typeface="Times New Roman" pitchFamily="18" charset="0"/>
              </a:rPr>
              <a:t/>
            </a:r>
            <a:br>
              <a:rPr lang="ru-RU" sz="1300" b="0" dirty="0" smtClean="0">
                <a:latin typeface="Times New Roman" pitchFamily="18" charset="0"/>
                <a:cs typeface="Times New Roman" pitchFamily="18" charset="0"/>
              </a:rPr>
            </a:br>
            <a:r>
              <a:rPr lang="ru-RU" sz="1600" cap="none"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В эксперименте принимали участие воспитанники пришкольного интерната, ученики с 5 по 11кл., всего 11 учащихся.</a:t>
            </a:r>
            <a:r>
              <a:rPr lang="ru-RU" dirty="0" smtClean="0"/>
              <a:t/>
            </a:r>
            <a:br>
              <a:rPr lang="ru-RU" dirty="0" smtClean="0"/>
            </a:br>
            <a:endParaRPr lang="ru-RU" dirty="0"/>
          </a:p>
        </p:txBody>
      </p:sp>
      <p:sp>
        <p:nvSpPr>
          <p:cNvPr id="3" name="Текст 2"/>
          <p:cNvSpPr>
            <a:spLocks noGrp="1"/>
          </p:cNvSpPr>
          <p:nvPr>
            <p:ph type="body" idx="1"/>
          </p:nvPr>
        </p:nvSpPr>
        <p:spPr>
          <a:xfrm>
            <a:off x="642910" y="1714488"/>
            <a:ext cx="7772400" cy="4714908"/>
          </a:xfrm>
        </p:spPr>
        <p:style>
          <a:lnRef idx="2">
            <a:schemeClr val="accent1"/>
          </a:lnRef>
          <a:fillRef idx="1">
            <a:schemeClr val="lt1"/>
          </a:fillRef>
          <a:effectRef idx="0">
            <a:schemeClr val="accent1"/>
          </a:effectRef>
          <a:fontRef idx="minor">
            <a:schemeClr val="dk1"/>
          </a:fontRef>
        </p:style>
        <p:txBody>
          <a:bodyPr>
            <a:normAutofit/>
          </a:bodyPr>
          <a:lstStyle/>
          <a:p>
            <a:endParaRPr lang="ru-RU" sz="1800" dirty="0" smtClean="0">
              <a:solidFill>
                <a:schemeClr val="tx2">
                  <a:lumMod val="75000"/>
                </a:schemeClr>
              </a:solidFill>
              <a:latin typeface="Times New Roman" pitchFamily="18" charset="0"/>
              <a:cs typeface="Times New Roman" pitchFamily="18" charset="0"/>
            </a:endParaRPr>
          </a:p>
          <a:p>
            <a:endParaRPr lang="ru-RU" sz="1800" dirty="0" smtClean="0">
              <a:solidFill>
                <a:schemeClr val="tx2">
                  <a:lumMod val="75000"/>
                </a:schemeClr>
              </a:solidFill>
              <a:latin typeface="Times New Roman" pitchFamily="18" charset="0"/>
              <a:cs typeface="Times New Roman" pitchFamily="18" charset="0"/>
            </a:endParaRPr>
          </a:p>
          <a:p>
            <a:r>
              <a:rPr lang="ru-RU" sz="1800" dirty="0" smtClean="0">
                <a:solidFill>
                  <a:schemeClr val="tx2">
                    <a:lumMod val="75000"/>
                  </a:schemeClr>
                </a:solidFill>
                <a:latin typeface="Times New Roman" pitchFamily="18" charset="0"/>
                <a:cs typeface="Times New Roman" pitchFamily="18" charset="0"/>
              </a:rPr>
              <a:t>Исследовательская </a:t>
            </a:r>
            <a:r>
              <a:rPr lang="ru-RU" sz="1800" dirty="0" smtClean="0">
                <a:solidFill>
                  <a:schemeClr val="tx2">
                    <a:lumMod val="75000"/>
                  </a:schemeClr>
                </a:solidFill>
                <a:latin typeface="Times New Roman" pitchFamily="18" charset="0"/>
                <a:cs typeface="Times New Roman" pitchFamily="18" charset="0"/>
              </a:rPr>
              <a:t>работа содержала следующие этапы:</a:t>
            </a:r>
          </a:p>
          <a:p>
            <a:r>
              <a:rPr lang="ru-RU" sz="1800" b="1" dirty="0" smtClean="0">
                <a:solidFill>
                  <a:schemeClr val="tx2">
                    <a:lumMod val="75000"/>
                  </a:schemeClr>
                </a:solidFill>
                <a:latin typeface="Times New Roman" pitchFamily="18" charset="0"/>
                <a:cs typeface="Times New Roman" pitchFamily="18" charset="0"/>
              </a:rPr>
              <a:t>I этап.</a:t>
            </a:r>
            <a:endParaRPr lang="ru-RU" sz="1800" dirty="0" smtClean="0">
              <a:solidFill>
                <a:schemeClr val="tx2">
                  <a:lumMod val="75000"/>
                </a:schemeClr>
              </a:solidFill>
              <a:latin typeface="Times New Roman" pitchFamily="18" charset="0"/>
              <a:cs typeface="Times New Roman" pitchFamily="18" charset="0"/>
            </a:endParaRPr>
          </a:p>
          <a:p>
            <a:r>
              <a:rPr lang="ru-RU" sz="1800" dirty="0" smtClean="0">
                <a:solidFill>
                  <a:schemeClr val="tx2">
                    <a:lumMod val="75000"/>
                  </a:schemeClr>
                </a:solidFill>
                <a:latin typeface="Times New Roman" pitchFamily="18" charset="0"/>
                <a:cs typeface="Times New Roman" pitchFamily="18" charset="0"/>
              </a:rPr>
              <a:t>На листе бумаги необходимо нарисовать пять фигур: квадрат, круг, треугольник, зигзаг, прямоугольник. Затем выбрать ту фигуру, которая больше всего понравилась, а затем все остальные фигуры расположить в порядке убывания привлекательности.</a:t>
            </a:r>
          </a:p>
          <a:p>
            <a:r>
              <a:rPr lang="ru-RU" sz="1800" b="1" dirty="0" smtClean="0">
                <a:solidFill>
                  <a:schemeClr val="tx2">
                    <a:lumMod val="75000"/>
                  </a:schemeClr>
                </a:solidFill>
                <a:latin typeface="Times New Roman" pitchFamily="18" charset="0"/>
                <a:cs typeface="Times New Roman" pitchFamily="18" charset="0"/>
              </a:rPr>
              <a:t>II этап.</a:t>
            </a:r>
            <a:endParaRPr lang="ru-RU" sz="1800" dirty="0" smtClean="0">
              <a:solidFill>
                <a:schemeClr val="tx2">
                  <a:lumMod val="75000"/>
                </a:schemeClr>
              </a:solidFill>
              <a:latin typeface="Times New Roman" pitchFamily="18" charset="0"/>
              <a:cs typeface="Times New Roman" pitchFamily="18" charset="0"/>
            </a:endParaRPr>
          </a:p>
          <a:p>
            <a:r>
              <a:rPr lang="ru-RU" sz="1800" dirty="0" smtClean="0">
                <a:solidFill>
                  <a:schemeClr val="tx2">
                    <a:lumMod val="75000"/>
                  </a:schemeClr>
                </a:solidFill>
                <a:latin typeface="Times New Roman" pitchFamily="18" charset="0"/>
                <a:cs typeface="Times New Roman" pitchFamily="18" charset="0"/>
              </a:rPr>
              <a:t>Мы предложили ребятам написать, почему каждому из них нравится именно эта фигура, чем привлекает.</a:t>
            </a:r>
          </a:p>
          <a:p>
            <a:r>
              <a:rPr lang="ru-RU" sz="1800" b="1" dirty="0" smtClean="0">
                <a:solidFill>
                  <a:schemeClr val="tx2">
                    <a:lumMod val="75000"/>
                  </a:schemeClr>
                </a:solidFill>
                <a:latin typeface="Times New Roman" pitchFamily="18" charset="0"/>
                <a:cs typeface="Times New Roman" pitchFamily="18" charset="0"/>
              </a:rPr>
              <a:t>III этап.</a:t>
            </a:r>
            <a:endParaRPr lang="ru-RU" sz="1800" dirty="0" smtClean="0">
              <a:solidFill>
                <a:schemeClr val="tx2">
                  <a:lumMod val="75000"/>
                </a:schemeClr>
              </a:solidFill>
              <a:latin typeface="Times New Roman" pitchFamily="18" charset="0"/>
              <a:cs typeface="Times New Roman" pitchFamily="18" charset="0"/>
            </a:endParaRPr>
          </a:p>
          <a:p>
            <a:r>
              <a:rPr lang="ru-RU" sz="1800" dirty="0" smtClean="0">
                <a:solidFill>
                  <a:schemeClr val="tx2">
                    <a:lumMod val="75000"/>
                  </a:schemeClr>
                </a:solidFill>
                <a:latin typeface="Times New Roman" pitchFamily="18" charset="0"/>
                <a:cs typeface="Times New Roman" pitchFamily="18" charset="0"/>
              </a:rPr>
              <a:t>Воспитанникам надо было выбрать из предложенных черт характера те, которые присущи каждой из предложенных фигур.</a:t>
            </a:r>
          </a:p>
          <a:p>
            <a:r>
              <a:rPr lang="ru-RU" sz="1800" dirty="0" smtClean="0">
                <a:solidFill>
                  <a:schemeClr val="tx2">
                    <a:lumMod val="75000"/>
                  </a:schemeClr>
                </a:solidFill>
                <a:latin typeface="Times New Roman" pitchFamily="18" charset="0"/>
                <a:cs typeface="Times New Roman" pitchFamily="18" charset="0"/>
              </a:rPr>
              <a:t>. </a:t>
            </a:r>
            <a:endParaRPr lang="ru-RU" sz="1800" dirty="0" smtClean="0">
              <a:solidFill>
                <a:schemeClr val="tx2">
                  <a:lumMod val="75000"/>
                </a:schemeClr>
              </a:solidFill>
              <a:latin typeface="Times New Roman" pitchFamily="18" charset="0"/>
              <a:cs typeface="Times New Roman" pitchFamily="18" charset="0"/>
            </a:endParaRPr>
          </a:p>
          <a:p>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r="19141"/>
          <a:stretch>
            <a:fillRect/>
          </a:stretch>
        </p:blipFill>
        <p:spPr bwMode="auto">
          <a:xfrm rot="5400000">
            <a:off x="3078499" y="1493477"/>
            <a:ext cx="2772688" cy="1928826"/>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r="17813"/>
          <a:stretch>
            <a:fillRect/>
          </a:stretch>
        </p:blipFill>
        <p:spPr bwMode="auto">
          <a:xfrm rot="5400000">
            <a:off x="6056127" y="2659253"/>
            <a:ext cx="2818224" cy="1928826"/>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print"/>
          <a:srcRect l="9008" r="23431"/>
          <a:stretch>
            <a:fillRect/>
          </a:stretch>
        </p:blipFill>
        <p:spPr bwMode="auto">
          <a:xfrm rot="5400000">
            <a:off x="434617" y="2637161"/>
            <a:ext cx="2488288" cy="2071702"/>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71472" y="214290"/>
            <a:ext cx="7772400" cy="1714512"/>
          </a:xfrm>
        </p:spPr>
        <p:style>
          <a:lnRef idx="2">
            <a:schemeClr val="accent2"/>
          </a:lnRef>
          <a:fillRef idx="1">
            <a:schemeClr val="lt1"/>
          </a:fillRef>
          <a:effectRef idx="0">
            <a:schemeClr val="accent2"/>
          </a:effectRef>
          <a:fontRef idx="minor">
            <a:schemeClr val="dk1"/>
          </a:fontRef>
        </p:style>
        <p:txBody>
          <a:bodyPr>
            <a:noAutofit/>
          </a:bodyPr>
          <a:lstStyle/>
          <a:p>
            <a:r>
              <a:rPr lang="ru-RU" sz="1400" dirty="0" smtClean="0">
                <a:solidFill>
                  <a:srgbClr val="C00000"/>
                </a:solidFill>
                <a:latin typeface="Times New Roman" pitchFamily="18" charset="0"/>
                <a:cs typeface="Times New Roman" pitchFamily="18" charset="0"/>
              </a:rPr>
              <a:t>Исследование показало, что в нашем интернате есть все фигуры, кроме того большинство – круги (37%), прямоугольники, треугольники и зигзаги составляют по 18%, а квадрат (9%).</a:t>
            </a:r>
            <a:br>
              <a:rPr lang="ru-RU" sz="1400" dirty="0" smtClean="0">
                <a:solidFill>
                  <a:srgbClr val="C00000"/>
                </a:solidFill>
                <a:latin typeface="Times New Roman" pitchFamily="18" charset="0"/>
                <a:cs typeface="Times New Roman" pitchFamily="18" charset="0"/>
              </a:rPr>
            </a:br>
            <a:r>
              <a:rPr lang="ru-RU" sz="1400" dirty="0" smtClean="0">
                <a:solidFill>
                  <a:srgbClr val="C00000"/>
                </a:solidFill>
                <a:latin typeface="Times New Roman" pitchFamily="18" charset="0"/>
                <a:cs typeface="Times New Roman" pitchFamily="18" charset="0"/>
              </a:rPr>
              <a:t>Это позволяет сделать вывод о том, что наш коллектив творческий, остроумный, но иногда бывает несдержанным. Приятно было узнать, что большинство воспитанников - доброжелательные, искренне заинтересованные в хороших межличностных отношениях, высшая ценность для них – благополучие окружающих, также это люди с развитой интуицией, инакомыслящие, устремленные в будущее.</a:t>
            </a:r>
            <a:br>
              <a:rPr lang="ru-RU" sz="1400" dirty="0" smtClean="0">
                <a:solidFill>
                  <a:srgbClr val="C00000"/>
                </a:solidFill>
                <a:latin typeface="Times New Roman" pitchFamily="18" charset="0"/>
                <a:cs typeface="Times New Roman" pitchFamily="18" charset="0"/>
              </a:rPr>
            </a:br>
            <a:endParaRPr lang="ru-RU" sz="1400" dirty="0">
              <a:solidFill>
                <a:srgbClr val="C00000"/>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857224" y="2071678"/>
            <a:ext cx="7429552" cy="3857652"/>
          </a:xfrm>
        </p:spPr>
        <p:style>
          <a:lnRef idx="2">
            <a:schemeClr val="accent1"/>
          </a:lnRef>
          <a:fillRef idx="1">
            <a:schemeClr val="lt1"/>
          </a:fillRef>
          <a:effectRef idx="0">
            <a:schemeClr val="accent1"/>
          </a:effectRef>
          <a:fontRef idx="minor">
            <a:schemeClr val="dk1"/>
          </a:fontRef>
        </p:style>
        <p:txBody>
          <a:bodyPr/>
          <a:lstStyle/>
          <a:p>
            <a:endParaRPr lang="ru-RU" dirty="0"/>
          </a:p>
        </p:txBody>
      </p:sp>
      <p:graphicFrame>
        <p:nvGraphicFramePr>
          <p:cNvPr id="4" name="Диаграмма 3"/>
          <p:cNvGraphicFramePr/>
          <p:nvPr/>
        </p:nvGraphicFramePr>
        <p:xfrm>
          <a:off x="1643042" y="2143116"/>
          <a:ext cx="5929354" cy="355759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71472" y="214290"/>
            <a:ext cx="7772400" cy="1643074"/>
          </a:xfrm>
        </p:spPr>
        <p:style>
          <a:lnRef idx="2">
            <a:schemeClr val="accent2"/>
          </a:lnRef>
          <a:fillRef idx="1">
            <a:schemeClr val="lt1"/>
          </a:fillRef>
          <a:effectRef idx="0">
            <a:schemeClr val="accent2"/>
          </a:effectRef>
          <a:fontRef idx="minor">
            <a:schemeClr val="dk1"/>
          </a:fontRef>
        </p:style>
        <p:txBody>
          <a:bodyPr>
            <a:normAutofit/>
          </a:bodyPr>
          <a:lstStyle/>
          <a:p>
            <a:r>
              <a:rPr lang="ru-RU" sz="1400" dirty="0" smtClean="0">
                <a:solidFill>
                  <a:srgbClr val="C00000"/>
                </a:solidFill>
                <a:latin typeface="Times New Roman" pitchFamily="18" charset="0"/>
                <a:cs typeface="Times New Roman" pitchFamily="18" charset="0"/>
              </a:rPr>
              <a:t>Исследование показало, что большинство имеют тип личности «тревожно – мнительный» (50%), это способные в учебе дети, но часто не умеющие сконцентрировать свои способности, часто сомневаются в своих возможностях. Нуждаются в мягком, осторожном поощрении, подбадривании – это их стимулирует и укрепляет. 20% составляет «ученый». По 10% составляют «интеллектуалы», «</a:t>
            </a:r>
            <a:r>
              <a:rPr lang="ru-RU" sz="1400" dirty="0" err="1" smtClean="0">
                <a:solidFill>
                  <a:srgbClr val="C00000"/>
                </a:solidFill>
                <a:latin typeface="Times New Roman" pitchFamily="18" charset="0"/>
                <a:cs typeface="Times New Roman" pitchFamily="18" charset="0"/>
              </a:rPr>
              <a:t>интуиты</a:t>
            </a:r>
            <a:r>
              <a:rPr lang="ru-RU" sz="1400" dirty="0" smtClean="0">
                <a:solidFill>
                  <a:srgbClr val="C00000"/>
                </a:solidFill>
                <a:latin typeface="Times New Roman" pitchFamily="18" charset="0"/>
                <a:cs typeface="Times New Roman" pitchFamily="18" charset="0"/>
              </a:rPr>
              <a:t>», «руководитель» и «сознательный исполнитель</a:t>
            </a:r>
            <a:r>
              <a:rPr lang="ru-RU" sz="1200" dirty="0" smtClean="0"/>
              <a:t/>
            </a:r>
            <a:br>
              <a:rPr lang="ru-RU" sz="1200" dirty="0" smtClean="0"/>
            </a:br>
            <a:endParaRPr lang="ru-RU" sz="1200" dirty="0"/>
          </a:p>
        </p:txBody>
      </p:sp>
      <p:sp>
        <p:nvSpPr>
          <p:cNvPr id="3" name="Подзаголовок 2"/>
          <p:cNvSpPr>
            <a:spLocks noGrp="1"/>
          </p:cNvSpPr>
          <p:nvPr>
            <p:ph type="subTitle" idx="1"/>
          </p:nvPr>
        </p:nvSpPr>
        <p:spPr>
          <a:xfrm>
            <a:off x="1371600" y="2214554"/>
            <a:ext cx="6400800" cy="3857652"/>
          </a:xfrm>
        </p:spPr>
        <p:style>
          <a:lnRef idx="2">
            <a:schemeClr val="accent1"/>
          </a:lnRef>
          <a:fillRef idx="1">
            <a:schemeClr val="lt1"/>
          </a:fillRef>
          <a:effectRef idx="0">
            <a:schemeClr val="accent1"/>
          </a:effectRef>
          <a:fontRef idx="minor">
            <a:schemeClr val="dk1"/>
          </a:fontRef>
        </p:style>
        <p:txBody>
          <a:bodyPr/>
          <a:lstStyle/>
          <a:p>
            <a:endParaRPr lang="ru-RU" dirty="0"/>
          </a:p>
        </p:txBody>
      </p:sp>
      <p:graphicFrame>
        <p:nvGraphicFramePr>
          <p:cNvPr id="4" name="Диаграмма 3"/>
          <p:cNvGraphicFramePr/>
          <p:nvPr/>
        </p:nvGraphicFramePr>
        <p:xfrm>
          <a:off x="1785918" y="2571744"/>
          <a:ext cx="5486400" cy="32004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2910" y="357166"/>
            <a:ext cx="7772400" cy="1470025"/>
          </a:xfrm>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27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ru-RU" sz="27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ru-RU" sz="27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Baltica Sakha Unicode" pitchFamily="2" charset="0"/>
              </a:rPr>
              <a:t/>
            </a:r>
            <a:br>
              <a:rPr lang="ru-RU" sz="27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Baltica Sakha Unicode" pitchFamily="2" charset="0"/>
              </a:rPr>
            </a:br>
            <a:r>
              <a:rPr lang="ru-RU" sz="27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Baltica Sakha Unicode" pitchFamily="2" charset="0"/>
              </a:rPr>
              <a:t>Рекомендации по практическому применению </a:t>
            </a:r>
            <a:r>
              <a:rPr lang="ru-RU" sz="27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Baltica Sakha Unicode" pitchFamily="2" charset="0"/>
              </a:rPr>
              <a:t>психогеометрии</a:t>
            </a: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Baltica Sakha Unicode" pitchFamily="2" charset="0"/>
              </a:rPr>
              <a:t/>
            </a:r>
            <a:b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Baltica Sakha Unicode" pitchFamily="2" charset="0"/>
              </a:rPr>
            </a:b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b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Подзаголовок 2"/>
          <p:cNvSpPr>
            <a:spLocks noGrp="1"/>
          </p:cNvSpPr>
          <p:nvPr>
            <p:ph type="subTitle" idx="1"/>
          </p:nvPr>
        </p:nvSpPr>
        <p:spPr>
          <a:xfrm>
            <a:off x="642910" y="1357298"/>
            <a:ext cx="7643866" cy="4643470"/>
          </a:xfrm>
        </p:spPr>
        <p:style>
          <a:lnRef idx="2">
            <a:schemeClr val="accent1"/>
          </a:lnRef>
          <a:fillRef idx="1">
            <a:schemeClr val="lt1"/>
          </a:fillRef>
          <a:effectRef idx="0">
            <a:schemeClr val="accent1"/>
          </a:effectRef>
          <a:fontRef idx="minor">
            <a:schemeClr val="dk1"/>
          </a:fontRef>
        </p:style>
        <p:txBody>
          <a:bodyPr>
            <a:normAutofit fontScale="77500" lnSpcReduction="20000"/>
          </a:bodyPr>
          <a:lstStyle/>
          <a:p>
            <a:pPr algn="l"/>
            <a:r>
              <a:rPr lang="ru-RU" sz="2000" b="1" dirty="0" smtClean="0">
                <a:solidFill>
                  <a:schemeClr val="accent1">
                    <a:lumMod val="75000"/>
                  </a:schemeClr>
                </a:solidFill>
                <a:latin typeface="Baltica Sakha Unicode" pitchFamily="2" charset="0"/>
              </a:rPr>
              <a:t>Полученные результаты исследования характера имеют практическую значимость в следующих направлениях:</a:t>
            </a:r>
          </a:p>
          <a:p>
            <a:pPr algn="l"/>
            <a:endParaRPr lang="ru-RU" sz="2000" b="1" dirty="0" smtClean="0">
              <a:solidFill>
                <a:schemeClr val="accent1">
                  <a:lumMod val="75000"/>
                </a:schemeClr>
              </a:solidFill>
              <a:latin typeface="Baltica Sakha Unicode" pitchFamily="2" charset="0"/>
            </a:endParaRPr>
          </a:p>
          <a:p>
            <a:pPr lvl="0" algn="l"/>
            <a:r>
              <a:rPr lang="ru-RU" sz="2000" b="1" dirty="0" smtClean="0">
                <a:solidFill>
                  <a:schemeClr val="accent1">
                    <a:lumMod val="75000"/>
                  </a:schemeClr>
                </a:solidFill>
                <a:latin typeface="Baltica Sakha Unicode" pitchFamily="2" charset="0"/>
              </a:rPr>
              <a:t>1. Результатами может воспользоваться классный руководитель для определения того, что именно необходимо каждому ученику и классу в целом для более эффективной работы, что им движет и на что он направлен;</a:t>
            </a:r>
          </a:p>
          <a:p>
            <a:pPr lvl="0" algn="l"/>
            <a:r>
              <a:rPr lang="ru-RU" sz="2000" b="1" dirty="0" smtClean="0">
                <a:solidFill>
                  <a:schemeClr val="accent1">
                    <a:lumMod val="75000"/>
                  </a:schemeClr>
                </a:solidFill>
                <a:latin typeface="Baltica Sakha Unicode" pitchFamily="2" charset="0"/>
              </a:rPr>
              <a:t>2. Тесты помогают выявить важные качества, составляющие реальный психологический портрет учащихся;</a:t>
            </a:r>
          </a:p>
          <a:p>
            <a:pPr lvl="0" algn="l"/>
            <a:r>
              <a:rPr lang="ru-RU" sz="2000" b="1" dirty="0" smtClean="0">
                <a:solidFill>
                  <a:schemeClr val="accent1">
                    <a:lumMod val="75000"/>
                  </a:schemeClr>
                </a:solidFill>
                <a:latin typeface="Baltica Sakha Unicode" pitchFamily="2" charset="0"/>
              </a:rPr>
              <a:t>3. Тесты способствуют достижению высокой результативности в групповой работе с классом, как на уроках, так и во </a:t>
            </a:r>
            <a:r>
              <a:rPr lang="ru-RU" sz="2000" b="1" dirty="0" err="1" smtClean="0">
                <a:solidFill>
                  <a:schemeClr val="accent1">
                    <a:lumMod val="75000"/>
                  </a:schemeClr>
                </a:solidFill>
                <a:latin typeface="Baltica Sakha Unicode" pitchFamily="2" charset="0"/>
              </a:rPr>
              <a:t>внеучебной</a:t>
            </a:r>
            <a:r>
              <a:rPr lang="ru-RU" sz="2000" b="1" dirty="0" smtClean="0">
                <a:solidFill>
                  <a:schemeClr val="accent1">
                    <a:lumMod val="75000"/>
                  </a:schemeClr>
                </a:solidFill>
                <a:latin typeface="Baltica Sakha Unicode" pitchFamily="2" charset="0"/>
              </a:rPr>
              <a:t> деятельности. При этом каждый член группы становится представителем характерных черт поведения и стиля мышления, а значит имеет больше шансов проявить свои сильные стороны;</a:t>
            </a:r>
          </a:p>
          <a:p>
            <a:pPr lvl="0" algn="l"/>
            <a:r>
              <a:rPr lang="ru-RU" sz="2000" b="1" dirty="0" smtClean="0">
                <a:solidFill>
                  <a:schemeClr val="accent1">
                    <a:lumMod val="75000"/>
                  </a:schemeClr>
                </a:solidFill>
                <a:latin typeface="Baltica Sakha Unicode" pitchFamily="2" charset="0"/>
              </a:rPr>
              <a:t>4. Результаты, полученные благодаря </a:t>
            </a:r>
            <a:r>
              <a:rPr lang="ru-RU" sz="2000" b="1" dirty="0" err="1" smtClean="0">
                <a:solidFill>
                  <a:schemeClr val="accent1">
                    <a:lumMod val="75000"/>
                  </a:schemeClr>
                </a:solidFill>
                <a:latin typeface="Baltica Sakha Unicode" pitchFamily="2" charset="0"/>
              </a:rPr>
              <a:t>психогеометрическому</a:t>
            </a:r>
            <a:r>
              <a:rPr lang="ru-RU" sz="2000" b="1" dirty="0" smtClean="0">
                <a:solidFill>
                  <a:schemeClr val="accent1">
                    <a:lumMod val="75000"/>
                  </a:schemeClr>
                </a:solidFill>
                <a:latin typeface="Baltica Sakha Unicode" pitchFamily="2" charset="0"/>
              </a:rPr>
              <a:t> тесту, могут быть использованы педагогами в организации дополнительного образования, а также самими школьниками в выборе профессии;</a:t>
            </a:r>
          </a:p>
          <a:p>
            <a:pPr lvl="0" algn="l"/>
            <a:r>
              <a:rPr lang="ru-RU" sz="2000" b="1" dirty="0" smtClean="0">
                <a:solidFill>
                  <a:schemeClr val="accent1">
                    <a:lumMod val="75000"/>
                  </a:schemeClr>
                </a:solidFill>
                <a:latin typeface="Baltica Sakha Unicode" pitchFamily="2" charset="0"/>
              </a:rPr>
              <a:t>5. </a:t>
            </a:r>
            <a:r>
              <a:rPr lang="ru-RU" sz="2000" b="1" dirty="0" err="1" smtClean="0">
                <a:solidFill>
                  <a:schemeClr val="accent1">
                    <a:lumMod val="75000"/>
                  </a:schemeClr>
                </a:solidFill>
                <a:latin typeface="Baltica Sakha Unicode" pitchFamily="2" charset="0"/>
              </a:rPr>
              <a:t>Психогеометрический</a:t>
            </a:r>
            <a:r>
              <a:rPr lang="ru-RU" sz="2000" b="1" dirty="0" smtClean="0">
                <a:solidFill>
                  <a:schemeClr val="accent1">
                    <a:lumMod val="75000"/>
                  </a:schemeClr>
                </a:solidFill>
                <a:latin typeface="Baltica Sakha Unicode" pitchFamily="2" charset="0"/>
              </a:rPr>
              <a:t> тест можно использовать в комплексе с другими методами изучения характера человека.</a:t>
            </a:r>
          </a:p>
          <a:p>
            <a:pPr algn="l"/>
            <a:r>
              <a:rPr lang="ru-RU" sz="2000" dirty="0" smtClean="0"/>
              <a:t> </a:t>
            </a:r>
          </a:p>
          <a:p>
            <a:endParaRPr lang="ru-RU" sz="2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85786" y="214290"/>
            <a:ext cx="7772400" cy="1470025"/>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l"/>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Baltica Sakha Unicode" pitchFamily="2" charset="0"/>
              </a:rPr>
              <a:t>Выводы:</a:t>
            </a: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Подзаголовок 2"/>
          <p:cNvSpPr>
            <a:spLocks noGrp="1"/>
          </p:cNvSpPr>
          <p:nvPr>
            <p:ph type="subTitle" idx="1"/>
          </p:nvPr>
        </p:nvSpPr>
        <p:spPr>
          <a:xfrm>
            <a:off x="785786" y="1214422"/>
            <a:ext cx="7786742" cy="5000660"/>
          </a:xfrm>
        </p:spPr>
        <p:style>
          <a:lnRef idx="2">
            <a:schemeClr val="accent1"/>
          </a:lnRef>
          <a:fillRef idx="1">
            <a:schemeClr val="lt1"/>
          </a:fillRef>
          <a:effectRef idx="0">
            <a:schemeClr val="accent1"/>
          </a:effectRef>
          <a:fontRef idx="minor">
            <a:schemeClr val="dk1"/>
          </a:fontRef>
        </p:style>
        <p:txBody>
          <a:bodyPr>
            <a:normAutofit fontScale="92500" lnSpcReduction="10000"/>
          </a:bodyPr>
          <a:lstStyle/>
          <a:p>
            <a:pPr lvl="0" algn="l">
              <a:buFont typeface="Wingdings" pitchFamily="2" charset="2"/>
              <a:buChar char="Ø"/>
            </a:pPr>
            <a:r>
              <a:rPr lang="ru-RU" sz="2000" b="1" dirty="0" smtClean="0">
                <a:solidFill>
                  <a:schemeClr val="accent1">
                    <a:lumMod val="75000"/>
                  </a:schemeClr>
                </a:solidFill>
                <a:latin typeface="Baltica Sakha Unicode" pitchFamily="2" charset="0"/>
              </a:rPr>
              <a:t>Исследование личности с помощью </a:t>
            </a:r>
            <a:r>
              <a:rPr lang="ru-RU" sz="2000" b="1" dirty="0" err="1" smtClean="0">
                <a:solidFill>
                  <a:schemeClr val="accent1">
                    <a:lumMod val="75000"/>
                  </a:schemeClr>
                </a:solidFill>
                <a:latin typeface="Baltica Sakha Unicode" pitchFamily="2" charset="0"/>
              </a:rPr>
              <a:t>психогеометрии</a:t>
            </a:r>
            <a:r>
              <a:rPr lang="ru-RU" sz="2000" b="1" dirty="0" smtClean="0">
                <a:solidFill>
                  <a:schemeClr val="accent1">
                    <a:lumMod val="75000"/>
                  </a:schemeClr>
                </a:solidFill>
                <a:latin typeface="Baltica Sakha Unicode" pitchFamily="2" charset="0"/>
              </a:rPr>
              <a:t> позволяет быстро и точно нарисовать психологический портрет испытуемого, </a:t>
            </a:r>
          </a:p>
          <a:p>
            <a:pPr lvl="0" algn="l">
              <a:buFont typeface="Wingdings" pitchFamily="2" charset="2"/>
              <a:buChar char="Ø"/>
            </a:pPr>
            <a:r>
              <a:rPr lang="ru-RU" sz="2000" b="1" dirty="0" smtClean="0">
                <a:solidFill>
                  <a:schemeClr val="accent1">
                    <a:lumMod val="75000"/>
                  </a:schemeClr>
                </a:solidFill>
                <a:latin typeface="Baltica Sakha Unicode" pitchFamily="2" charset="0"/>
              </a:rPr>
              <a:t>узнать какие черты его характера являются главными, а какие – второстепенными, а также понять, с кем человеку сложнее всего взаимодействовать.</a:t>
            </a:r>
          </a:p>
          <a:p>
            <a:pPr lvl="0" algn="l">
              <a:buFont typeface="Wingdings" pitchFamily="2" charset="2"/>
              <a:buChar char="Ø"/>
            </a:pPr>
            <a:r>
              <a:rPr lang="ru-RU" sz="2000" b="1" dirty="0" smtClean="0">
                <a:solidFill>
                  <a:schemeClr val="accent1">
                    <a:lumMod val="75000"/>
                  </a:schemeClr>
                </a:solidFill>
                <a:latin typeface="Baltica Sakha Unicode" pitchFamily="2" charset="0"/>
              </a:rPr>
              <a:t>Работа позволила лучше понять </a:t>
            </a:r>
            <a:r>
              <a:rPr lang="ru-RU" sz="2000" b="1" dirty="0" smtClean="0">
                <a:solidFill>
                  <a:schemeClr val="accent1">
                    <a:lumMod val="75000"/>
                  </a:schemeClr>
                </a:solidFill>
                <a:latin typeface="Baltica Sakha Unicode" pitchFamily="2" charset="0"/>
              </a:rPr>
              <a:t> </a:t>
            </a:r>
            <a:r>
              <a:rPr lang="ru-RU" sz="2000" b="1" dirty="0" smtClean="0">
                <a:solidFill>
                  <a:schemeClr val="accent1">
                    <a:lumMod val="75000"/>
                  </a:schemeClr>
                </a:solidFill>
                <a:latin typeface="Baltica Sakha Unicode" pitchFamily="2" charset="0"/>
              </a:rPr>
              <a:t>воспитанников</a:t>
            </a:r>
            <a:r>
              <a:rPr lang="ru-RU" sz="2000" b="1" dirty="0" smtClean="0">
                <a:solidFill>
                  <a:schemeClr val="accent1">
                    <a:lumMod val="75000"/>
                  </a:schemeClr>
                </a:solidFill>
                <a:latin typeface="Baltica Sakha Unicode" pitchFamily="2" charset="0"/>
              </a:rPr>
              <a:t>. </a:t>
            </a:r>
            <a:r>
              <a:rPr lang="ru-RU" sz="2000" b="1" dirty="0" smtClean="0">
                <a:solidFill>
                  <a:schemeClr val="accent1">
                    <a:lumMod val="75000"/>
                  </a:schemeClr>
                </a:solidFill>
                <a:latin typeface="Baltica Sakha Unicode" pitchFamily="2" charset="0"/>
              </a:rPr>
              <a:t>Мы надеемся, что те знания, которые были получены, будут способствовать более успешному общению с ребятами дома и школе.</a:t>
            </a:r>
          </a:p>
          <a:p>
            <a:pPr lvl="0" algn="l">
              <a:buFont typeface="Wingdings" pitchFamily="2" charset="2"/>
              <a:buChar char="Ø"/>
            </a:pPr>
            <a:r>
              <a:rPr lang="ru-RU" sz="2000" b="1" dirty="0" smtClean="0">
                <a:solidFill>
                  <a:schemeClr val="accent1">
                    <a:lumMod val="75000"/>
                  </a:schemeClr>
                </a:solidFill>
                <a:latin typeface="Baltica Sakha Unicode" pitchFamily="2" charset="0"/>
              </a:rPr>
              <a:t>Так же мы заметили, что типы характера в чистом виде встречаются крайне редко, в каждом человеке обычно присутствует несколько типов. Нам стало понятно, почему с одними ребятами легко общаться, а с другими – нет, почему возникают ссоры, конфликты и как можно решать проблемы.</a:t>
            </a:r>
          </a:p>
          <a:p>
            <a:pPr lvl="0" algn="l">
              <a:buFont typeface="Wingdings" pitchFamily="2" charset="2"/>
              <a:buChar char="Ø"/>
            </a:pPr>
            <a:r>
              <a:rPr lang="ru-RU" sz="2000" b="1" dirty="0" smtClean="0">
                <a:solidFill>
                  <a:schemeClr val="accent1">
                    <a:lumMod val="75000"/>
                  </a:schemeClr>
                </a:solidFill>
                <a:latin typeface="Baltica Sakha Unicode" pitchFamily="2" charset="0"/>
              </a:rPr>
              <a:t>Данная работа может иметь практическое применение в работе с детским коллективом.</a:t>
            </a:r>
          </a:p>
          <a:p>
            <a:endParaRPr lang="ru-RU" sz="2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643182"/>
            <a:ext cx="8229600" cy="1143000"/>
          </a:xfrm>
        </p:spPr>
        <p:txBody>
          <a:bodyPr/>
          <a:lstStyle/>
          <a:p>
            <a:r>
              <a:rPr lang="ru-RU" dirty="0" smtClean="0">
                <a:solidFill>
                  <a:srgbClr val="00B050"/>
                </a:solidFill>
              </a:rPr>
              <a:t>Спасибо за внимание</a:t>
            </a:r>
            <a:endParaRPr lang="ru-RU" dirty="0">
              <a:solidFill>
                <a:srgbClr val="00B05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214422"/>
            <a:ext cx="7772400" cy="2714643"/>
          </a:xfrm>
        </p:spPr>
        <p:txBody>
          <a:bodyPr>
            <a:noAutofit/>
          </a:bodyPr>
          <a:lstStyle/>
          <a:p>
            <a:pPr algn="l">
              <a:lnSpc>
                <a:spcPct val="150000"/>
              </a:lnSpc>
            </a:pPr>
            <a:r>
              <a:rPr lang="ru-RU" sz="1800" b="1" dirty="0" smtClean="0">
                <a:ln w="10541" cmpd="sng">
                  <a:solidFill>
                    <a:schemeClr val="accent1">
                      <a:shade val="88000"/>
                      <a:satMod val="110000"/>
                    </a:schemeClr>
                  </a:solidFill>
                  <a:prstDash val="solid"/>
                </a:ln>
                <a:solidFill>
                  <a:srgbClr val="C00000"/>
                </a:solidFill>
                <a:latin typeface="AntiquaSakha" pitchFamily="34" charset="0"/>
              </a:rPr>
              <a:t>Введение</a:t>
            </a:r>
            <a: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
            </a:r>
            <a:b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br>
            <a: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1. Проективные методы исследования личности.</a:t>
            </a:r>
            <a:b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br>
            <a: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2. Что такое </a:t>
            </a:r>
            <a:r>
              <a:rPr lang="ru-RU" sz="18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психогеометрия</a:t>
            </a:r>
            <a: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a:t>
            </a:r>
            <a:b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br>
            <a: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3. Характеристики фигур.</a:t>
            </a:r>
            <a:b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br>
            <a: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4. Проведение исследования по изучению особенностей характера воспитанников пришкольного интерната.</a:t>
            </a:r>
            <a:b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br>
            <a: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5. Рекомендации по практическому применению </a:t>
            </a:r>
            <a:r>
              <a:rPr lang="ru-RU" sz="18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психогеометрии</a:t>
            </a:r>
            <a: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
            </a:r>
            <a:b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br>
            <a: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Заключение</a:t>
            </a:r>
            <a:b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br>
            <a: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Приложение</a:t>
            </a:r>
            <a:endParaRPr lang="ru-RU" sz="1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57224" y="1142984"/>
            <a:ext cx="7600976" cy="4500594"/>
          </a:xfrm>
        </p:spPr>
        <p:style>
          <a:lnRef idx="2">
            <a:schemeClr val="accent1"/>
          </a:lnRef>
          <a:fillRef idx="1">
            <a:schemeClr val="lt1"/>
          </a:fillRef>
          <a:effectRef idx="0">
            <a:schemeClr val="accent1"/>
          </a:effectRef>
          <a:fontRef idx="minor">
            <a:schemeClr val="dk1"/>
          </a:fontRef>
        </p:style>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l"/>
            <a:r>
              <a:rPr lang="ru-RU" sz="2000" b="1" dirty="0" smtClean="0">
                <a:ln w="10541" cmpd="sng">
                  <a:solidFill>
                    <a:schemeClr val="accent1">
                      <a:shade val="88000"/>
                      <a:satMod val="110000"/>
                    </a:schemeClr>
                  </a:solidFill>
                  <a:prstDash val="solid"/>
                </a:ln>
                <a:solidFill>
                  <a:srgbClr val="C00000"/>
                </a:solidFill>
                <a:latin typeface="AntiquaSakha" pitchFamily="34" charset="0"/>
              </a:rPr>
              <a:t>Проблемный вопрос</a:t>
            </a:r>
            <a:r>
              <a:rPr lang="ru-RU"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 </a:t>
            </a:r>
            <a:br>
              <a:rPr lang="ru-RU"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br>
            <a:r>
              <a:rPr lang="ru-RU"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Находит ли геометрия свое воплощение в психологии, есть ли связь геометрических фигур и поведения людей?</a:t>
            </a:r>
            <a:br>
              <a:rPr lang="ru-RU"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br>
            <a:r>
              <a:rPr lang="ru-RU" sz="2000" b="1" dirty="0" smtClean="0">
                <a:ln w="10541" cmpd="sng">
                  <a:solidFill>
                    <a:schemeClr val="accent1">
                      <a:shade val="88000"/>
                      <a:satMod val="110000"/>
                    </a:schemeClr>
                  </a:solidFill>
                  <a:prstDash val="solid"/>
                </a:ln>
                <a:solidFill>
                  <a:srgbClr val="C00000"/>
                </a:solidFill>
                <a:latin typeface="AntiquaSakha" pitchFamily="34" charset="0"/>
              </a:rPr>
              <a:t>Гипотеза</a:t>
            </a:r>
            <a:r>
              <a:rPr lang="ru-RU"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 </a:t>
            </a:r>
            <a:br>
              <a:rPr lang="ru-RU"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br>
            <a:r>
              <a:rPr lang="ru-RU"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Попытки разделения бесконечного разнообразия личностей на психологические типы предпринимались испокон веков. Многие насчитывают весьма почтенный возраст, а также имеют широкую известность. Например, гороскопы зодиакальные, восточные, </a:t>
            </a:r>
            <a:r>
              <a:rPr lang="ru-RU" sz="20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друидские</a:t>
            </a:r>
            <a:r>
              <a:rPr lang="ru-RU"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 нумерология и многие другие. Если систематизировать нас можно по многим параметрам, то почему бы и не по геометрическим фигурам?</a:t>
            </a:r>
            <a:r>
              <a:rPr lang="ru-RU"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ru-RU"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endParaRPr lang="ru-RU"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785794"/>
            <a:ext cx="7715304" cy="5000660"/>
          </a:xfrm>
        </p:spPr>
        <p:style>
          <a:lnRef idx="2">
            <a:schemeClr val="accent1"/>
          </a:lnRef>
          <a:fillRef idx="1">
            <a:schemeClr val="lt1"/>
          </a:fillRef>
          <a:effectRef idx="0">
            <a:schemeClr val="accent1"/>
          </a:effectRef>
          <a:fontRef idx="minor">
            <a:schemeClr val="dk1"/>
          </a:fontRef>
        </p:style>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l"/>
            <a:r>
              <a:rPr lang="ru-RU" sz="2000" b="1" dirty="0" smtClean="0">
                <a:ln w="10541" cmpd="sng">
                  <a:solidFill>
                    <a:schemeClr val="accent1">
                      <a:shade val="88000"/>
                      <a:satMod val="110000"/>
                    </a:schemeClr>
                  </a:solidFill>
                  <a:prstDash val="solid"/>
                </a:ln>
                <a:solidFill>
                  <a:schemeClr val="tx2">
                    <a:lumMod val="50000"/>
                  </a:schemeClr>
                </a:solidFill>
                <a:latin typeface="AntiquaSakha" pitchFamily="34" charset="0"/>
              </a:rPr>
              <a:t>Цель:  </a:t>
            </a:r>
            <a:br>
              <a:rPr lang="ru-RU" sz="2000" b="1" dirty="0" smtClean="0">
                <a:ln w="10541" cmpd="sng">
                  <a:solidFill>
                    <a:schemeClr val="accent1">
                      <a:shade val="88000"/>
                      <a:satMod val="110000"/>
                    </a:schemeClr>
                  </a:solidFill>
                  <a:prstDash val="solid"/>
                </a:ln>
                <a:solidFill>
                  <a:schemeClr val="tx2">
                    <a:lumMod val="50000"/>
                  </a:schemeClr>
                </a:solidFill>
                <a:latin typeface="AntiquaSakha" pitchFamily="34" charset="0"/>
              </a:rPr>
            </a:br>
            <a:r>
              <a:rPr lang="ru-RU" sz="2000" b="1" dirty="0" smtClean="0">
                <a:ln w="10541" cmpd="sng">
                  <a:solidFill>
                    <a:schemeClr val="accent1">
                      <a:shade val="88000"/>
                      <a:satMod val="110000"/>
                    </a:schemeClr>
                  </a:solidFill>
                  <a:prstDash val="solid"/>
                </a:ln>
                <a:solidFill>
                  <a:schemeClr val="tx2">
                    <a:lumMod val="50000"/>
                  </a:schemeClr>
                </a:solidFill>
                <a:latin typeface="AntiquaSakha" pitchFamily="34" charset="0"/>
              </a:rPr>
              <a:t>1. Определение типа личности воспитанников пришкольного интерната. </a:t>
            </a:r>
            <a:br>
              <a:rPr lang="ru-RU" sz="2000" b="1" dirty="0" smtClean="0">
                <a:ln w="10541" cmpd="sng">
                  <a:solidFill>
                    <a:schemeClr val="accent1">
                      <a:shade val="88000"/>
                      <a:satMod val="110000"/>
                    </a:schemeClr>
                  </a:solidFill>
                  <a:prstDash val="solid"/>
                </a:ln>
                <a:solidFill>
                  <a:schemeClr val="tx2">
                    <a:lumMod val="50000"/>
                  </a:schemeClr>
                </a:solidFill>
                <a:latin typeface="AntiquaSakha" pitchFamily="34" charset="0"/>
              </a:rPr>
            </a:br>
            <a:r>
              <a:rPr lang="ru-RU" sz="2000" b="1" dirty="0" smtClean="0">
                <a:ln w="10541" cmpd="sng">
                  <a:solidFill>
                    <a:schemeClr val="accent1">
                      <a:shade val="88000"/>
                      <a:satMod val="110000"/>
                    </a:schemeClr>
                  </a:solidFill>
                  <a:prstDash val="solid"/>
                </a:ln>
                <a:solidFill>
                  <a:schemeClr val="tx2">
                    <a:lumMod val="50000"/>
                  </a:schemeClr>
                </a:solidFill>
                <a:latin typeface="AntiquaSakha" pitchFamily="34" charset="0"/>
              </a:rPr>
              <a:t>Задачи:</a:t>
            </a:r>
            <a:br>
              <a:rPr lang="ru-RU" sz="2000" b="1" dirty="0" smtClean="0">
                <a:ln w="10541" cmpd="sng">
                  <a:solidFill>
                    <a:schemeClr val="accent1">
                      <a:shade val="88000"/>
                      <a:satMod val="110000"/>
                    </a:schemeClr>
                  </a:solidFill>
                  <a:prstDash val="solid"/>
                </a:ln>
                <a:solidFill>
                  <a:schemeClr val="tx2">
                    <a:lumMod val="50000"/>
                  </a:schemeClr>
                </a:solidFill>
                <a:latin typeface="AntiquaSakha" pitchFamily="34" charset="0"/>
              </a:rPr>
            </a:br>
            <a:r>
              <a:rPr lang="ru-RU" sz="2000" b="1" dirty="0" smtClean="0">
                <a:ln w="10541" cmpd="sng">
                  <a:solidFill>
                    <a:schemeClr val="accent1">
                      <a:shade val="88000"/>
                      <a:satMod val="110000"/>
                    </a:schemeClr>
                  </a:solidFill>
                  <a:prstDash val="solid"/>
                </a:ln>
                <a:solidFill>
                  <a:schemeClr val="tx2">
                    <a:lumMod val="50000"/>
                  </a:schemeClr>
                </a:solidFill>
                <a:latin typeface="AntiquaSakha" pitchFamily="34" charset="0"/>
              </a:rPr>
              <a:t>1. Познакомиться с литературой по </a:t>
            </a:r>
            <a:r>
              <a:rPr lang="ru-RU" sz="2000" b="1" dirty="0" err="1" smtClean="0">
                <a:ln w="10541" cmpd="sng">
                  <a:solidFill>
                    <a:schemeClr val="accent1">
                      <a:shade val="88000"/>
                      <a:satMod val="110000"/>
                    </a:schemeClr>
                  </a:solidFill>
                  <a:prstDash val="solid"/>
                </a:ln>
                <a:solidFill>
                  <a:schemeClr val="tx2">
                    <a:lumMod val="50000"/>
                  </a:schemeClr>
                </a:solidFill>
                <a:latin typeface="AntiquaSakha" pitchFamily="34" charset="0"/>
              </a:rPr>
              <a:t>психогеометрии</a:t>
            </a:r>
            <a:r>
              <a:rPr lang="ru-RU" sz="2000" b="1" dirty="0" smtClean="0">
                <a:ln w="10541" cmpd="sng">
                  <a:solidFill>
                    <a:schemeClr val="accent1">
                      <a:shade val="88000"/>
                      <a:satMod val="110000"/>
                    </a:schemeClr>
                  </a:solidFill>
                  <a:prstDash val="solid"/>
                </a:ln>
                <a:solidFill>
                  <a:schemeClr val="tx2">
                    <a:lumMod val="50000"/>
                  </a:schemeClr>
                </a:solidFill>
                <a:latin typeface="AntiquaSakha" pitchFamily="34" charset="0"/>
              </a:rPr>
              <a:t>.</a:t>
            </a:r>
            <a:br>
              <a:rPr lang="ru-RU" sz="2000" b="1" dirty="0" smtClean="0">
                <a:ln w="10541" cmpd="sng">
                  <a:solidFill>
                    <a:schemeClr val="accent1">
                      <a:shade val="88000"/>
                      <a:satMod val="110000"/>
                    </a:schemeClr>
                  </a:solidFill>
                  <a:prstDash val="solid"/>
                </a:ln>
                <a:solidFill>
                  <a:schemeClr val="tx2">
                    <a:lumMod val="50000"/>
                  </a:schemeClr>
                </a:solidFill>
                <a:latin typeface="AntiquaSakha" pitchFamily="34" charset="0"/>
              </a:rPr>
            </a:br>
            <a:r>
              <a:rPr lang="ru-RU" sz="2000" b="1" dirty="0" smtClean="0">
                <a:ln w="10541" cmpd="sng">
                  <a:solidFill>
                    <a:schemeClr val="accent1">
                      <a:shade val="88000"/>
                      <a:satMod val="110000"/>
                    </a:schemeClr>
                  </a:solidFill>
                  <a:prstDash val="solid"/>
                </a:ln>
                <a:solidFill>
                  <a:schemeClr val="tx2">
                    <a:lumMod val="50000"/>
                  </a:schemeClr>
                </a:solidFill>
                <a:latin typeface="AntiquaSakha" pitchFamily="34" charset="0"/>
              </a:rPr>
              <a:t>2. Познакомиться с методом изучения личности с помощью </a:t>
            </a:r>
            <a:r>
              <a:rPr lang="ru-RU" sz="2000" b="1" dirty="0" err="1" smtClean="0">
                <a:ln w="10541" cmpd="sng">
                  <a:solidFill>
                    <a:schemeClr val="accent1">
                      <a:shade val="88000"/>
                      <a:satMod val="110000"/>
                    </a:schemeClr>
                  </a:solidFill>
                  <a:prstDash val="solid"/>
                </a:ln>
                <a:solidFill>
                  <a:schemeClr val="tx2">
                    <a:lumMod val="50000"/>
                  </a:schemeClr>
                </a:solidFill>
                <a:latin typeface="AntiquaSakha" pitchFamily="34" charset="0"/>
              </a:rPr>
              <a:t>психогеометрии</a:t>
            </a:r>
            <a:r>
              <a:rPr lang="ru-RU" sz="2000" b="1" dirty="0" smtClean="0">
                <a:ln w="10541" cmpd="sng">
                  <a:solidFill>
                    <a:schemeClr val="accent1">
                      <a:shade val="88000"/>
                      <a:satMod val="110000"/>
                    </a:schemeClr>
                  </a:solidFill>
                  <a:prstDash val="solid"/>
                </a:ln>
                <a:solidFill>
                  <a:schemeClr val="tx2">
                    <a:lumMod val="50000"/>
                  </a:schemeClr>
                </a:solidFill>
                <a:latin typeface="AntiquaSakha" pitchFamily="34" charset="0"/>
              </a:rPr>
              <a:t>.</a:t>
            </a:r>
            <a:br>
              <a:rPr lang="ru-RU" sz="2000" b="1" dirty="0" smtClean="0">
                <a:ln w="10541" cmpd="sng">
                  <a:solidFill>
                    <a:schemeClr val="accent1">
                      <a:shade val="88000"/>
                      <a:satMod val="110000"/>
                    </a:schemeClr>
                  </a:solidFill>
                  <a:prstDash val="solid"/>
                </a:ln>
                <a:solidFill>
                  <a:schemeClr val="tx2">
                    <a:lumMod val="50000"/>
                  </a:schemeClr>
                </a:solidFill>
                <a:latin typeface="AntiquaSakha" pitchFamily="34" charset="0"/>
              </a:rPr>
            </a:br>
            <a:r>
              <a:rPr lang="ru-RU" sz="2000" b="1" dirty="0" smtClean="0">
                <a:ln w="10541" cmpd="sng">
                  <a:solidFill>
                    <a:schemeClr val="accent1">
                      <a:shade val="88000"/>
                      <a:satMod val="110000"/>
                    </a:schemeClr>
                  </a:solidFill>
                  <a:prstDash val="solid"/>
                </a:ln>
                <a:solidFill>
                  <a:schemeClr val="tx2">
                    <a:lumMod val="50000"/>
                  </a:schemeClr>
                </a:solidFill>
                <a:latin typeface="AntiquaSakha" pitchFamily="34" charset="0"/>
              </a:rPr>
              <a:t>3. Провести исследования по изучению особенностей характера воспитанников.</a:t>
            </a:r>
            <a:br>
              <a:rPr lang="ru-RU" sz="2000" b="1" dirty="0" smtClean="0">
                <a:ln w="10541" cmpd="sng">
                  <a:solidFill>
                    <a:schemeClr val="accent1">
                      <a:shade val="88000"/>
                      <a:satMod val="110000"/>
                    </a:schemeClr>
                  </a:solidFill>
                  <a:prstDash val="solid"/>
                </a:ln>
                <a:solidFill>
                  <a:schemeClr val="tx2">
                    <a:lumMod val="50000"/>
                  </a:schemeClr>
                </a:solidFill>
                <a:latin typeface="AntiquaSakha" pitchFamily="34" charset="0"/>
              </a:rPr>
            </a:br>
            <a:r>
              <a:rPr lang="ru-RU" sz="2000" b="1" dirty="0" smtClean="0">
                <a:ln w="10541" cmpd="sng">
                  <a:solidFill>
                    <a:schemeClr val="accent1">
                      <a:shade val="88000"/>
                      <a:satMod val="110000"/>
                    </a:schemeClr>
                  </a:solidFill>
                  <a:prstDash val="solid"/>
                </a:ln>
                <a:solidFill>
                  <a:schemeClr val="tx2">
                    <a:lumMod val="50000"/>
                  </a:schemeClr>
                </a:solidFill>
                <a:latin typeface="AntiquaSakha" pitchFamily="34" charset="0"/>
              </a:rPr>
              <a:t>4. Проанализировать полученные результаты.</a:t>
            </a:r>
            <a:r>
              <a:rPr lang="ru-RU" sz="1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ru-RU" sz="1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endParaRPr lang="ru-RU" sz="1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642918"/>
            <a:ext cx="8229600" cy="4940312"/>
          </a:xfrm>
        </p:spPr>
        <p:style>
          <a:lnRef idx="2">
            <a:schemeClr val="accent1"/>
          </a:lnRef>
          <a:fillRef idx="1">
            <a:schemeClr val="lt1"/>
          </a:fillRef>
          <a:effectRef idx="0">
            <a:schemeClr val="accent1"/>
          </a:effectRef>
          <a:fontRef idx="minor">
            <a:schemeClr val="dk1"/>
          </a:fontRef>
        </p:style>
        <p:txBody>
          <a:bodyPr>
            <a:normAutofit fontScale="90000"/>
          </a:bodyPr>
          <a:lstStyle/>
          <a:p>
            <a:pPr algn="l">
              <a:lnSpc>
                <a:spcPct val="150000"/>
              </a:lnSpc>
            </a:pPr>
            <a:r>
              <a:rPr lang="ru-RU" sz="2000" b="1" dirty="0" err="1" smtClean="0">
                <a:ln w="10541" cmpd="sng">
                  <a:solidFill>
                    <a:schemeClr val="accent1">
                      <a:shade val="88000"/>
                      <a:satMod val="110000"/>
                    </a:schemeClr>
                  </a:solidFill>
                  <a:prstDash val="solid"/>
                </a:ln>
                <a:solidFill>
                  <a:srgbClr val="C00000"/>
                </a:solidFill>
                <a:latin typeface="AntiquaSakha" pitchFamily="34" charset="0"/>
              </a:rPr>
              <a:t>Психогеометрия</a:t>
            </a:r>
            <a:r>
              <a:rPr lang="ru-RU" sz="2000" b="1" dirty="0" smtClean="0">
                <a:ln w="10541" cmpd="sng">
                  <a:solidFill>
                    <a:schemeClr val="accent1">
                      <a:shade val="88000"/>
                      <a:satMod val="110000"/>
                    </a:schemeClr>
                  </a:solidFill>
                  <a:prstDash val="solid"/>
                </a:ln>
                <a:solidFill>
                  <a:srgbClr val="C00000"/>
                </a:solidFill>
                <a:latin typeface="AntiquaSakha" pitchFamily="34" charset="0"/>
              </a:rPr>
              <a:t> </a:t>
            </a:r>
            <a:r>
              <a:rPr lang="ru-RU"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 это уникальная практическая система анализа личности. Суть ее состоит в исследовании личности. В основе лежит учение Карла Юнга о психических типах личностей.</a:t>
            </a:r>
            <a:br>
              <a:rPr lang="ru-RU"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br>
            <a:r>
              <a:rPr lang="ru-RU" sz="20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Психогеометрия</a:t>
            </a:r>
            <a:r>
              <a:rPr lang="ru-RU"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 позволяет:</a:t>
            </a:r>
            <a:br>
              <a:rPr lang="ru-RU"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br>
            <a:r>
              <a:rPr lang="ru-RU"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1. Мгновенно определить тип личности интересующего вас человека и вашу собственную форму.</a:t>
            </a:r>
            <a:br>
              <a:rPr lang="ru-RU"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br>
            <a:r>
              <a:rPr lang="ru-RU"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2. Дать подробную характеристику личностных качеств и особенностей поведения любого человека.</a:t>
            </a:r>
            <a:br>
              <a:rPr lang="ru-RU"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br>
            <a:r>
              <a:rPr lang="ru-RU"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ntiquaSakha" pitchFamily="34" charset="0"/>
              </a:rPr>
              <a:t>3. Составить сценарий поведения для каждой формы личности в типичных ситуациях.</a:t>
            </a:r>
            <a:r>
              <a:rPr lang="ru-RU" sz="1800" dirty="0" smtClean="0"/>
              <a:t/>
            </a:r>
            <a:br>
              <a:rPr lang="ru-RU" sz="1800" dirty="0" smtClean="0"/>
            </a:br>
            <a:endParaRPr lang="ru-RU"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2910" y="571480"/>
            <a:ext cx="7772400" cy="1714512"/>
          </a:xfrm>
        </p:spPr>
        <p:txBody>
          <a:bodyPr>
            <a:normAutofit/>
          </a:bodyPr>
          <a:lstStyle/>
          <a:p>
            <a:r>
              <a:rPr lang="ru-RU" sz="18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Сьюзен</a:t>
            </a:r>
            <a: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ru-RU" sz="18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Деллингер</a:t>
            </a:r>
            <a:r>
              <a:rPr lang="ru-RU" sz="1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выявила пять психологических типов, каждому из которых соответствует своя геометрическая фигура:</a:t>
            </a:r>
            <a:r>
              <a:rPr lang="ru-RU" sz="1800" dirty="0" smtClean="0"/>
              <a:t> </a:t>
            </a:r>
            <a:br>
              <a:rPr lang="ru-RU" sz="1800" dirty="0" smtClean="0"/>
            </a:br>
            <a:r>
              <a:rPr lang="ru-RU" sz="1800" i="1" u="sng" dirty="0" smtClean="0">
                <a:solidFill>
                  <a:srgbClr val="C00000"/>
                </a:solidFill>
              </a:rPr>
              <a:t>квадрат, круг, треугольник, зигзаг, прямоугольник</a:t>
            </a:r>
            <a:r>
              <a:rPr lang="ru-RU" sz="1800" dirty="0" smtClean="0">
                <a:solidFill>
                  <a:srgbClr val="C00000"/>
                </a:solidFill>
              </a:rPr>
              <a:t>.</a:t>
            </a:r>
            <a:endParaRPr lang="ru-RU" sz="1800" dirty="0">
              <a:solidFill>
                <a:srgbClr val="C00000"/>
              </a:solidFill>
            </a:endParaRPr>
          </a:p>
        </p:txBody>
      </p:sp>
      <p:pic>
        <p:nvPicPr>
          <p:cNvPr id="4" name="Рисунок 3" descr="C:\Users\БОЕ\Desktop\geometria.jpg"/>
          <p:cNvPicPr/>
          <p:nvPr/>
        </p:nvPicPr>
        <p:blipFill>
          <a:blip r:embed="rId2"/>
          <a:srcRect/>
          <a:stretch>
            <a:fillRect/>
          </a:stretch>
        </p:blipFill>
        <p:spPr bwMode="auto">
          <a:xfrm>
            <a:off x="2000232" y="2214554"/>
            <a:ext cx="5572164" cy="3786214"/>
          </a:xfrm>
          <a:prstGeom prst="rect">
            <a:avLst/>
          </a:prstGeom>
          <a:noFill/>
          <a:ln w="9525">
            <a:solidFill>
              <a:srgbClr val="0070C0"/>
            </a:solid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28662" y="274638"/>
            <a:ext cx="6929486" cy="1143000"/>
          </a:xfrm>
        </p:spPr>
        <p:txBody>
          <a:bodyPr/>
          <a:lstStyle/>
          <a:p>
            <a:pPr algn="l"/>
            <a:r>
              <a:rPr lang="ru-RU" dirty="0" smtClean="0"/>
              <a:t>      </a:t>
            </a:r>
            <a:r>
              <a:rPr lang="ru-RU"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КРУГ</a:t>
            </a:r>
            <a:r>
              <a:rPr lang="ru-RU" dirty="0" smtClean="0"/>
              <a:t> </a:t>
            </a:r>
            <a:endParaRPr lang="ru-RU" dirty="0"/>
          </a:p>
        </p:txBody>
      </p:sp>
      <p:sp>
        <p:nvSpPr>
          <p:cNvPr id="4" name="Овал 3"/>
          <p:cNvSpPr/>
          <p:nvPr/>
        </p:nvSpPr>
        <p:spPr>
          <a:xfrm>
            <a:off x="6357950" y="285728"/>
            <a:ext cx="1143008" cy="1000132"/>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
        <p:nvSpPr>
          <p:cNvPr id="3" name="Содержимое 2"/>
          <p:cNvSpPr>
            <a:spLocks noGrp="1"/>
          </p:cNvSpPr>
          <p:nvPr>
            <p:ph idx="1"/>
          </p:nvPr>
        </p:nvSpPr>
        <p:spPr>
          <a:xfrm>
            <a:off x="357158" y="1357298"/>
            <a:ext cx="8429684" cy="5072098"/>
          </a:xfrm>
        </p:spPr>
        <p:style>
          <a:lnRef idx="2">
            <a:schemeClr val="accent1"/>
          </a:lnRef>
          <a:fillRef idx="1">
            <a:schemeClr val="lt1"/>
          </a:fillRef>
          <a:effectRef idx="0">
            <a:schemeClr val="accent1"/>
          </a:effectRef>
          <a:fontRef idx="minor">
            <a:schemeClr val="dk1"/>
          </a:fontRef>
        </p:style>
        <p:txBody>
          <a:bodyPr>
            <a:normAutofit fontScale="70000" lnSpcReduction="20000"/>
          </a:bodyPr>
          <a:lstStyle/>
          <a:p>
            <a:pPr>
              <a:buNone/>
            </a:pPr>
            <a:r>
              <a:rPr lang="ru-RU" sz="1100" b="1" dirty="0" smtClean="0">
                <a:solidFill>
                  <a:schemeClr val="tx2">
                    <a:lumMod val="75000"/>
                  </a:schemeClr>
                </a:solidFill>
                <a:latin typeface="Times New Roman" pitchFamily="18" charset="0"/>
                <a:cs typeface="Times New Roman" pitchFamily="18" charset="0"/>
              </a:rPr>
              <a:t> «Круг»- самый доброжелательный из пяти фигур. КРУГ - это мифологический символ гармонии. Тот, кто уверенно выбирает                                                         его, искренне заинтересован в хороших межличностных отношениях.</a:t>
            </a:r>
          </a:p>
          <a:p>
            <a:pPr>
              <a:buNone/>
            </a:pPr>
            <a:r>
              <a:rPr lang="ru-RU" sz="1100" b="1" dirty="0" smtClean="0">
                <a:solidFill>
                  <a:schemeClr val="tx2">
                    <a:lumMod val="75000"/>
                  </a:schemeClr>
                </a:solidFill>
                <a:latin typeface="Times New Roman" pitchFamily="18" charset="0"/>
                <a:cs typeface="Times New Roman" pitchFamily="18" charset="0"/>
              </a:rPr>
              <a:t>     Высшая ценность для Круга — люди. Он чаще всего служит тем «клеем», который скрепляет и рабочий коллектив, и семью, т. е. стабилизирует группу.</a:t>
            </a:r>
          </a:p>
          <a:p>
            <a:pPr>
              <a:buNone/>
            </a:pPr>
            <a:r>
              <a:rPr lang="ru-RU" sz="1100" b="1" dirty="0" smtClean="0">
                <a:solidFill>
                  <a:schemeClr val="tx2">
                    <a:lumMod val="75000"/>
                  </a:schemeClr>
                </a:solidFill>
                <a:latin typeface="Times New Roman" pitchFamily="18" charset="0"/>
                <a:cs typeface="Times New Roman" pitchFamily="18" charset="0"/>
              </a:rPr>
              <a:t>Круги - самые лучшие коммуникаторы среди пяти форм, прежде всего потому, что они лучшие слушатели. Они обладают высокой чувствительностью, развитой </a:t>
            </a:r>
            <a:r>
              <a:rPr lang="ru-RU" sz="1100" b="1" dirty="0" err="1" smtClean="0">
                <a:solidFill>
                  <a:schemeClr val="tx2">
                    <a:lumMod val="75000"/>
                  </a:schemeClr>
                </a:solidFill>
                <a:latin typeface="Times New Roman" pitchFamily="18" charset="0"/>
                <a:cs typeface="Times New Roman" pitchFamily="18" charset="0"/>
              </a:rPr>
              <a:t>эмпатией</a:t>
            </a:r>
            <a:r>
              <a:rPr lang="ru-RU" sz="1100" b="1" dirty="0" smtClean="0">
                <a:solidFill>
                  <a:schemeClr val="tx2">
                    <a:lumMod val="75000"/>
                  </a:schemeClr>
                </a:solidFill>
                <a:latin typeface="Times New Roman" pitchFamily="18" charset="0"/>
                <a:cs typeface="Times New Roman" pitchFamily="18" charset="0"/>
              </a:rPr>
              <a:t> - способностью сопереживать, сочувствовать, эмоционально отзываться на переживания другого человека.</a:t>
            </a:r>
          </a:p>
          <a:p>
            <a:pPr>
              <a:buNone/>
            </a:pPr>
            <a:r>
              <a:rPr lang="ru-RU" sz="1100" b="1" dirty="0" smtClean="0">
                <a:solidFill>
                  <a:schemeClr val="tx2">
                    <a:lumMod val="75000"/>
                  </a:schemeClr>
                </a:solidFill>
                <a:latin typeface="Times New Roman" pitchFamily="18" charset="0"/>
                <a:cs typeface="Times New Roman" pitchFamily="18" charset="0"/>
              </a:rPr>
              <a:t>Во-первых, круги, в силу их направленности скорее на людей, чем на дело, слишком уж стараются угодить каждому. Поэтому, когда у Круга возникает с кем-то конфликт, наиболее вероятно, что именно Круг уступит первым.</a:t>
            </a:r>
          </a:p>
          <a:p>
            <a:pPr>
              <a:buNone/>
            </a:pPr>
            <a:r>
              <a:rPr lang="ru-RU" sz="1100" b="1" dirty="0" smtClean="0">
                <a:solidFill>
                  <a:schemeClr val="tx2">
                    <a:lumMod val="75000"/>
                  </a:schemeClr>
                </a:solidFill>
                <a:latin typeface="Times New Roman" pitchFamily="18" charset="0"/>
                <a:cs typeface="Times New Roman" pitchFamily="18" charset="0"/>
              </a:rPr>
              <a:t>Во-вторых, Круги не отличаются решительностью, слабы в «политических играх» и часто не могут подать себя и свою «команду» должным образом.</a:t>
            </a:r>
          </a:p>
          <a:p>
            <a:pPr>
              <a:buNone/>
            </a:pPr>
            <a:r>
              <a:rPr lang="ru-RU" sz="1100" b="1" dirty="0" smtClean="0">
                <a:solidFill>
                  <a:schemeClr val="tx2">
                    <a:lumMod val="75000"/>
                  </a:schemeClr>
                </a:solidFill>
                <a:latin typeface="Times New Roman" pitchFamily="18" charset="0"/>
                <a:cs typeface="Times New Roman" pitchFamily="18" charset="0"/>
              </a:rPr>
              <a:t> </a:t>
            </a:r>
          </a:p>
          <a:p>
            <a:pPr>
              <a:buNone/>
            </a:pPr>
            <a:r>
              <a:rPr lang="ru-RU" sz="1100" b="1" u="sng" dirty="0" smtClean="0">
                <a:solidFill>
                  <a:schemeClr val="tx2">
                    <a:lumMod val="75000"/>
                  </a:schemeClr>
                </a:solidFill>
                <a:latin typeface="Times New Roman" pitchFamily="18" charset="0"/>
                <a:cs typeface="Times New Roman" pitchFamily="18" charset="0"/>
              </a:rPr>
              <a:t>Привычки. Пристрастия. Увлечения</a:t>
            </a:r>
          </a:p>
          <a:p>
            <a:pPr lvl="0">
              <a:buNone/>
            </a:pPr>
            <a:r>
              <a:rPr lang="ru-RU" sz="1100" b="1" dirty="0" smtClean="0">
                <a:solidFill>
                  <a:schemeClr val="tx2">
                    <a:lumMod val="75000"/>
                  </a:schemeClr>
                </a:solidFill>
                <a:latin typeface="Times New Roman" pitchFamily="18" charset="0"/>
                <a:cs typeface="Times New Roman" pitchFamily="18" charset="0"/>
              </a:rPr>
              <a:t>Непосредственное парное общение. Общение для Круга — ценность номер один. Общаясь с кем-либо, Круг полностью сосредотачивается на партнере, стараясь буквально всеми органами чувств как можно полнее и точнее уловить исходящие от него сигналы. Поэтому, несмотря на то, что Круги рады любому количеству людей и превосходно себя чувствуют в многочисленной компании, они предпочитают парное общение.</a:t>
            </a:r>
          </a:p>
          <a:p>
            <a:pPr lvl="0">
              <a:buNone/>
            </a:pPr>
            <a:r>
              <a:rPr lang="ru-RU" sz="1100" b="1" dirty="0" smtClean="0">
                <a:solidFill>
                  <a:schemeClr val="tx2">
                    <a:lumMod val="75000"/>
                  </a:schemeClr>
                </a:solidFill>
                <a:latin typeface="Times New Roman" pitchFamily="18" charset="0"/>
                <a:cs typeface="Times New Roman" pitchFamily="18" charset="0"/>
              </a:rPr>
              <a:t>Стирание грани между деловыми и личными отношениями. Круги стремятся сблизиться с коллегами по работе и, по возможности, превратить их всех в друзей. В ряде случаев это может мешать Кругам эффективно работать.</a:t>
            </a:r>
          </a:p>
          <a:p>
            <a:pPr lvl="0">
              <a:buNone/>
            </a:pPr>
            <a:r>
              <a:rPr lang="ru-RU" sz="1100" b="1" dirty="0" smtClean="0">
                <a:solidFill>
                  <a:schemeClr val="tx2">
                    <a:lumMod val="75000"/>
                  </a:schemeClr>
                </a:solidFill>
                <a:latin typeface="Times New Roman" pitchFamily="18" charset="0"/>
                <a:cs typeface="Times New Roman" pitchFamily="18" charset="0"/>
              </a:rPr>
              <a:t>Комплименты. Круги верят в людей и просто обожают говорить другим приятное. Круги хорошо «читают» людей и очень точны в их оценке. Они стремятся видеть в человеке, прежде всего хорошее и обладают искусством находить положительное даже под плотным покровом недостатков.</a:t>
            </a:r>
          </a:p>
          <a:p>
            <a:pPr lvl="0">
              <a:buNone/>
            </a:pPr>
            <a:r>
              <a:rPr lang="ru-RU" sz="1100" b="1" dirty="0" smtClean="0">
                <a:solidFill>
                  <a:schemeClr val="tx2">
                    <a:lumMod val="75000"/>
                  </a:schemeClr>
                </a:solidFill>
                <a:latin typeface="Times New Roman" pitchFamily="18" charset="0"/>
                <a:cs typeface="Times New Roman" pitchFamily="18" charset="0"/>
              </a:rPr>
              <a:t>Беспечно-веселое поведение. Когда Круги не грызут себя за свои и чужие ошибки, они обычно веселы и беспечны, любят шутки, розыгрыши.</a:t>
            </a:r>
          </a:p>
          <a:p>
            <a:pPr lvl="0">
              <a:buNone/>
            </a:pPr>
            <a:r>
              <a:rPr lang="ru-RU" sz="1100" b="1" dirty="0" smtClean="0">
                <a:solidFill>
                  <a:schemeClr val="tx2">
                    <a:lumMod val="75000"/>
                  </a:schemeClr>
                </a:solidFill>
                <a:latin typeface="Times New Roman" pitchFamily="18" charset="0"/>
                <a:cs typeface="Times New Roman" pitchFamily="18" charset="0"/>
              </a:rPr>
              <a:t>Увлечение общественной деятельностью. Круги часто являются членами нескольких общественных организаций одновременно, ведут в них активную работу в качестве рядовых членов (в руководители не рвутся) и получают от этого большое удовлетворение.</a:t>
            </a:r>
          </a:p>
          <a:p>
            <a:pPr lvl="0">
              <a:buNone/>
            </a:pPr>
            <a:r>
              <a:rPr lang="ru-RU" sz="1100" b="1" dirty="0" smtClean="0">
                <a:solidFill>
                  <a:schemeClr val="tx2">
                    <a:lumMod val="75000"/>
                  </a:schemeClr>
                </a:solidFill>
                <a:latin typeface="Times New Roman" pitchFamily="18" charset="0"/>
                <a:cs typeface="Times New Roman" pitchFamily="18" charset="0"/>
              </a:rPr>
              <a:t>Добровольцы. Если кому-то (конкретному человеку, организации или даже стране или народу) нужна помощь, Круги будут в числе первых, кто вызовется безвозмездно помочь.</a:t>
            </a:r>
          </a:p>
          <a:p>
            <a:pPr lvl="0">
              <a:buNone/>
            </a:pPr>
            <a:r>
              <a:rPr lang="ru-RU" sz="1100" b="1" dirty="0" smtClean="0">
                <a:solidFill>
                  <a:schemeClr val="tx2">
                    <a:lumMod val="75000"/>
                  </a:schemeClr>
                </a:solidFill>
                <a:latin typeface="Times New Roman" pitchFamily="18" charset="0"/>
                <a:cs typeface="Times New Roman" pitchFamily="18" charset="0"/>
              </a:rPr>
              <a:t>Тяга к прошлому. Круги любят вспоминать «старые добрые времена». Они довольно сентиментальны и, как правило, хранят (и любят) старые вещи, одежду, письма, фотографии.</a:t>
            </a:r>
          </a:p>
          <a:p>
            <a:pPr lvl="0">
              <a:buNone/>
            </a:pPr>
            <a:r>
              <a:rPr lang="ru-RU" sz="1100" b="1" dirty="0" smtClean="0">
                <a:solidFill>
                  <a:schemeClr val="tx2">
                    <a:lumMod val="75000"/>
                  </a:schemeClr>
                </a:solidFill>
                <a:latin typeface="Times New Roman" pitchFamily="18" charset="0"/>
                <a:cs typeface="Times New Roman" pitchFamily="18" charset="0"/>
              </a:rPr>
              <a:t>Гибкий распорядок дня. Точнее, он практически отсутствует. Основная причина — стремление Круга быть доступным для других людей, когда они испытывают в этом потребность.</a:t>
            </a:r>
          </a:p>
          <a:p>
            <a:pPr lvl="0">
              <a:buNone/>
            </a:pPr>
            <a:r>
              <a:rPr lang="ru-RU" sz="1100" b="1" dirty="0" smtClean="0">
                <a:solidFill>
                  <a:schemeClr val="tx2">
                    <a:lumMod val="75000"/>
                  </a:schemeClr>
                </a:solidFill>
                <a:latin typeface="Times New Roman" pitchFamily="18" charset="0"/>
                <a:cs typeface="Times New Roman" pitchFamily="18" charset="0"/>
              </a:rPr>
              <a:t>Неряшливость. Люди для Круга всегда намного важнее вещей, поэтому вещи оказываются заброшенными и разбросанными где попало.</a:t>
            </a:r>
          </a:p>
          <a:p>
            <a:pPr lvl="0">
              <a:buNone/>
            </a:pPr>
            <a:r>
              <a:rPr lang="ru-RU" sz="1100" b="1" dirty="0" smtClean="0">
                <a:solidFill>
                  <a:schemeClr val="tx2">
                    <a:lumMod val="75000"/>
                  </a:schemeClr>
                </a:solidFill>
                <a:latin typeface="Times New Roman" pitchFamily="18" charset="0"/>
                <a:cs typeface="Times New Roman" pitchFamily="18" charset="0"/>
              </a:rPr>
              <a:t>Потребность делать подарки. Круги тратят значительную сумму на подарки родным и близким, друзьям и знакомым. Не свойственно для них и копить деньги, отказывая себе во многом. Денег им требуется ровно сколько, сколько нужно, чтобы создать уют в быту и не отказывать себе в удовольствии доставлять радость другим.</a:t>
            </a:r>
          </a:p>
          <a:p>
            <a:pPr lvl="0">
              <a:buNone/>
            </a:pPr>
            <a:r>
              <a:rPr lang="ru-RU" sz="1100" b="1" dirty="0" smtClean="0">
                <a:solidFill>
                  <a:schemeClr val="tx2">
                    <a:lumMod val="75000"/>
                  </a:schemeClr>
                </a:solidFill>
                <a:latin typeface="Times New Roman" pitchFamily="18" charset="0"/>
                <a:cs typeface="Times New Roman" pitchFamily="18" charset="0"/>
              </a:rPr>
              <a:t>Любовь к детям. Скорее всего, в «круглой» семье будет несколько детей. Однако в полностью «круглых» семьях нередко можно обнаружить «педагогический брак». Круги испытывают серьезные затруднения, когда дисциплинируют и наказывают детей, что порождает проблемное поведение ребенка и отрицательно влияет на формирование характера</a:t>
            </a:r>
          </a:p>
          <a:p>
            <a:pPr lvl="0">
              <a:buNone/>
            </a:pPr>
            <a:r>
              <a:rPr lang="ru-RU" sz="1100" b="1" dirty="0" smtClean="0">
                <a:solidFill>
                  <a:schemeClr val="tx2">
                    <a:lumMod val="75000"/>
                  </a:schemeClr>
                </a:solidFill>
                <a:latin typeface="Times New Roman" pitchFamily="18" charset="0"/>
                <a:cs typeface="Times New Roman" pitchFamily="18" charset="0"/>
              </a:rPr>
              <a:t>«В гостях хорошо, а дома лучше». Круги любят всякого рода вечеринки, охотно ходят в гости, однако предпочитают все же принимать гостей у себя.</a:t>
            </a:r>
          </a:p>
          <a:p>
            <a:pPr lvl="0">
              <a:buNone/>
            </a:pPr>
            <a:r>
              <a:rPr lang="ru-RU" sz="1100" b="1" dirty="0" smtClean="0">
                <a:solidFill>
                  <a:schemeClr val="tx2">
                    <a:lumMod val="75000"/>
                  </a:schemeClr>
                </a:solidFill>
                <a:latin typeface="Times New Roman" pitchFamily="18" charset="0"/>
                <a:cs typeface="Times New Roman" pitchFamily="18" charset="0"/>
              </a:rPr>
              <a:t>Активные подписчики на периодику. Круги выписывают довольно много газет и журналов, отдавая явное предпочтение произведениям общественно-политического и художественного плана перед узко специальными изданиями.</a:t>
            </a:r>
          </a:p>
          <a:p>
            <a:pPr lvl="0">
              <a:buNone/>
            </a:pPr>
            <a:r>
              <a:rPr lang="ru-RU" sz="1100" b="1" dirty="0" smtClean="0">
                <a:solidFill>
                  <a:schemeClr val="tx2">
                    <a:lumMod val="75000"/>
                  </a:schemeClr>
                </a:solidFill>
                <a:latin typeface="Times New Roman" pitchFamily="18" charset="0"/>
                <a:cs typeface="Times New Roman" pitchFamily="18" charset="0"/>
              </a:rPr>
              <a:t>Заядлые телезрители. Круги много и с удовольствием смотрят телевизор, преимущественно комедии, исторические фильмы и фильмы или передачи «о жизни».</a:t>
            </a:r>
          </a:p>
          <a:p>
            <a:pPr lvl="0">
              <a:buNone/>
            </a:pPr>
            <a:r>
              <a:rPr lang="ru-RU" sz="1100" b="1" dirty="0" smtClean="0">
                <a:solidFill>
                  <a:schemeClr val="tx2">
                    <a:lumMod val="75000"/>
                  </a:schemeClr>
                </a:solidFill>
                <a:latin typeface="Times New Roman" pitchFamily="18" charset="0"/>
                <a:cs typeface="Times New Roman" pitchFamily="18" charset="0"/>
              </a:rPr>
              <a:t>Спорт как общение. Круги явно предпочитают коллективные, командные виды спорта. Им чужда как установка на конкуренцию, </a:t>
            </a:r>
            <a:r>
              <a:rPr lang="ru-RU" sz="1100" b="1" dirty="0" err="1" smtClean="0">
                <a:solidFill>
                  <a:schemeClr val="tx2">
                    <a:lumMod val="75000"/>
                  </a:schemeClr>
                </a:solidFill>
                <a:latin typeface="Times New Roman" pitchFamily="18" charset="0"/>
                <a:cs typeface="Times New Roman" pitchFamily="18" charset="0"/>
              </a:rPr>
              <a:t>соревновательность</a:t>
            </a:r>
            <a:r>
              <a:rPr lang="ru-RU" sz="1100" b="1" dirty="0" smtClean="0">
                <a:solidFill>
                  <a:schemeClr val="tx2">
                    <a:lumMod val="75000"/>
                  </a:schemeClr>
                </a:solidFill>
                <a:latin typeface="Times New Roman" pitchFamily="18" charset="0"/>
                <a:cs typeface="Times New Roman" pitchFamily="18" charset="0"/>
              </a:rPr>
              <a:t>; так и утилитарная ориентация («спорт полезен для здоровья»).</a:t>
            </a:r>
          </a:p>
          <a:p>
            <a:pPr lvl="0">
              <a:buNone/>
            </a:pPr>
            <a:r>
              <a:rPr lang="ru-RU" sz="1100" b="1" dirty="0" smtClean="0">
                <a:solidFill>
                  <a:schemeClr val="tx2">
                    <a:lumMod val="75000"/>
                  </a:schemeClr>
                </a:solidFill>
                <a:latin typeface="Times New Roman" pitchFamily="18" charset="0"/>
                <a:cs typeface="Times New Roman" pitchFamily="18" charset="0"/>
              </a:rPr>
              <a:t>Совместный отдых. Круг никогда не устает от людей (если только не попадает в жестокий стресс). Поэтому свой отпуск он также стремится провести с компанией друзей (или с семьей).</a:t>
            </a:r>
          </a:p>
          <a:p>
            <a:pPr lvl="0">
              <a:buNone/>
            </a:pPr>
            <a:r>
              <a:rPr lang="ru-RU" sz="1100" b="1" dirty="0" smtClean="0">
                <a:solidFill>
                  <a:schemeClr val="tx2">
                    <a:lumMod val="75000"/>
                  </a:schemeClr>
                </a:solidFill>
                <a:latin typeface="Times New Roman" pitchFamily="18" charset="0"/>
                <a:cs typeface="Times New Roman" pitchFamily="18" charset="0"/>
              </a:rPr>
              <a:t>Хобби. Однако все их увлечения не носят страстного характера и не преследуют каких-то далеко идущих честолюбивых целей.</a:t>
            </a:r>
          </a:p>
          <a:p>
            <a:pPr lvl="0">
              <a:buNone/>
            </a:pPr>
            <a:r>
              <a:rPr lang="ru-RU" sz="1100" b="1" dirty="0" smtClean="0">
                <a:solidFill>
                  <a:schemeClr val="tx2">
                    <a:lumMod val="75000"/>
                  </a:schemeClr>
                </a:solidFill>
                <a:latin typeface="Times New Roman" pitchFamily="18" charset="0"/>
                <a:cs typeface="Times New Roman" pitchFamily="18" charset="0"/>
              </a:rPr>
              <a:t>Ничегонеделание. Из всех пяти форм Круги более всех способны к расслаблению и пассивному времяпровождению. Возможно, это своеобразная защитная реакция чувствительных Кругов на слишком бурную, напряженную и динамичную жизнь.</a:t>
            </a:r>
            <a:endParaRPr lang="ru-RU" sz="1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85786" y="285729"/>
            <a:ext cx="7772400" cy="1071570"/>
          </a:xfrm>
        </p:spPr>
        <p:txBody>
          <a:bodyPr/>
          <a:lstStyle/>
          <a:p>
            <a:pPr algn="l"/>
            <a:r>
              <a:rPr lang="ru-RU"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ТРЕУГОЛЬНИК</a:t>
            </a:r>
            <a:endParaRPr lang="ru-RU"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3" name="Подзаголовок 2"/>
          <p:cNvSpPr>
            <a:spLocks noGrp="1"/>
          </p:cNvSpPr>
          <p:nvPr>
            <p:ph type="subTitle" idx="1"/>
          </p:nvPr>
        </p:nvSpPr>
        <p:spPr>
          <a:xfrm>
            <a:off x="500034" y="1428736"/>
            <a:ext cx="8143932" cy="5072098"/>
          </a:xfrm>
        </p:spPr>
        <p:txBody>
          <a:bodyPr>
            <a:normAutofit lnSpcReduction="10000"/>
          </a:bodyPr>
          <a:lstStyle/>
          <a:p>
            <a:pPr algn="just"/>
            <a:r>
              <a:rPr lang="ru-RU" sz="1000" b="1" dirty="0" smtClean="0">
                <a:solidFill>
                  <a:schemeClr val="tx2">
                    <a:lumMod val="75000"/>
                  </a:schemeClr>
                </a:solidFill>
                <a:latin typeface="Times New Roman" pitchFamily="18" charset="0"/>
                <a:cs typeface="Times New Roman" pitchFamily="18" charset="0"/>
              </a:rPr>
              <a:t>Треугольники»</a:t>
            </a:r>
            <a:r>
              <a:rPr lang="ru-RU" sz="1000" dirty="0" smtClean="0">
                <a:solidFill>
                  <a:schemeClr val="tx2">
                    <a:lumMod val="75000"/>
                  </a:schemeClr>
                </a:solidFill>
                <a:latin typeface="Times New Roman" pitchFamily="18" charset="0"/>
                <a:cs typeface="Times New Roman" pitchFamily="18" charset="0"/>
              </a:rPr>
              <a:t> - символизирует лидерство, и многие Треугольники ощущают в этом свое предназначение. Самая характерная особенность истинного Треугольника - способность концентрироваться на главной цели. Они - энергичны и сильны, ставят ясные цели и, как правило, достигают их.</a:t>
            </a:r>
          </a:p>
          <a:p>
            <a:pPr algn="just"/>
            <a:r>
              <a:rPr lang="ru-RU" sz="1000" dirty="0" smtClean="0">
                <a:solidFill>
                  <a:schemeClr val="tx2">
                    <a:lumMod val="75000"/>
                  </a:schemeClr>
                </a:solidFill>
                <a:latin typeface="Times New Roman" pitchFamily="18" charset="0"/>
                <a:cs typeface="Times New Roman" pitchFamily="18" charset="0"/>
              </a:rPr>
              <a:t>Треугольники, как и их родственники Квадраты, относятся к линейным формам и в тенденции также являются «</a:t>
            </a:r>
            <a:r>
              <a:rPr lang="ru-RU" sz="1000" dirty="0" err="1" smtClean="0">
                <a:solidFill>
                  <a:schemeClr val="tx2">
                    <a:lumMod val="75000"/>
                  </a:schemeClr>
                </a:solidFill>
                <a:latin typeface="Times New Roman" pitchFamily="18" charset="0"/>
                <a:cs typeface="Times New Roman" pitchFamily="18" charset="0"/>
              </a:rPr>
              <a:t>левополушарными</a:t>
            </a:r>
            <a:r>
              <a:rPr lang="ru-RU" sz="1000" dirty="0" smtClean="0">
                <a:solidFill>
                  <a:schemeClr val="tx2">
                    <a:lumMod val="75000"/>
                  </a:schemeClr>
                </a:solidFill>
                <a:latin typeface="Times New Roman" pitchFamily="18" charset="0"/>
                <a:cs typeface="Times New Roman" pitchFamily="18" charset="0"/>
              </a:rPr>
              <a:t>» мыслителями, способными глубоко и быстро анализировать ситуации. В противоположность Квадратам, ориентированным на детали, Треугольники сосредоточиваются на сути проблемы. Их прагматическая ориентация направляет мыслительный анализ и ограничивает его поиском эффективного в данных условиях решения.</a:t>
            </a:r>
          </a:p>
          <a:p>
            <a:pPr algn="just"/>
            <a:r>
              <a:rPr lang="ru-RU" sz="1000" dirty="0" smtClean="0">
                <a:solidFill>
                  <a:schemeClr val="tx2">
                    <a:lumMod val="75000"/>
                  </a:schemeClr>
                </a:solidFill>
                <a:latin typeface="Times New Roman" pitchFamily="18" charset="0"/>
                <a:cs typeface="Times New Roman" pitchFamily="18" charset="0"/>
              </a:rPr>
              <a:t> </a:t>
            </a:r>
          </a:p>
          <a:p>
            <a:pPr algn="just"/>
            <a:r>
              <a:rPr lang="ru-RU" sz="1000" b="1" u="sng" dirty="0" smtClean="0">
                <a:solidFill>
                  <a:schemeClr val="tx2">
                    <a:lumMod val="75000"/>
                  </a:schemeClr>
                </a:solidFill>
                <a:latin typeface="Times New Roman" pitchFamily="18" charset="0"/>
                <a:cs typeface="Times New Roman" pitchFamily="18" charset="0"/>
              </a:rPr>
              <a:t>Привычки. Пристрастия. Увлечения.</a:t>
            </a:r>
            <a:endParaRPr lang="ru-RU" sz="1000" u="sng" dirty="0" smtClean="0">
              <a:solidFill>
                <a:schemeClr val="tx2">
                  <a:lumMod val="75000"/>
                </a:schemeClr>
              </a:solidFill>
              <a:latin typeface="Times New Roman" pitchFamily="18" charset="0"/>
              <a:cs typeface="Times New Roman" pitchFamily="18" charset="0"/>
            </a:endParaRPr>
          </a:p>
          <a:p>
            <a:pPr lvl="0" algn="just"/>
            <a:r>
              <a:rPr lang="ru-RU" sz="1000" dirty="0" smtClean="0">
                <a:solidFill>
                  <a:schemeClr val="tx2">
                    <a:lumMod val="75000"/>
                  </a:schemeClr>
                </a:solidFill>
                <a:latin typeface="Times New Roman" pitchFamily="18" charset="0"/>
                <a:cs typeface="Times New Roman" pitchFamily="18" charset="0"/>
              </a:rPr>
              <a:t>Философия - «Как работаю, так и развлекаюсь». Треугольники прекрасные хозяева, и те, кто решил повеселиться вовсю, у них в доме скучать не будут. В гостях же Треугольники, чувствуют себя как дома и могут расшевелить любую компанию.</a:t>
            </a:r>
          </a:p>
          <a:p>
            <a:pPr lvl="0" algn="just"/>
            <a:r>
              <a:rPr lang="ru-RU" sz="1000" dirty="0" smtClean="0">
                <a:solidFill>
                  <a:schemeClr val="tx2">
                    <a:lumMod val="75000"/>
                  </a:schemeClr>
                </a:solidFill>
                <a:latin typeface="Times New Roman" pitchFamily="18" charset="0"/>
                <a:cs typeface="Times New Roman" pitchFamily="18" charset="0"/>
              </a:rPr>
              <a:t>Азартный игрок. Склонность к риску и установка на победу проявляются везде: от принятия важных управленческих решений до игры в карты.</a:t>
            </a:r>
          </a:p>
          <a:p>
            <a:pPr lvl="0" algn="just"/>
            <a:r>
              <a:rPr lang="ru-RU" sz="1000" dirty="0" smtClean="0">
                <a:solidFill>
                  <a:schemeClr val="tx2">
                    <a:lumMod val="75000"/>
                  </a:schemeClr>
                </a:solidFill>
                <a:latin typeface="Times New Roman" pitchFamily="18" charset="0"/>
                <a:cs typeface="Times New Roman" pitchFamily="18" charset="0"/>
              </a:rPr>
              <a:t>«Быть первым на месте происшествия». Своевременную, актуальную информацию они ценят дороже всего.</a:t>
            </a:r>
          </a:p>
          <a:p>
            <a:pPr lvl="0" algn="just"/>
            <a:r>
              <a:rPr lang="ru-RU" sz="1000" dirty="0" smtClean="0">
                <a:solidFill>
                  <a:schemeClr val="tx2">
                    <a:lumMod val="75000"/>
                  </a:schemeClr>
                </a:solidFill>
                <a:latin typeface="Times New Roman" pitchFamily="18" charset="0"/>
                <a:cs typeface="Times New Roman" pitchFamily="18" charset="0"/>
              </a:rPr>
              <a:t>Ненасытный читатель. Таким Треугольника делает стремление быть информированным обо всем раньше других. Поэтому диапазон их чтения широк: от узкопрофессиональных журналов и газет до новинок (особенно сенсационных) в сфере политики, экономики, науки и искусства.</a:t>
            </a:r>
          </a:p>
          <a:p>
            <a:pPr lvl="0" algn="just"/>
            <a:r>
              <a:rPr lang="ru-RU" sz="1000" dirty="0" smtClean="0">
                <a:solidFill>
                  <a:schemeClr val="tx2">
                    <a:lumMod val="75000"/>
                  </a:schemeClr>
                </a:solidFill>
                <a:latin typeface="Times New Roman" pitchFamily="18" charset="0"/>
                <a:cs typeface="Times New Roman" pitchFamily="18" charset="0"/>
              </a:rPr>
              <a:t>Любитель анекдотов. Треугольники ценят острую шутку, любят слушать, а ещё больше -- рассказывать анекдоты.</a:t>
            </a:r>
          </a:p>
          <a:p>
            <a:pPr lvl="0" algn="just"/>
            <a:r>
              <a:rPr lang="ru-RU" sz="1000" dirty="0" smtClean="0">
                <a:solidFill>
                  <a:schemeClr val="tx2">
                    <a:lumMod val="75000"/>
                  </a:schemeClr>
                </a:solidFill>
                <a:latin typeface="Times New Roman" pitchFamily="18" charset="0"/>
                <a:cs typeface="Times New Roman" pitchFamily="18" charset="0"/>
              </a:rPr>
              <a:t>Широкий круг общения. У Треугольников множество знакомых, товарищей и всего несколько близких друзей, как правило тоже Треугольников или (плюс к тому) тех Кругов, которые оказывают им безусловную поддержку.</a:t>
            </a:r>
          </a:p>
          <a:p>
            <a:pPr lvl="0" algn="just"/>
            <a:r>
              <a:rPr lang="ru-RU" sz="1000" dirty="0" smtClean="0">
                <a:solidFill>
                  <a:schemeClr val="tx2">
                    <a:lumMod val="75000"/>
                  </a:schemeClr>
                </a:solidFill>
                <a:latin typeface="Times New Roman" pitchFamily="18" charset="0"/>
                <a:cs typeface="Times New Roman" pitchFamily="18" charset="0"/>
              </a:rPr>
              <a:t>Знаменитые друзья. Треугольники склонны заводить дружбу с людьми, занимающими высокие посты в политике, известными учеными, писателями, спортсменами. При случае же Треугольник не прочь воспользоваться такими связями для решения своих проблем.</a:t>
            </a:r>
          </a:p>
          <a:p>
            <a:pPr lvl="0" algn="just"/>
            <a:r>
              <a:rPr lang="ru-RU" sz="1000" dirty="0" smtClean="0">
                <a:solidFill>
                  <a:schemeClr val="tx2">
                    <a:lumMod val="75000"/>
                  </a:schemeClr>
                </a:solidFill>
                <a:latin typeface="Times New Roman" pitchFamily="18" charset="0"/>
                <a:cs typeface="Times New Roman" pitchFamily="18" charset="0"/>
              </a:rPr>
              <a:t>Участие в общественных мероприятиях. Треугольники часто являются членами самых различных общественных организаций, фондов, союзов и т. п.</a:t>
            </a:r>
          </a:p>
          <a:p>
            <a:pPr lvl="0" algn="just"/>
            <a:r>
              <a:rPr lang="ru-RU" sz="1000" dirty="0" smtClean="0">
                <a:solidFill>
                  <a:schemeClr val="tx2">
                    <a:lumMod val="75000"/>
                  </a:schemeClr>
                </a:solidFill>
                <a:latin typeface="Times New Roman" pitchFamily="18" charset="0"/>
                <a:cs typeface="Times New Roman" pitchFamily="18" charset="0"/>
              </a:rPr>
              <a:t>Любовь к спортивным играм. Для Треугольников главное в спорте -- состязательность. Им важнее побеждать, чем участвовать. Многие из них хорошо играют в спортивные игры, будучи уже в зрелом возрасте.</a:t>
            </a:r>
          </a:p>
          <a:p>
            <a:pPr lvl="0" algn="just"/>
            <a:r>
              <a:rPr lang="ru-RU" sz="1000" dirty="0" smtClean="0">
                <a:solidFill>
                  <a:schemeClr val="tx2">
                    <a:lumMod val="75000"/>
                  </a:schemeClr>
                </a:solidFill>
                <a:latin typeface="Times New Roman" pitchFamily="18" charset="0"/>
                <a:cs typeface="Times New Roman" pitchFamily="18" charset="0"/>
              </a:rPr>
              <a:t>Хобби, связанные с физической работой. У Треугольников здесь есть свои приоритеты: они предпочитают сооружать что-то новое, а не; скажем, чинить покосившийся забор или перебирать дымящий камин.</a:t>
            </a:r>
          </a:p>
          <a:p>
            <a:pPr lvl="0" algn="just"/>
            <a:r>
              <a:rPr lang="ru-RU" sz="1000" dirty="0" smtClean="0">
                <a:solidFill>
                  <a:schemeClr val="tx2">
                    <a:lumMod val="75000"/>
                  </a:schemeClr>
                </a:solidFill>
                <a:latin typeface="Times New Roman" pitchFamily="18" charset="0"/>
                <a:cs typeface="Times New Roman" pitchFamily="18" charset="0"/>
              </a:rPr>
              <a:t>Активный отпуск. Туризм, охота и рыбалка, занятие любимым видом спорта значительно больше подходят для Треугольников, чем лежание на пляже или на диване у себя дома.</a:t>
            </a:r>
          </a:p>
          <a:p>
            <a:pPr lvl="0" algn="just"/>
            <a:r>
              <a:rPr lang="ru-RU" sz="1000" dirty="0" smtClean="0">
                <a:solidFill>
                  <a:schemeClr val="tx2">
                    <a:lumMod val="75000"/>
                  </a:schemeClr>
                </a:solidFill>
                <a:latin typeface="Times New Roman" pitchFamily="18" charset="0"/>
                <a:cs typeface="Times New Roman" pitchFamily="18" charset="0"/>
              </a:rPr>
              <a:t>Увлечение инвестициями. Многие Треугольники, по С. </a:t>
            </a:r>
            <a:r>
              <a:rPr lang="ru-RU" sz="1000" dirty="0" err="1" smtClean="0">
                <a:solidFill>
                  <a:schemeClr val="tx2">
                    <a:lumMod val="75000"/>
                  </a:schemeClr>
                </a:solidFill>
                <a:latin typeface="Times New Roman" pitchFamily="18" charset="0"/>
                <a:cs typeface="Times New Roman" pitchFamily="18" charset="0"/>
              </a:rPr>
              <a:t>Деллингер</a:t>
            </a:r>
            <a:r>
              <a:rPr lang="ru-RU" sz="1000" dirty="0" smtClean="0">
                <a:solidFill>
                  <a:schemeClr val="tx2">
                    <a:lumMod val="75000"/>
                  </a:schemeClr>
                </a:solidFill>
                <a:latin typeface="Times New Roman" pitchFamily="18" charset="0"/>
                <a:cs typeface="Times New Roman" pitchFamily="18" charset="0"/>
              </a:rPr>
              <a:t>, помимо своей основной работы занимаются вкладыванием денег в другие, часто весьма рискованные предприятия.</a:t>
            </a:r>
          </a:p>
          <a:p>
            <a:pPr lvl="0" algn="just"/>
            <a:r>
              <a:rPr lang="ru-RU" sz="1000" dirty="0" smtClean="0">
                <a:solidFill>
                  <a:schemeClr val="tx2">
                    <a:lumMod val="75000"/>
                  </a:schemeClr>
                </a:solidFill>
                <a:latin typeface="Times New Roman" pitchFamily="18" charset="0"/>
                <a:cs typeface="Times New Roman" pitchFamily="18" charset="0"/>
              </a:rPr>
              <a:t>Курение и пристрастие к алкоголю. Это - необязательный признак Треугольников, поэтому он и указан последним. Для Треугольников, с их необузданной натурой и веселым образом жизни, риск пристраститься к алкоголю или чрезмерному курению) достаточно велик</a:t>
            </a:r>
            <a:r>
              <a:rPr lang="ru-RU" sz="1000" dirty="0" smtClean="0">
                <a:latin typeface="Times New Roman" pitchFamily="18" charset="0"/>
                <a:cs typeface="Times New Roman" pitchFamily="18" charset="0"/>
              </a:rPr>
              <a:t>.</a:t>
            </a:r>
          </a:p>
          <a:p>
            <a:pPr algn="just"/>
            <a:endParaRPr lang="ru-RU" sz="1000" dirty="0">
              <a:solidFill>
                <a:schemeClr val="tx2">
                  <a:lumMod val="75000"/>
                </a:schemeClr>
              </a:solidFill>
            </a:endParaRPr>
          </a:p>
        </p:txBody>
      </p:sp>
      <p:sp>
        <p:nvSpPr>
          <p:cNvPr id="4" name="Равнобедренный треугольник 3"/>
          <p:cNvSpPr/>
          <p:nvPr/>
        </p:nvSpPr>
        <p:spPr>
          <a:xfrm>
            <a:off x="6357950" y="214290"/>
            <a:ext cx="1357322" cy="1071570"/>
          </a:xfrm>
          <a:prstGeom prst="triangle">
            <a:avLst>
              <a:gd name="adj" fmla="val 4933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5786" y="214291"/>
            <a:ext cx="7772400" cy="1000132"/>
          </a:xfrm>
        </p:spPr>
        <p:txBody>
          <a:bodyPr/>
          <a:lstStyle/>
          <a:p>
            <a:r>
              <a:rPr lang="ru-RU" cap="none"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Times New Roman" pitchFamily="18" charset="0"/>
                <a:cs typeface="Times New Roman" pitchFamily="18" charset="0"/>
              </a:rPr>
              <a:t>КВАДРАТ</a:t>
            </a:r>
            <a:endParaRPr lang="ru-RU" cap="none"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Times New Roman" pitchFamily="18" charset="0"/>
              <a:cs typeface="Times New Roman" pitchFamily="18" charset="0"/>
            </a:endParaRPr>
          </a:p>
        </p:txBody>
      </p:sp>
      <p:sp>
        <p:nvSpPr>
          <p:cNvPr id="3" name="Текст 2"/>
          <p:cNvSpPr>
            <a:spLocks noGrp="1"/>
          </p:cNvSpPr>
          <p:nvPr>
            <p:ph type="body" idx="1"/>
          </p:nvPr>
        </p:nvSpPr>
        <p:spPr>
          <a:xfrm>
            <a:off x="714348" y="1214422"/>
            <a:ext cx="7929618" cy="5143536"/>
          </a:xfrm>
        </p:spPr>
        <p:txBody>
          <a:bodyPr>
            <a:normAutofit fontScale="55000" lnSpcReduction="20000"/>
          </a:bodyPr>
          <a:lstStyle/>
          <a:p>
            <a:r>
              <a:rPr lang="ru-RU" b="1" dirty="0" smtClean="0">
                <a:solidFill>
                  <a:schemeClr val="tx2">
                    <a:lumMod val="75000"/>
                  </a:schemeClr>
                </a:solidFill>
                <a:latin typeface="Times New Roman" pitchFamily="18" charset="0"/>
                <a:cs typeface="Times New Roman" pitchFamily="18" charset="0"/>
              </a:rPr>
              <a:t>«Квадрат»</a:t>
            </a:r>
            <a:r>
              <a:rPr lang="ru-RU" dirty="0" smtClean="0">
                <a:solidFill>
                  <a:schemeClr val="tx2">
                    <a:lumMod val="75000"/>
                  </a:schemeClr>
                </a:solidFill>
                <a:latin typeface="Times New Roman" pitchFamily="18" charset="0"/>
                <a:cs typeface="Times New Roman" pitchFamily="18" charset="0"/>
              </a:rPr>
              <a:t> - неутомимый труженик. Трудолюбие, усердие, потребность доводить начатое дело до конца, упорство, позволяющее добиваться завершения работы, - вот основные качества истинных Квадратов. Мыслительный анализ - сильная сторона Квадрата. Квадрат способен выдать необходимую информацию моментально. Поэтому Квадраты заслуженно слывут эрудитами, по крайней мере, в своей области.</a:t>
            </a:r>
          </a:p>
          <a:p>
            <a:r>
              <a:rPr lang="ru-RU" dirty="0" smtClean="0">
                <a:solidFill>
                  <a:schemeClr val="tx2">
                    <a:lumMod val="75000"/>
                  </a:schemeClr>
                </a:solidFill>
                <a:latin typeface="Times New Roman" pitchFamily="18" charset="0"/>
                <a:cs typeface="Times New Roman" pitchFamily="18" charset="0"/>
              </a:rPr>
              <a:t>Если испытуемый выбрал для себя квадрат - фигуру линейную, то, вероятнее всего, он относится к «</a:t>
            </a:r>
            <a:r>
              <a:rPr lang="ru-RU" dirty="0" err="1" smtClean="0">
                <a:solidFill>
                  <a:schemeClr val="tx2">
                    <a:lumMod val="75000"/>
                  </a:schemeClr>
                </a:solidFill>
                <a:latin typeface="Times New Roman" pitchFamily="18" charset="0"/>
                <a:cs typeface="Times New Roman" pitchFamily="18" charset="0"/>
              </a:rPr>
              <a:t>левополушарным</a:t>
            </a:r>
            <a:r>
              <a:rPr lang="ru-RU" dirty="0" smtClean="0">
                <a:solidFill>
                  <a:schemeClr val="tx2">
                    <a:lumMod val="75000"/>
                  </a:schemeClr>
                </a:solidFill>
                <a:latin typeface="Times New Roman" pitchFamily="18" charset="0"/>
                <a:cs typeface="Times New Roman" pitchFamily="18" charset="0"/>
              </a:rPr>
              <a:t>» мыслителям, т. е. к тем, кто перерабатывает данные последовательно, или, другими словами, в последовательном формате: </a:t>
            </a:r>
            <a:r>
              <a:rPr lang="ru-RU" dirty="0" err="1" smtClean="0">
                <a:solidFill>
                  <a:schemeClr val="tx2">
                    <a:lumMod val="75000"/>
                  </a:schemeClr>
                </a:solidFill>
                <a:latin typeface="Times New Roman" pitchFamily="18" charset="0"/>
                <a:cs typeface="Times New Roman" pitchFamily="18" charset="0"/>
              </a:rPr>
              <a:t>а--б--в--г</a:t>
            </a:r>
            <a:r>
              <a:rPr lang="ru-RU" dirty="0" smtClean="0">
                <a:solidFill>
                  <a:schemeClr val="tx2">
                    <a:lumMod val="75000"/>
                  </a:schemeClr>
                </a:solidFill>
                <a:latin typeface="Times New Roman" pitchFamily="18" charset="0"/>
                <a:cs typeface="Times New Roman" pitchFamily="18" charset="0"/>
              </a:rPr>
              <a:t> и т. д.</a:t>
            </a:r>
          </a:p>
          <a:p>
            <a:r>
              <a:rPr lang="ru-RU" dirty="0" smtClean="0">
                <a:solidFill>
                  <a:schemeClr val="tx2">
                    <a:lumMod val="75000"/>
                  </a:schemeClr>
                </a:solidFill>
                <a:latin typeface="Times New Roman" pitchFamily="18" charset="0"/>
                <a:cs typeface="Times New Roman" pitchFamily="18" charset="0"/>
              </a:rPr>
              <a:t> </a:t>
            </a:r>
          </a:p>
          <a:p>
            <a:r>
              <a:rPr lang="ru-RU" b="1" dirty="0" smtClean="0">
                <a:solidFill>
                  <a:schemeClr val="tx2">
                    <a:lumMod val="75000"/>
                  </a:schemeClr>
                </a:solidFill>
                <a:latin typeface="Times New Roman" pitchFamily="18" charset="0"/>
                <a:cs typeface="Times New Roman" pitchFamily="18" charset="0"/>
              </a:rPr>
              <a:t>Привычки. Пристрастия. Увлечения</a:t>
            </a:r>
            <a:endParaRPr lang="ru-RU" dirty="0" smtClean="0">
              <a:solidFill>
                <a:schemeClr val="tx2">
                  <a:lumMod val="75000"/>
                </a:schemeClr>
              </a:solidFill>
              <a:latin typeface="Times New Roman" pitchFamily="18" charset="0"/>
              <a:cs typeface="Times New Roman" pitchFamily="18" charset="0"/>
            </a:endParaRPr>
          </a:p>
          <a:p>
            <a:pPr lvl="0"/>
            <a:r>
              <a:rPr lang="ru-RU" dirty="0" smtClean="0">
                <a:solidFill>
                  <a:schemeClr val="tx2">
                    <a:lumMod val="75000"/>
                  </a:schemeClr>
                </a:solidFill>
                <a:latin typeface="Times New Roman" pitchFamily="18" charset="0"/>
                <a:cs typeface="Times New Roman" pitchFamily="18" charset="0"/>
              </a:rPr>
              <a:t>Строгий режим дня. Квадрат прилагает иногда значительные усилия, чтобы домашние следовали заведенному порядку.</a:t>
            </a:r>
          </a:p>
          <a:p>
            <a:pPr lvl="0"/>
            <a:r>
              <a:rPr lang="ru-RU" dirty="0" smtClean="0">
                <a:solidFill>
                  <a:schemeClr val="tx2">
                    <a:lumMod val="75000"/>
                  </a:schemeClr>
                </a:solidFill>
                <a:latin typeface="Times New Roman" pitchFamily="18" charset="0"/>
                <a:cs typeface="Times New Roman" pitchFamily="18" charset="0"/>
              </a:rPr>
              <a:t>Планирование. Квадраты ничего не делают без того, чтобы не спланировать этого заранее. И для эффективного взаимодействия с Квадратом просто необходимо знать его планы.</a:t>
            </a:r>
          </a:p>
          <a:p>
            <a:pPr lvl="0"/>
            <a:r>
              <a:rPr lang="ru-RU" dirty="0" smtClean="0">
                <a:solidFill>
                  <a:schemeClr val="tx2">
                    <a:lumMod val="75000"/>
                  </a:schemeClr>
                </a:solidFill>
                <a:latin typeface="Times New Roman" pitchFamily="18" charset="0"/>
                <a:cs typeface="Times New Roman" pitchFamily="18" charset="0"/>
              </a:rPr>
              <a:t>Пунктуальность. «Точность - вежливость королей» - это девиз Квадрата. У него все записано, и он обращается к «перечню дел» по нескольку раз на день плюс вечером, чтобы ознакомиться с тем, что ему предстоит сделать завтра.</a:t>
            </a:r>
          </a:p>
          <a:p>
            <a:pPr lvl="0"/>
            <a:r>
              <a:rPr lang="ru-RU" dirty="0" smtClean="0">
                <a:solidFill>
                  <a:schemeClr val="tx2">
                    <a:lumMod val="75000"/>
                  </a:schemeClr>
                </a:solidFill>
                <a:latin typeface="Times New Roman" pitchFamily="18" charset="0"/>
                <a:cs typeface="Times New Roman" pitchFamily="18" charset="0"/>
              </a:rPr>
              <a:t>Точность. Квадраты все стараются делать как можно точнее. Это касается, конечно, и различных инструкций, рекомендаций и т. п. (от служебных правил до указаний по воспитанию детей).</a:t>
            </a:r>
          </a:p>
          <a:p>
            <a:pPr lvl="0"/>
            <a:r>
              <a:rPr lang="ru-RU" dirty="0" smtClean="0">
                <a:solidFill>
                  <a:schemeClr val="tx2">
                    <a:lumMod val="75000"/>
                  </a:schemeClr>
                </a:solidFill>
                <a:latin typeface="Times New Roman" pitchFamily="18" charset="0"/>
                <a:cs typeface="Times New Roman" pitchFamily="18" charset="0"/>
              </a:rPr>
              <a:t>Пристрастие к письменной речи. По-видимому, это можно объяснить любовью Квадрата ко всему ощутимому, осязаемому, реальному. Квадраты -мастера изобретать различные формы отчетности.</a:t>
            </a:r>
          </a:p>
          <a:p>
            <a:pPr lvl="0"/>
            <a:r>
              <a:rPr lang="ru-RU" dirty="0" smtClean="0">
                <a:solidFill>
                  <a:schemeClr val="tx2">
                    <a:lumMod val="75000"/>
                  </a:schemeClr>
                </a:solidFill>
                <a:latin typeface="Times New Roman" pitchFamily="18" charset="0"/>
                <a:cs typeface="Times New Roman" pitchFamily="18" charset="0"/>
              </a:rPr>
              <a:t>Аккуратность / Чистоплотность. В этом - весь Квадрат.</a:t>
            </a:r>
          </a:p>
          <a:p>
            <a:pPr lvl="0"/>
            <a:r>
              <a:rPr lang="ru-RU" dirty="0" smtClean="0">
                <a:solidFill>
                  <a:schemeClr val="tx2">
                    <a:lumMod val="75000"/>
                  </a:schemeClr>
                </a:solidFill>
                <a:latin typeface="Times New Roman" pitchFamily="18" charset="0"/>
                <a:cs typeface="Times New Roman" pitchFamily="18" charset="0"/>
              </a:rPr>
              <a:t>Практичность / Экономность. Квадраты не любят тратить заработанные деньги на пустяки и безделушки.</a:t>
            </a:r>
          </a:p>
          <a:p>
            <a:pPr lvl="0"/>
            <a:r>
              <a:rPr lang="ru-RU" dirty="0" smtClean="0">
                <a:solidFill>
                  <a:schemeClr val="tx2">
                    <a:lumMod val="75000"/>
                  </a:schemeClr>
                </a:solidFill>
                <a:latin typeface="Times New Roman" pitchFamily="18" charset="0"/>
                <a:cs typeface="Times New Roman" pitchFamily="18" charset="0"/>
              </a:rPr>
              <a:t>Серьезное отношение к браку и родительским обязанностям. Квадраты - люди с твердыми (и традиционными) моральными устоями.</a:t>
            </a:r>
          </a:p>
          <a:p>
            <a:pPr lvl="0"/>
            <a:r>
              <a:rPr lang="ru-RU" dirty="0" smtClean="0">
                <a:solidFill>
                  <a:schemeClr val="tx2">
                    <a:lumMod val="75000"/>
                  </a:schemeClr>
                </a:solidFill>
                <a:latin typeface="Times New Roman" pitchFamily="18" charset="0"/>
                <a:cs typeface="Times New Roman" pitchFamily="18" charset="0"/>
              </a:rPr>
              <a:t>Узкий круг друзей. Квадраты весьма разборчивы в отношении своих друзей: главную роль здесь играет не количество, а тип людей. Они отдают предпочтение линейным формам (Квадратам, Треугольникам и Прямоугольникам).</a:t>
            </a:r>
          </a:p>
          <a:p>
            <a:pPr lvl="0"/>
            <a:r>
              <a:rPr lang="ru-RU" dirty="0" smtClean="0">
                <a:solidFill>
                  <a:schemeClr val="tx2">
                    <a:lumMod val="75000"/>
                  </a:schemeClr>
                </a:solidFill>
                <a:latin typeface="Times New Roman" pitchFamily="18" charset="0"/>
                <a:cs typeface="Times New Roman" pitchFamily="18" charset="0"/>
              </a:rPr>
              <a:t>Спокойный отдых. Квадраты питают отвращение к шумным сборищам, приемам, вечеринкам, пикникам. Предпочитают чтение, занятие любимым делом (хобби), семейное общение.</a:t>
            </a:r>
          </a:p>
          <a:p>
            <a:pPr lvl="0"/>
            <a:r>
              <a:rPr lang="ru-RU" dirty="0" smtClean="0">
                <a:solidFill>
                  <a:schemeClr val="tx2">
                    <a:lumMod val="75000"/>
                  </a:schemeClr>
                </a:solidFill>
                <a:latin typeface="Times New Roman" pitchFamily="18" charset="0"/>
                <a:cs typeface="Times New Roman" pitchFamily="18" charset="0"/>
              </a:rPr>
              <a:t>Коллекционирование. Страсть к собирательству, зарождаясь в детстве, может стать у Квадратов одним из самых любимых увлечений и даже серьезным занятием. Среди крупных коллекционеров, членов различных обществ (нумизматов, филателистов и т. д.), немало Квадратов.</a:t>
            </a:r>
          </a:p>
          <a:p>
            <a:pPr lvl="0"/>
            <a:r>
              <a:rPr lang="ru-RU" dirty="0" smtClean="0">
                <a:solidFill>
                  <a:schemeClr val="tx2">
                    <a:lumMod val="75000"/>
                  </a:schemeClr>
                </a:solidFill>
                <a:latin typeface="Times New Roman" pitchFamily="18" charset="0"/>
                <a:cs typeface="Times New Roman" pitchFamily="18" charset="0"/>
              </a:rPr>
              <a:t>Занятие спортом. Спорт для Квадратов - часть здорового образа жизни и развлечение. Они не любят соревнований и предпочитают индивидуальные виды спорта командным. Квадраты любят и интеллектуальные виды спорта.</a:t>
            </a:r>
          </a:p>
          <a:p>
            <a:endParaRPr lang="ru-RU" dirty="0"/>
          </a:p>
        </p:txBody>
      </p:sp>
      <p:sp>
        <p:nvSpPr>
          <p:cNvPr id="4" name="Прямоугольник 3"/>
          <p:cNvSpPr/>
          <p:nvPr/>
        </p:nvSpPr>
        <p:spPr>
          <a:xfrm>
            <a:off x="5857884" y="214290"/>
            <a:ext cx="1071570" cy="914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1839</TotalTime>
  <Words>545</Words>
  <PresentationFormat>Экран (4:3)</PresentationFormat>
  <Paragraphs>136</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Тема Office</vt:lpstr>
      <vt:lpstr>Доклад подготовила воспитатель  пришкольного интерната МБОУ «Балыктахская СОШ им. М.П.Габышева Ж.И.Андросова</vt:lpstr>
      <vt:lpstr>Введение 1. Проективные методы исследования личности. 2. Что такое психогеометрия. 3. Характеристики фигур. 4. Проведение исследования по изучению особенностей характера воспитанников пришкольного интерната. 5. Рекомендации по практическому применению психогеометрии Заключение Приложение</vt:lpstr>
      <vt:lpstr>Проблемный вопрос:  Находит ли геометрия свое воплощение в психологии, есть ли связь геометрических фигур и поведения людей? Гипотеза:  Попытки разделения бесконечного разнообразия личностей на психологические типы предпринимались испокон веков. Многие насчитывают весьма почтенный возраст, а также имеют широкую известность. Например, гороскопы зодиакальные, восточные, друидские, нумерология и многие другие. Если систематизировать нас можно по многим параметрам, то почему бы и не по геометрическим фигурам? </vt:lpstr>
      <vt:lpstr>Цель:   1. Определение типа личности воспитанников пришкольного интерната.  Задачи: 1. Познакомиться с литературой по психогеометрии. 2. Познакомиться с методом изучения личности с помощью психогеометрии. 3. Провести исследования по изучению особенностей характера воспитанников. 4. Проанализировать полученные результаты. </vt:lpstr>
      <vt:lpstr>Психогеометрия - это уникальная практическая система анализа личности. Суть ее состоит в исследовании личности. В основе лежит учение Карла Юнга о психических типах личностей. Психогеометрия позволяет: 1. Мгновенно определить тип личности интересующего вас человека и вашу собственную форму. 2. Дать подробную характеристику личностных качеств и особенностей поведения любого человека. 3. Составить сценарий поведения для каждой формы личности в типичных ситуациях. </vt:lpstr>
      <vt:lpstr>Сьюзен Деллингер выявила пять психологических типов, каждому из которых соответствует своя геометрическая фигура:  квадрат, круг, треугольник, зигзаг, прямоугольник.</vt:lpstr>
      <vt:lpstr>      КРУГ </vt:lpstr>
      <vt:lpstr>ТРЕУГОЛЬНИК</vt:lpstr>
      <vt:lpstr>КВАДРАТ</vt:lpstr>
      <vt:lpstr>ПРЯМОУГОЛЬНИК</vt:lpstr>
      <vt:lpstr>ЗИГЗАГ</vt:lpstr>
      <vt:lpstr>4. Проведение исследования по изучению особенностей характера одноклассников   В эксперименте принимали участие воспитанники пришкольного интерната, ученики с 5 по 11кл., всего 11 учащихся. </vt:lpstr>
      <vt:lpstr>Слайд 13</vt:lpstr>
      <vt:lpstr>Исследование показало, что в нашем интернате есть все фигуры, кроме того большинство – круги (37%), прямоугольники, треугольники и зигзаги составляют по 18%, а квадрат (9%). Это позволяет сделать вывод о том, что наш коллектив творческий, остроумный, но иногда бывает несдержанным. Приятно было узнать, что большинство воспитанников - доброжелательные, искренне заинтересованные в хороших межличностных отношениях, высшая ценность для них – благополучие окружающих, также это люди с развитой интуицией, инакомыслящие, устремленные в будущее. </vt:lpstr>
      <vt:lpstr>Исследование показало, что большинство имеют тип личности «тревожно – мнительный» (50%), это способные в учебе дети, но часто не умеющие сконцентрировать свои способности, часто сомневаются в своих возможностях. Нуждаются в мягком, осторожном поощрении, подбадривании – это их стимулирует и укрепляет. 20% составляет «ученый». По 10% составляют «интеллектуалы», «интуиты», «руководитель» и «сознательный исполнитель </vt:lpstr>
      <vt:lpstr>  Рекомендации по практическому применению психогеометрии   </vt:lpstr>
      <vt:lpstr>Выводы: </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Доклад подготовила воспитатель  пришкольного интерната МБОУ «Балыктахская СОШ им. М.П.Габышева Ж.И.Андросова</dc:title>
  <dc:creator>БОЕ</dc:creator>
  <cp:lastModifiedBy>СНИ</cp:lastModifiedBy>
  <cp:revision>57</cp:revision>
  <dcterms:created xsi:type="dcterms:W3CDTF">2022-02-25T06:10:57Z</dcterms:created>
  <dcterms:modified xsi:type="dcterms:W3CDTF">2022-03-03T02:04:29Z</dcterms:modified>
</cp:coreProperties>
</file>