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66" r:id="rId4"/>
    <p:sldId id="261" r:id="rId5"/>
    <p:sldId id="259" r:id="rId6"/>
    <p:sldId id="260" r:id="rId7"/>
    <p:sldId id="265" r:id="rId8"/>
    <p:sldId id="262" r:id="rId9"/>
    <p:sldId id="267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4" y="-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96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93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31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0796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27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117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440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274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968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863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58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937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3335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91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37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272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52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B3EA8C-0D50-4907-8B25-15A0A548F82E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C6E5FE7-54C9-4E48-82BC-1415A5684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6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19746"/>
            <a:ext cx="6815669" cy="1059923"/>
          </a:xfrm>
        </p:spPr>
        <p:txBody>
          <a:bodyPr/>
          <a:lstStyle/>
          <a:p>
            <a:r>
              <a:rPr lang="ru-RU" sz="2800" b="1" dirty="0"/>
              <a:t>«Развитие функциональной грамотности на уроках литературы»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Григорьев Егор Иннокентьевич, учитель русского языка и литературы МОБУ «Саха-корейская СОШ» МО г. Якутск </a:t>
            </a:r>
          </a:p>
          <a:p>
            <a:r>
              <a:rPr lang="ru-RU" dirty="0" smtClean="0"/>
              <a:t>2022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593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Таким образом, роль </a:t>
            </a:r>
            <a:r>
              <a:rPr lang="ru-RU" dirty="0" smtClean="0"/>
              <a:t>читательской грамотности художественных произведений во </a:t>
            </a:r>
            <a:r>
              <a:rPr lang="ru-RU" dirty="0"/>
              <a:t>все времена и в современности- помочь человеку постичь самого себя и окружающий мир, разбудить в нем стремление к истине, счастью, научить уважению к прошлому, к знаниям и принципам морали, передающимся из поколения в поколение. </a:t>
            </a:r>
          </a:p>
        </p:txBody>
      </p:sp>
    </p:spTree>
    <p:extLst>
      <p:ext uri="{BB962C8B-B14F-4D97-AF65-F5344CB8AC3E}">
        <p14:creationId xmlns:p14="http://schemas.microsoft.com/office/powerpoint/2010/main" val="152759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936" y="1208469"/>
            <a:ext cx="9601196" cy="6384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Читательская грамотность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936" y="2562130"/>
            <a:ext cx="9601196" cy="41828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Словосочетание </a:t>
            </a:r>
            <a:r>
              <a:rPr lang="ru-RU" dirty="0"/>
              <a:t>«читательская грамотность» появилось в контексте международного тестирования в 1991 г. </a:t>
            </a:r>
          </a:p>
          <a:p>
            <a:pPr marL="0" indent="0" algn="just">
              <a:buNone/>
            </a:pPr>
            <a:r>
              <a:rPr lang="ru-RU" dirty="0" smtClean="0"/>
              <a:t>	В </a:t>
            </a:r>
            <a:r>
              <a:rPr lang="ru-RU" dirty="0"/>
              <a:t>исследовании PISA «читательская грамотность – </a:t>
            </a:r>
            <a:r>
              <a:rPr lang="ru-RU" dirty="0" smtClean="0"/>
              <a:t>это способность </a:t>
            </a:r>
            <a:r>
              <a:rPr lang="ru-RU" dirty="0"/>
              <a:t>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жизни». </a:t>
            </a:r>
          </a:p>
        </p:txBody>
      </p:sp>
    </p:spTree>
    <p:extLst>
      <p:ext uri="{BB962C8B-B14F-4D97-AF65-F5344CB8AC3E}">
        <p14:creationId xmlns:p14="http://schemas.microsoft.com/office/powerpoint/2010/main" val="343273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11907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Развитие функциональной грамотности на </a:t>
            </a:r>
            <a:r>
              <a:rPr lang="ru-RU" b="1" dirty="0" smtClean="0"/>
              <a:t>примере изучения рассказа А. Платонова «Юшка»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5875" y="2670771"/>
            <a:ext cx="9630723" cy="334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89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Примерные вопросы в 1 группе умений по содержанию рассказа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86417" y="2368985"/>
            <a:ext cx="9810182" cy="32700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26960" rIns="0" bIns="6348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1. Кто автор рассказа «Юшка»?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2. Почему и взрослые, и дети называли 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главного героя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(Юшкой)?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3. Каково авторское отношение к главному герою?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4. Почему Юшка считал, что и дети, и взрослые его любят?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5. Почему все были так жестоки с Юшкой?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6. Почему «без Юшки жить людям стало хуже»?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7. Почему жизнь Юшки нельзя назвать бесполезной?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8. Почему Юшка никогда не пил чаю и не покупал новую одежду?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9. Что делали дети, когда думали живой ли Юшка?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10. 11. Какое жалование было у Юшки?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479" y="2285999"/>
            <a:ext cx="3167156" cy="362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80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Найдите соответствие между понятием и героем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9782739"/>
              </p:ext>
            </p:extLst>
          </p:nvPr>
        </p:nvGraphicFramePr>
        <p:xfrm>
          <a:off x="1295400" y="2516863"/>
          <a:ext cx="9601200" cy="324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0600"/>
                <a:gridCol w="4800600"/>
              </a:tblGrid>
              <a:tr h="375537">
                <a:tc>
                  <a:txBody>
                    <a:bodyPr/>
                    <a:lstStyle/>
                    <a:p>
                      <a:r>
                        <a:rPr lang="ru-RU" dirty="0" smtClean="0"/>
                        <a:t>Нравственно</a:t>
                      </a:r>
                      <a:r>
                        <a:rPr lang="ru-RU" baseline="0" dirty="0" smtClean="0"/>
                        <a:t>е понятие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Герой</a:t>
                      </a:r>
                      <a:r>
                        <a:rPr lang="ru-RU" baseline="0" dirty="0" smtClean="0"/>
                        <a:t>, которому присущи качества</a:t>
                      </a:r>
                      <a:endParaRPr lang="ru-RU" dirty="0"/>
                    </a:p>
                  </a:txBody>
                  <a:tcPr/>
                </a:tc>
              </a:tr>
              <a:tr h="648187">
                <a:tc>
                  <a:txBody>
                    <a:bodyPr/>
                    <a:lstStyle/>
                    <a:p>
                      <a:r>
                        <a:rPr lang="ru-RU" dirty="0" smtClean="0"/>
                        <a:t>Добро – все положительное, хорошее, полезное.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Девушка-сирота, Даша, кузнец</a:t>
                      </a:r>
                      <a:endParaRPr lang="ru-RU" dirty="0"/>
                    </a:p>
                  </a:txBody>
                  <a:tcPr/>
                </a:tc>
              </a:tr>
              <a:tr h="648187">
                <a:tc>
                  <a:txBody>
                    <a:bodyPr/>
                    <a:lstStyle/>
                    <a:p>
                      <a:r>
                        <a:rPr lang="ru-RU" dirty="0" smtClean="0"/>
                        <a:t>Зло – нечто дурное, вредное.</a:t>
                      </a:r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Юшка</a:t>
                      </a:r>
                      <a:endParaRPr lang="ru-RU" dirty="0"/>
                    </a:p>
                  </a:txBody>
                  <a:tcPr/>
                </a:tc>
              </a:tr>
              <a:tr h="925982">
                <a:tc>
                  <a:txBody>
                    <a:bodyPr/>
                    <a:lstStyle/>
                    <a:p>
                      <a:r>
                        <a:rPr lang="ru-RU" dirty="0" smtClean="0"/>
                        <a:t>Милосердие – готовность помочь кому-нибудь или простить кого-нибудь из сострадания, человеколюбия.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Девушка-сирота,</a:t>
                      </a:r>
                      <a:endParaRPr lang="ru-RU" dirty="0"/>
                    </a:p>
                  </a:txBody>
                  <a:tcPr/>
                </a:tc>
              </a:tr>
              <a:tr h="648187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Сострадание – жалость, сочувствие, возбуждаемое несчастьем другого человека.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Горожане, дети, «весёлый прохожий»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600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19582"/>
            <a:ext cx="9601196" cy="403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группа умений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038980"/>
              </p:ext>
            </p:extLst>
          </p:nvPr>
        </p:nvGraphicFramePr>
        <p:xfrm>
          <a:off x="1295398" y="1271871"/>
          <a:ext cx="96012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0600"/>
                <a:gridCol w="4800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Обращения, используемые Юшкой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Обращения «весёлого прохожего»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«родные мои».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«божье чучело!»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«маленькие».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«юрод негодный!»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95402" y="2770857"/>
            <a:ext cx="9601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Вспомните, проанализируйте, как вы обращаетесь к своим знакомым, друзьям, родственникам, братьям, сестрам, родителям, бабушкам и дедушкам.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993" y="3417188"/>
            <a:ext cx="3182812" cy="274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68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7202" y="3539064"/>
            <a:ext cx="9601196" cy="10600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Объясните значения устаревших слов:</a:t>
            </a:r>
          </a:p>
          <a:p>
            <a:r>
              <a:rPr lang="ru-RU" dirty="0" smtClean="0"/>
              <a:t> </a:t>
            </a:r>
            <a:r>
              <a:rPr lang="ru-RU" sz="3200" b="1" dirty="0" smtClean="0"/>
              <a:t>котомка, чахотка, жалованье.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1" y="893529"/>
            <a:ext cx="9662997" cy="2517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898" y="3313002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83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группа умений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Сравнительный анализ. Подобное отношение к человеку в современном </a:t>
            </a:r>
            <a:r>
              <a:rPr lang="ru-RU" dirty="0" smtClean="0"/>
              <a:t>обществе.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Провести диспут на тему: «Человек и общество», «</a:t>
            </a:r>
            <a:r>
              <a:rPr lang="ru-RU" dirty="0" err="1" smtClean="0"/>
              <a:t>Буллинг</a:t>
            </a:r>
            <a:r>
              <a:rPr lang="ru-RU" dirty="0" smtClean="0"/>
              <a:t>»</a:t>
            </a:r>
          </a:p>
          <a:p>
            <a:pPr marL="457200" indent="-457200">
              <a:buAutoNum type="arabicPeriod"/>
            </a:pPr>
            <a:r>
              <a:rPr lang="ru-RU" dirty="0"/>
              <a:t>Согласно ст. 1 Всеобщей декларации прав </a:t>
            </a:r>
            <a:r>
              <a:rPr lang="ru-RU" dirty="0" smtClean="0"/>
              <a:t>человека ООН: «Все </a:t>
            </a:r>
            <a:r>
              <a:rPr lang="ru-RU" dirty="0"/>
              <a:t>люди рождаются свободными и равными в своём достоинстве и правах. Они наделены разумом и совестью и должны поступать в отношении друг друга в духе </a:t>
            </a:r>
            <a:r>
              <a:rPr lang="ru-RU" dirty="0" smtClean="0"/>
              <a:t>братства». Согласны ли вы с этим?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897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Дескрипторы </a:t>
            </a:r>
            <a:r>
              <a:rPr lang="ru-RU" b="1" dirty="0"/>
              <a:t>для оценки уровня развития читательской грамотности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25000" lnSpcReduction="20000"/>
          </a:bodyPr>
          <a:lstStyle/>
          <a:p>
            <a:pPr marL="0" indent="0">
              <a:buNone/>
            </a:pPr>
            <a:r>
              <a:rPr lang="ru-RU" sz="5600" b="1" u="sng" dirty="0" smtClean="0"/>
              <a:t>Опора </a:t>
            </a:r>
            <a:r>
              <a:rPr lang="ru-RU" sz="5600" b="1" u="sng" dirty="0"/>
              <a:t>на текст:</a:t>
            </a:r>
            <a:endParaRPr lang="ru-RU" sz="5600" dirty="0"/>
          </a:p>
          <a:p>
            <a:pPr marL="0" indent="0">
              <a:buNone/>
            </a:pPr>
            <a:r>
              <a:rPr lang="ru-RU" sz="5600" b="1" dirty="0"/>
              <a:t>ЧГ 1</a:t>
            </a:r>
            <a:r>
              <a:rPr lang="ru-RU" sz="5600" dirty="0"/>
              <a:t>. </a:t>
            </a:r>
            <a:r>
              <a:rPr lang="ru-RU" sz="5600" b="1" dirty="0"/>
              <a:t>Находит доступ к информации и извлекать информацию из источников</a:t>
            </a:r>
            <a:endParaRPr lang="ru-RU" sz="5600" dirty="0"/>
          </a:p>
          <a:p>
            <a:r>
              <a:rPr lang="ru-RU" sz="5600" dirty="0"/>
              <a:t>1 - Использует один источник информации;</a:t>
            </a:r>
          </a:p>
          <a:p>
            <a:r>
              <a:rPr lang="ru-RU" sz="5600" dirty="0"/>
              <a:t>2 - Использует несколько источников информации;</a:t>
            </a:r>
          </a:p>
          <a:p>
            <a:r>
              <a:rPr lang="ru-RU" sz="5600" dirty="0"/>
              <a:t>3 - Получает информацию из различных источников, в том числе текстовых, графических, вербальных и пр</a:t>
            </a:r>
            <a:r>
              <a:rPr lang="ru-RU" sz="5600" dirty="0" smtClean="0"/>
              <a:t>.</a:t>
            </a:r>
          </a:p>
          <a:p>
            <a:pPr marL="0" indent="0">
              <a:buNone/>
            </a:pPr>
            <a:endParaRPr lang="ru-RU" sz="5600" dirty="0"/>
          </a:p>
          <a:p>
            <a:endParaRPr lang="ru-RU" sz="5600" dirty="0" smtClean="0"/>
          </a:p>
          <a:p>
            <a:pPr marL="0" indent="0">
              <a:buNone/>
            </a:pPr>
            <a:endParaRPr lang="ru-RU" sz="5600" dirty="0"/>
          </a:p>
          <a:p>
            <a:pPr marL="0" indent="0">
              <a:buNone/>
            </a:pPr>
            <a:r>
              <a:rPr lang="ru-RU" sz="5600" b="1" dirty="0"/>
              <a:t>ЧГ 2. Интегрирует и интерпретирует информацию из сообщения, текста:</a:t>
            </a:r>
            <a:endParaRPr lang="ru-RU" sz="5600" dirty="0"/>
          </a:p>
          <a:p>
            <a:r>
              <a:rPr lang="ru-RU" sz="5600" dirty="0"/>
              <a:t>1 - «бегло» читает, буквально истолковывает прочитанное;</a:t>
            </a:r>
          </a:p>
          <a:p>
            <a:r>
              <a:rPr lang="ru-RU" sz="5600" dirty="0"/>
              <a:t>2 - обобщает информацию, определяет основные темы и формулирует </a:t>
            </a:r>
            <a:r>
              <a:rPr lang="ru-RU" sz="5600" dirty="0" smtClean="0"/>
              <a:t>выводы;</a:t>
            </a:r>
            <a:endParaRPr lang="ru-RU" sz="5600" dirty="0"/>
          </a:p>
          <a:p>
            <a:r>
              <a:rPr lang="ru-RU" sz="5600" dirty="0" smtClean="0"/>
              <a:t>3 – демонстрирует общее понимание текста и переводит информацию текста на язык читателя</a:t>
            </a:r>
            <a:endParaRPr lang="ru-RU" sz="5600" b="1" u="sng" dirty="0" smtClean="0"/>
          </a:p>
          <a:p>
            <a:pPr marL="0" indent="0">
              <a:buNone/>
            </a:pPr>
            <a:endParaRPr lang="ru-RU" sz="5600" b="1" u="sng" dirty="0" smtClean="0"/>
          </a:p>
          <a:p>
            <a:pPr marL="0" indent="0">
              <a:buNone/>
            </a:pPr>
            <a:endParaRPr lang="ru-RU" sz="5600" b="1" u="sng" dirty="0"/>
          </a:p>
          <a:p>
            <a:pPr marL="0" indent="0">
              <a:buNone/>
            </a:pPr>
            <a:r>
              <a:rPr lang="ru-RU" sz="5600" b="1" u="sng" dirty="0" smtClean="0"/>
              <a:t>Опора </a:t>
            </a:r>
            <a:r>
              <a:rPr lang="ru-RU" sz="5600" b="1" u="sng" dirty="0"/>
              <a:t>на </a:t>
            </a:r>
            <a:r>
              <a:rPr lang="ru-RU" sz="5600" b="1" u="sng" dirty="0" err="1"/>
              <a:t>внетекстовое</a:t>
            </a:r>
            <a:r>
              <a:rPr lang="ru-RU" sz="5600" b="1" u="sng" dirty="0"/>
              <a:t> знание:</a:t>
            </a:r>
            <a:endParaRPr lang="ru-RU" sz="5600" dirty="0"/>
          </a:p>
          <a:p>
            <a:pPr marL="0" indent="0">
              <a:buNone/>
            </a:pPr>
            <a:r>
              <a:rPr lang="ru-RU" sz="5600" b="1" dirty="0"/>
              <a:t>ЧГ 3. Осмысливает и оценивает содержание текста;</a:t>
            </a:r>
            <a:endParaRPr lang="ru-RU" sz="5600" dirty="0"/>
          </a:p>
          <a:p>
            <a:r>
              <a:rPr lang="ru-RU" sz="5600" dirty="0"/>
              <a:t>0 – нет;</a:t>
            </a:r>
          </a:p>
          <a:p>
            <a:r>
              <a:rPr lang="ru-RU" sz="5600" dirty="0"/>
              <a:t>1 –да.</a:t>
            </a:r>
          </a:p>
          <a:p>
            <a:pPr marL="0" indent="0">
              <a:buNone/>
            </a:pPr>
            <a:r>
              <a:rPr lang="ru-RU" sz="5600" b="1" dirty="0"/>
              <a:t>ЧГ 4. Осмысливает и оценивает форму текста.</a:t>
            </a:r>
            <a:endParaRPr lang="ru-RU" sz="5600" dirty="0"/>
          </a:p>
          <a:p>
            <a:r>
              <a:rPr lang="ru-RU" sz="5600" dirty="0"/>
              <a:t>0 – нет;</a:t>
            </a:r>
          </a:p>
          <a:p>
            <a:r>
              <a:rPr lang="ru-RU" sz="5600" dirty="0"/>
              <a:t>1 –да.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076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765</TotalTime>
  <Words>324</Words>
  <Application>Microsoft Office PowerPoint</Application>
  <PresentationFormat>Широкоэкранный</PresentationFormat>
  <Paragraphs>67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«Развитие функциональной грамотности на уроках литературы»</vt:lpstr>
      <vt:lpstr>Читательская грамотность</vt:lpstr>
      <vt:lpstr>Развитие функциональной грамотности на примере изучения рассказа А. Платонова «Юшка»</vt:lpstr>
      <vt:lpstr>Примерные вопросы в 1 группе умений по содержанию рассказа</vt:lpstr>
      <vt:lpstr>Найдите соответствие между понятием и героем</vt:lpstr>
      <vt:lpstr>2 группа умений </vt:lpstr>
      <vt:lpstr>Презентация PowerPoint</vt:lpstr>
      <vt:lpstr>3 группа умений</vt:lpstr>
      <vt:lpstr>Дескрипторы для оценки уровня развития читательской грамотности</vt:lpstr>
      <vt:lpstr>Заключение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Читательская грамотность </dc:title>
  <dc:creator>Dell</dc:creator>
  <cp:lastModifiedBy>Dell</cp:lastModifiedBy>
  <cp:revision>32</cp:revision>
  <dcterms:created xsi:type="dcterms:W3CDTF">2022-01-24T14:56:17Z</dcterms:created>
  <dcterms:modified xsi:type="dcterms:W3CDTF">2022-01-26T11:57:12Z</dcterms:modified>
</cp:coreProperties>
</file>