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1"/>
  </p:sldMasterIdLst>
  <p:sldIdLst>
    <p:sldId id="256" r:id="rId2"/>
    <p:sldId id="258" r:id="rId3"/>
    <p:sldId id="266" r:id="rId4"/>
    <p:sldId id="263" r:id="rId5"/>
    <p:sldId id="270" r:id="rId6"/>
    <p:sldId id="272" r:id="rId7"/>
    <p:sldId id="273" r:id="rId8"/>
    <p:sldId id="276" r:id="rId9"/>
    <p:sldId id="267" r:id="rId10"/>
    <p:sldId id="269" r:id="rId11"/>
    <p:sldId id="268" r:id="rId12"/>
    <p:sldId id="260" r:id="rId13"/>
    <p:sldId id="265" r:id="rId14"/>
    <p:sldId id="277" r:id="rId15"/>
    <p:sldId id="274" r:id="rId16"/>
    <p:sldId id="275" r:id="rId17"/>
    <p:sldId id="278" r:id="rId18"/>
    <p:sldId id="279" r:id="rId19"/>
    <p:sldId id="261" r:id="rId20"/>
  </p:sldIdLst>
  <p:sldSz cx="9144000" cy="6858000" type="screen4x3"/>
  <p:notesSz cx="6858000" cy="9144000"/>
  <p:embeddedFontLst>
    <p:embeddedFont>
      <p:font typeface="Helvetica" panose="020B0604020202020204" pitchFamily="34" charset="0"/>
      <p:regular r:id="rId21"/>
      <p:bold r:id="rId22"/>
      <p:italic r:id="rId23"/>
      <p:boldItalic r:id="rId24"/>
    </p:embeddedFont>
    <p:embeddedFont>
      <p:font typeface="Calibri" panose="020F0502020204030204" pitchFamily="34" charset="0"/>
      <p:regular r:id="rId25"/>
      <p:bold r:id="rId26"/>
      <p:italic r:id="rId27"/>
      <p:boldItalic r:id="rId28"/>
    </p:embeddedFont>
    <p:embeddedFont>
      <p:font typeface="Comic Sans MS" panose="030F0702030302020204" pitchFamily="66" charset="0"/>
      <p:regular r:id="rId29"/>
      <p:bold r:id="rId30"/>
      <p:italic r:id="rId31"/>
      <p:boldItalic r:id="rId32"/>
    </p:embeddedFont>
    <p:embeddedFont>
      <p:font typeface="Matilda" panose="020B0604020202020204" charset="0"/>
      <p:regular r:id="rId33"/>
    </p:embeddedFont>
    <p:embeddedFont>
      <p:font typeface="Tahoma" panose="020B0604030504040204" pitchFamily="34" charset="0"/>
      <p:regular r:id="rId34"/>
      <p:bold r:id="rId35"/>
    </p:embeddedFont>
  </p:embeddedFontLst>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C689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howGuides="1">
      <p:cViewPr>
        <p:scale>
          <a:sx n="72" d="100"/>
          <a:sy n="72" d="100"/>
        </p:scale>
        <p:origin x="-1242" y="30"/>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font" Target="fonts/font6.fntdata"/><Relationship Id="rId39" Type="http://schemas.openxmlformats.org/officeDocument/2006/relationships/tableStyles" Target="tableStyles.xml"/><Relationship Id="rId21" Type="http://schemas.openxmlformats.org/officeDocument/2006/relationships/font" Target="fonts/font1.fntdata"/><Relationship Id="rId34" Type="http://schemas.openxmlformats.org/officeDocument/2006/relationships/font" Target="fonts/font14.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font" Target="fonts/font5.fntdata"/><Relationship Id="rId33" Type="http://schemas.openxmlformats.org/officeDocument/2006/relationships/font" Target="fonts/font13.fntdata"/><Relationship Id="rId3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font" Target="fonts/font9.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4.fntdata"/><Relationship Id="rId32" Type="http://schemas.openxmlformats.org/officeDocument/2006/relationships/font" Target="fonts/font12.fntdata"/><Relationship Id="rId37"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font" Target="fonts/font3.fntdata"/><Relationship Id="rId28" Type="http://schemas.openxmlformats.org/officeDocument/2006/relationships/font" Target="fonts/font8.fntdata"/><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11.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font" Target="fonts/font2.fntdata"/><Relationship Id="rId27" Type="http://schemas.openxmlformats.org/officeDocument/2006/relationships/font" Target="fonts/font7.fntdata"/><Relationship Id="rId30" Type="http://schemas.openxmlformats.org/officeDocument/2006/relationships/font" Target="fonts/font10.fntdata"/><Relationship Id="rId35" Type="http://schemas.openxmlformats.org/officeDocument/2006/relationships/font" Target="fonts/font15.fntdata"/><Relationship Id="rId8" Type="http://schemas.openxmlformats.org/officeDocument/2006/relationships/slide" Target="slides/slide7.xml"/><Relationship Id="rId3" Type="http://schemas.openxmlformats.org/officeDocument/2006/relationships/slide" Target="slides/slide2.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ABB8E58C-E7A6-41B0-9596-47478E2A3A1A}" type="datetimeFigureOut">
              <a:rPr lang="ru-RU" smtClean="0"/>
              <a:t>09.06.2021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967F1E4-8445-454E-87F7-4EF11F4AB448}" type="slidenum">
              <a:rPr lang="ru-RU" smtClean="0"/>
              <a:t>‹#›</a:t>
            </a:fld>
            <a:endParaRPr lang="ru-RU"/>
          </a:p>
        </p:txBody>
      </p:sp>
    </p:spTree>
    <p:extLst>
      <p:ext uri="{BB962C8B-B14F-4D97-AF65-F5344CB8AC3E}">
        <p14:creationId xmlns:p14="http://schemas.microsoft.com/office/powerpoint/2010/main" val="194207225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ABB8E58C-E7A6-41B0-9596-47478E2A3A1A}" type="datetimeFigureOut">
              <a:rPr lang="ru-RU" smtClean="0"/>
              <a:t>09.06.2021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967F1E4-8445-454E-87F7-4EF11F4AB448}" type="slidenum">
              <a:rPr lang="ru-RU" smtClean="0"/>
              <a:t>‹#›</a:t>
            </a:fld>
            <a:endParaRPr lang="ru-RU"/>
          </a:p>
        </p:txBody>
      </p:sp>
    </p:spTree>
    <p:extLst>
      <p:ext uri="{BB962C8B-B14F-4D97-AF65-F5344CB8AC3E}">
        <p14:creationId xmlns:p14="http://schemas.microsoft.com/office/powerpoint/2010/main" val="350706859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ABB8E58C-E7A6-41B0-9596-47478E2A3A1A}" type="datetimeFigureOut">
              <a:rPr lang="ru-RU" smtClean="0"/>
              <a:t>09.06.2021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967F1E4-8445-454E-87F7-4EF11F4AB448}" type="slidenum">
              <a:rPr lang="ru-RU" smtClean="0"/>
              <a:t>‹#›</a:t>
            </a:fld>
            <a:endParaRPr lang="ru-RU"/>
          </a:p>
        </p:txBody>
      </p:sp>
    </p:spTree>
    <p:extLst>
      <p:ext uri="{BB962C8B-B14F-4D97-AF65-F5344CB8AC3E}">
        <p14:creationId xmlns:p14="http://schemas.microsoft.com/office/powerpoint/2010/main" val="79318386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ABB8E58C-E7A6-41B0-9596-47478E2A3A1A}" type="datetimeFigureOut">
              <a:rPr lang="ru-RU" smtClean="0"/>
              <a:t>09.06.2021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967F1E4-8445-454E-87F7-4EF11F4AB448}" type="slidenum">
              <a:rPr lang="ru-RU" smtClean="0"/>
              <a:t>‹#›</a:t>
            </a:fld>
            <a:endParaRPr lang="ru-RU"/>
          </a:p>
        </p:txBody>
      </p:sp>
    </p:spTree>
    <p:extLst>
      <p:ext uri="{BB962C8B-B14F-4D97-AF65-F5344CB8AC3E}">
        <p14:creationId xmlns:p14="http://schemas.microsoft.com/office/powerpoint/2010/main" val="208821269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ABB8E58C-E7A6-41B0-9596-47478E2A3A1A}" type="datetimeFigureOut">
              <a:rPr lang="ru-RU" smtClean="0"/>
              <a:t>09.06.2021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967F1E4-8445-454E-87F7-4EF11F4AB448}" type="slidenum">
              <a:rPr lang="ru-RU" smtClean="0"/>
              <a:t>‹#›</a:t>
            </a:fld>
            <a:endParaRPr lang="ru-RU"/>
          </a:p>
        </p:txBody>
      </p:sp>
    </p:spTree>
    <p:extLst>
      <p:ext uri="{BB962C8B-B14F-4D97-AF65-F5344CB8AC3E}">
        <p14:creationId xmlns:p14="http://schemas.microsoft.com/office/powerpoint/2010/main" val="323151212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Объект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ABB8E58C-E7A6-41B0-9596-47478E2A3A1A}" type="datetimeFigureOut">
              <a:rPr lang="ru-RU" smtClean="0"/>
              <a:t>09.06.2021</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B967F1E4-8445-454E-87F7-4EF11F4AB448}" type="slidenum">
              <a:rPr lang="ru-RU" smtClean="0"/>
              <a:t>‹#›</a:t>
            </a:fld>
            <a:endParaRPr lang="ru-RU"/>
          </a:p>
        </p:txBody>
      </p:sp>
    </p:spTree>
    <p:extLst>
      <p:ext uri="{BB962C8B-B14F-4D97-AF65-F5344CB8AC3E}">
        <p14:creationId xmlns:p14="http://schemas.microsoft.com/office/powerpoint/2010/main" val="20085359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Объект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Объект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ABB8E58C-E7A6-41B0-9596-47478E2A3A1A}" type="datetimeFigureOut">
              <a:rPr lang="ru-RU" smtClean="0"/>
              <a:t>09.06.2021</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B967F1E4-8445-454E-87F7-4EF11F4AB448}" type="slidenum">
              <a:rPr lang="ru-RU" smtClean="0"/>
              <a:t>‹#›</a:t>
            </a:fld>
            <a:endParaRPr lang="ru-RU"/>
          </a:p>
        </p:txBody>
      </p:sp>
    </p:spTree>
    <p:extLst>
      <p:ext uri="{BB962C8B-B14F-4D97-AF65-F5344CB8AC3E}">
        <p14:creationId xmlns:p14="http://schemas.microsoft.com/office/powerpoint/2010/main" val="243929453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ABB8E58C-E7A6-41B0-9596-47478E2A3A1A}" type="datetimeFigureOut">
              <a:rPr lang="ru-RU" smtClean="0"/>
              <a:t>09.06.2021</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B967F1E4-8445-454E-87F7-4EF11F4AB448}" type="slidenum">
              <a:rPr lang="ru-RU" smtClean="0"/>
              <a:t>‹#›</a:t>
            </a:fld>
            <a:endParaRPr lang="ru-RU"/>
          </a:p>
        </p:txBody>
      </p:sp>
    </p:spTree>
    <p:extLst>
      <p:ext uri="{BB962C8B-B14F-4D97-AF65-F5344CB8AC3E}">
        <p14:creationId xmlns:p14="http://schemas.microsoft.com/office/powerpoint/2010/main" val="225095532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ABB8E58C-E7A6-41B0-9596-47478E2A3A1A}" type="datetimeFigureOut">
              <a:rPr lang="ru-RU" smtClean="0"/>
              <a:t>09.06.2021</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B967F1E4-8445-454E-87F7-4EF11F4AB448}" type="slidenum">
              <a:rPr lang="ru-RU" smtClean="0"/>
              <a:t>‹#›</a:t>
            </a:fld>
            <a:endParaRPr lang="ru-RU"/>
          </a:p>
        </p:txBody>
      </p:sp>
    </p:spTree>
    <p:extLst>
      <p:ext uri="{BB962C8B-B14F-4D97-AF65-F5344CB8AC3E}">
        <p14:creationId xmlns:p14="http://schemas.microsoft.com/office/powerpoint/2010/main" val="113627684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Объект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ABB8E58C-E7A6-41B0-9596-47478E2A3A1A}" type="datetimeFigureOut">
              <a:rPr lang="ru-RU" smtClean="0"/>
              <a:t>09.06.2021</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B967F1E4-8445-454E-87F7-4EF11F4AB448}" type="slidenum">
              <a:rPr lang="ru-RU" smtClean="0"/>
              <a:t>‹#›</a:t>
            </a:fld>
            <a:endParaRPr lang="ru-RU"/>
          </a:p>
        </p:txBody>
      </p:sp>
    </p:spTree>
    <p:extLst>
      <p:ext uri="{BB962C8B-B14F-4D97-AF65-F5344CB8AC3E}">
        <p14:creationId xmlns:p14="http://schemas.microsoft.com/office/powerpoint/2010/main" val="10797926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ABB8E58C-E7A6-41B0-9596-47478E2A3A1A}" type="datetimeFigureOut">
              <a:rPr lang="ru-RU" smtClean="0"/>
              <a:t>09.06.2021</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B967F1E4-8445-454E-87F7-4EF11F4AB448}" type="slidenum">
              <a:rPr lang="ru-RU" smtClean="0"/>
              <a:t>‹#›</a:t>
            </a:fld>
            <a:endParaRPr lang="ru-RU"/>
          </a:p>
        </p:txBody>
      </p:sp>
    </p:spTree>
    <p:extLst>
      <p:ext uri="{BB962C8B-B14F-4D97-AF65-F5344CB8AC3E}">
        <p14:creationId xmlns:p14="http://schemas.microsoft.com/office/powerpoint/2010/main" val="53060193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BB8E58C-E7A6-41B0-9596-47478E2A3A1A}" type="datetimeFigureOut">
              <a:rPr lang="ru-RU" smtClean="0"/>
              <a:t>09.06.2021</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967F1E4-8445-454E-87F7-4EF11F4AB448}" type="slidenum">
              <a:rPr lang="ru-RU" smtClean="0"/>
              <a:t>‹#›</a:t>
            </a:fld>
            <a:endParaRPr lang="ru-RU"/>
          </a:p>
        </p:txBody>
      </p:sp>
    </p:spTree>
    <p:extLst>
      <p:ext uri="{BB962C8B-B14F-4D97-AF65-F5344CB8AC3E}">
        <p14:creationId xmlns:p14="http://schemas.microsoft.com/office/powerpoint/2010/main" val="420244806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4.xml"/><Relationship Id="rId4" Type="http://schemas.openxmlformats.org/officeDocument/2006/relationships/image" Target="../media/image20.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8" Type="http://schemas.openxmlformats.org/officeDocument/2006/relationships/hyperlink" Target="http://arctic-megapedia.ru/wiki/&#1070;&#1082;&#1072;&#1075;&#1080;&#1088;&#1089;&#1082;&#1072;&#1103;_&#1086;&#1076;&#1077;&#1078;&#1076;&#1072;" TargetMode="External"/><Relationship Id="rId13" Type="http://schemas.openxmlformats.org/officeDocument/2006/relationships/hyperlink" Target="https://gallery.yopriceville.com/var/resizes/Free-Clipart-Pictures/Decorative-Elements-PNG/Transparent_Cream_Flowers_Decor_Clip_Art.png?m=1507172114" TargetMode="External"/><Relationship Id="rId3" Type="http://schemas.openxmlformats.org/officeDocument/2006/relationships/hyperlink" Target="https://schoolnachalo.ucoz.org/dekorativno-prikladnoe_iskusstvo_narodov_severa..docx" TargetMode="External"/><Relationship Id="rId7" Type="http://schemas.openxmlformats.org/officeDocument/2006/relationships/hyperlink" Target="https://www.metod-kopilka.ru/statya-na-temu-priobschenie-doshkolnikov-k-nacionalnoy-kulture-narodov-severa-78658.html" TargetMode="External"/><Relationship Id="rId12" Type="http://schemas.openxmlformats.org/officeDocument/2006/relationships/hyperlink" Target="https://img-fotki.yandex.ru/get/69089/42830165.3d8/0_edf43_bb45fb27_orig" TargetMode="External"/><Relationship Id="rId2" Type="http://schemas.openxmlformats.org/officeDocument/2006/relationships/hyperlink" Target="https://&#1088;&#1077;&#1089;&#1087;&#1091;&#1073;&#1083;&#1080;&#1082;&#1072;-&#1089;&#1072;&#1093;&#1072;-&#1103;&#1082;&#1091;&#1090;&#1080;&#1103;.&#1088;&#1092;/stati/kultura/dekorativno-prikladnoe-iskusstvo-narodov.html" TargetMode="External"/><Relationship Id="rId1" Type="http://schemas.openxmlformats.org/officeDocument/2006/relationships/slideLayout" Target="../slideLayouts/slideLayout2.xml"/><Relationship Id="rId6" Type="http://schemas.openxmlformats.org/officeDocument/2006/relationships/hyperlink" Target="https://www.liveinternet.ru/users/3173294/post199853720" TargetMode="External"/><Relationship Id="rId11" Type="http://schemas.openxmlformats.org/officeDocument/2006/relationships/hyperlink" Target="https://img-fotki.yandex.ru/get/6826/200933030.62/0_10e0b3_d0f688b1_orig" TargetMode="External"/><Relationship Id="rId5" Type="http://schemas.openxmlformats.org/officeDocument/2006/relationships/hyperlink" Target="http://fb.ru/article/384878/hantyiyskie-ornamentyi-vidyi-i-simvolyi-ih-znachenie-pravila-vyazaniya-i-instruktsii-po-vyipolneniyu-uzorov" TargetMode="External"/><Relationship Id="rId10" Type="http://schemas.openxmlformats.org/officeDocument/2006/relationships/hyperlink" Target="http://elenaranko.ucoz.ru/" TargetMode="External"/><Relationship Id="rId4" Type="http://schemas.openxmlformats.org/officeDocument/2006/relationships/hyperlink" Target="https://yandex.ru/images/search?text=&#1076;&#1077;&#1082;&#1086;&#1088;&#1072;&#1090;&#1080;&#1074;&#1085;&#1086;-&#1087;&#1088;&#1080;&#1082;&#1083;&#1072;&#1076;&#1085;&#1086;&#1077;%20&#1090;&#1074;&#1086;&#1088;&#1095;&#1077;&#1089;&#1090;&#1074;&#1086;%20&#1085;&#1072;&#1088;&#1086;&#1076;&#1086;&#1074;%20&#1089;&#1077;&#1074;&#1077;&#1088;&#1072;%20&#1087;&#1088;&#1077;&#1079;&#1077;&#1085;&#1090;&#1072;&#1094;&#1080;&#1103;%20&#1076;&#1083;&#1103;%20&#1085;&#1072;&#1095;&#1072;&#1083;&#1100;&#1085;&#1086;&#1081;&amp;stype=image&amp;lr=11188&amp;source=wiz" TargetMode="External"/><Relationship Id="rId9" Type="http://schemas.openxmlformats.org/officeDocument/2006/relationships/hyperlink" Target="http://slavyanskievedy.ru/public/narodnoe-iskusstvo-koryakov-v-krayu-dvuxsot-vulkanov-i-tyisyachi-goryachix-istochnikov" TargetMode="Externa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1"/>
          <p:cNvSpPr txBox="1">
            <a:spLocks/>
          </p:cNvSpPr>
          <p:nvPr/>
        </p:nvSpPr>
        <p:spPr>
          <a:xfrm>
            <a:off x="1475657" y="1844824"/>
            <a:ext cx="6336704" cy="1944216"/>
          </a:xfrm>
          <a:prstGeom prst="rect">
            <a:avLst/>
          </a:prstGeom>
        </p:spPr>
        <p:txBody>
          <a:bodyPr vert="horz" lIns="91440" tIns="45720" rIns="91440" bIns="45720" rtlCol="0" anchor="ctr">
            <a:noAutofit/>
            <a:scene3d>
              <a:camera prst="orthographicFront"/>
              <a:lightRig rig="flat" dir="tl">
                <a:rot lat="0" lon="0" rev="6600000"/>
              </a:lightRig>
            </a:scene3d>
            <a:sp3d extrusionH="25400">
              <a:bevelT w="38100" h="31750"/>
              <a:contourClr>
                <a:schemeClr val="accent2">
                  <a:shade val="75000"/>
                </a:schemeClr>
              </a:contourClr>
            </a:sp3d>
          </a:bodyPr>
          <a:lstStyle/>
          <a:p>
            <a:pPr lvl="0" algn="ctr">
              <a:lnSpc>
                <a:spcPct val="80000"/>
              </a:lnSpc>
              <a:spcBef>
                <a:spcPct val="0"/>
              </a:spcBef>
              <a:defRPr/>
            </a:pPr>
            <a:r>
              <a:rPr lang="ru-RU" sz="3600" b="1" dirty="0" smtClean="0">
                <a:solidFill>
                  <a:schemeClr val="tx2"/>
                </a:solidFill>
                <a:latin typeface="Comic Sans MS" panose="030F0702030302020204" pitchFamily="66" charset="0"/>
                <a:ea typeface="Times New Roman"/>
              </a:rPr>
              <a:t>«Деко</a:t>
            </a:r>
            <a:r>
              <a:rPr lang="ru-RU" sz="3600" b="1" spc="5" dirty="0" smtClean="0">
                <a:solidFill>
                  <a:schemeClr val="tx2"/>
                </a:solidFill>
                <a:latin typeface="Comic Sans MS" panose="030F0702030302020204" pitchFamily="66" charset="0"/>
                <a:ea typeface="Times New Roman"/>
              </a:rPr>
              <a:t>р</a:t>
            </a:r>
            <a:r>
              <a:rPr lang="ru-RU" sz="3600" b="1" spc="-10" dirty="0" smtClean="0">
                <a:solidFill>
                  <a:schemeClr val="tx2"/>
                </a:solidFill>
                <a:latin typeface="Comic Sans MS" panose="030F0702030302020204" pitchFamily="66" charset="0"/>
                <a:ea typeface="Times New Roman"/>
              </a:rPr>
              <a:t>а</a:t>
            </a:r>
            <a:r>
              <a:rPr lang="ru-RU" sz="3600" b="1" dirty="0" smtClean="0">
                <a:solidFill>
                  <a:schemeClr val="tx2"/>
                </a:solidFill>
                <a:latin typeface="Comic Sans MS" panose="030F0702030302020204" pitchFamily="66" charset="0"/>
                <a:ea typeface="Times New Roman"/>
              </a:rPr>
              <a:t>тивн</a:t>
            </a:r>
            <a:r>
              <a:rPr lang="ru-RU" sz="3600" b="1" spc="10" dirty="0" smtClean="0">
                <a:solidFill>
                  <a:schemeClr val="tx2"/>
                </a:solidFill>
                <a:latin typeface="Comic Sans MS" panose="030F0702030302020204" pitchFamily="66" charset="0"/>
                <a:ea typeface="Times New Roman"/>
              </a:rPr>
              <a:t>о</a:t>
            </a:r>
            <a:r>
              <a:rPr lang="ru-RU" sz="3600" b="1" dirty="0" smtClean="0">
                <a:solidFill>
                  <a:schemeClr val="tx2"/>
                </a:solidFill>
                <a:latin typeface="Comic Sans MS" panose="030F0702030302020204" pitchFamily="66" charset="0"/>
                <a:ea typeface="Times New Roman"/>
              </a:rPr>
              <a:t>-прикладное</a:t>
            </a:r>
            <a:r>
              <a:rPr lang="ru-RU" sz="3600" dirty="0" smtClean="0">
                <a:solidFill>
                  <a:schemeClr val="tx2"/>
                </a:solidFill>
                <a:latin typeface="Comic Sans MS" panose="030F0702030302020204" pitchFamily="66" charset="0"/>
                <a:ea typeface="Times New Roman"/>
              </a:rPr>
              <a:t> </a:t>
            </a:r>
            <a:r>
              <a:rPr lang="ru-RU" sz="3600" b="1" dirty="0" smtClean="0">
                <a:solidFill>
                  <a:schemeClr val="tx2"/>
                </a:solidFill>
                <a:latin typeface="Comic Sans MS" panose="030F0702030302020204" pitchFamily="66" charset="0"/>
                <a:ea typeface="Times New Roman"/>
              </a:rPr>
              <a:t>творчество народов севера»</a:t>
            </a:r>
          </a:p>
          <a:p>
            <a:pPr lvl="0" algn="ctr">
              <a:lnSpc>
                <a:spcPct val="80000"/>
              </a:lnSpc>
              <a:spcBef>
                <a:spcPct val="0"/>
              </a:spcBef>
              <a:defRPr/>
            </a:pPr>
            <a:r>
              <a:rPr kumimoji="0" lang="ru-RU" sz="2400" b="1" i="0" u="none" strike="noStrike" kern="1200" normalizeH="0" baseline="0" noProof="0" dirty="0" smtClean="0">
                <a:ln w="11430"/>
                <a:solidFill>
                  <a:schemeClr val="tx2"/>
                </a:solidFill>
                <a:effectLst>
                  <a:outerShdw blurRad="50800" dist="39000" dir="5460000" algn="tl">
                    <a:srgbClr val="000000">
                      <a:alpha val="38000"/>
                    </a:srgbClr>
                  </a:outerShdw>
                </a:effectLst>
                <a:uLnTx/>
                <a:uFillTx/>
                <a:latin typeface="Comic Sans MS" panose="030F0702030302020204" pitchFamily="66" charset="0"/>
                <a:ea typeface="+mj-ea"/>
                <a:cs typeface="+mj-cs"/>
              </a:rPr>
              <a:t>                       </a:t>
            </a:r>
          </a:p>
          <a:p>
            <a:pPr lvl="0" algn="ctr">
              <a:lnSpc>
                <a:spcPct val="80000"/>
              </a:lnSpc>
              <a:spcBef>
                <a:spcPct val="0"/>
              </a:spcBef>
              <a:defRPr/>
            </a:pPr>
            <a:r>
              <a:rPr lang="ru-RU" sz="2400" b="1" dirty="0">
                <a:ln w="11430"/>
                <a:solidFill>
                  <a:schemeClr val="tx2"/>
                </a:solidFill>
                <a:effectLst>
                  <a:outerShdw blurRad="50800" dist="39000" dir="5460000" algn="tl">
                    <a:srgbClr val="000000">
                      <a:alpha val="38000"/>
                    </a:srgbClr>
                  </a:outerShdw>
                </a:effectLst>
                <a:latin typeface="Comic Sans MS" panose="030F0702030302020204" pitchFamily="66" charset="0"/>
                <a:ea typeface="+mj-ea"/>
                <a:cs typeface="+mj-cs"/>
              </a:rPr>
              <a:t> </a:t>
            </a:r>
            <a:r>
              <a:rPr lang="ru-RU" sz="2400" b="1" dirty="0" smtClean="0">
                <a:ln w="11430"/>
                <a:solidFill>
                  <a:schemeClr val="tx2"/>
                </a:solidFill>
                <a:effectLst>
                  <a:outerShdw blurRad="50800" dist="39000" dir="5460000" algn="tl">
                    <a:srgbClr val="000000">
                      <a:alpha val="38000"/>
                    </a:srgbClr>
                  </a:outerShdw>
                </a:effectLst>
                <a:latin typeface="Comic Sans MS" panose="030F0702030302020204" pitchFamily="66" charset="0"/>
                <a:ea typeface="+mj-ea"/>
                <a:cs typeface="+mj-cs"/>
              </a:rPr>
              <a:t>                      </a:t>
            </a:r>
            <a:r>
              <a:rPr kumimoji="0" lang="ru-RU" sz="2400" b="1" i="0" u="none" strike="noStrike" kern="1200" normalizeH="0" baseline="0" noProof="0" dirty="0" smtClean="0">
                <a:ln w="11430"/>
                <a:solidFill>
                  <a:schemeClr val="tx2"/>
                </a:solidFill>
                <a:effectLst>
                  <a:outerShdw blurRad="50800" dist="39000" dir="5460000" algn="tl">
                    <a:srgbClr val="000000">
                      <a:alpha val="38000"/>
                    </a:srgbClr>
                  </a:outerShdw>
                </a:effectLst>
                <a:uLnTx/>
                <a:uFillTx/>
                <a:latin typeface="Comic Sans MS" panose="030F0702030302020204" pitchFamily="66" charset="0"/>
                <a:ea typeface="+mj-ea"/>
                <a:cs typeface="+mj-cs"/>
              </a:rPr>
              <a:t>Технология 5 класс</a:t>
            </a:r>
          </a:p>
        </p:txBody>
      </p:sp>
      <p:sp>
        <p:nvSpPr>
          <p:cNvPr id="5" name="Подзаголовок 2"/>
          <p:cNvSpPr>
            <a:spLocks noGrp="1"/>
          </p:cNvSpPr>
          <p:nvPr>
            <p:ph type="subTitle" idx="1"/>
          </p:nvPr>
        </p:nvSpPr>
        <p:spPr>
          <a:xfrm>
            <a:off x="3059831" y="4869160"/>
            <a:ext cx="4752529" cy="1080120"/>
          </a:xfrm>
          <a:prstGeom prst="roundRect">
            <a:avLst>
              <a:gd name="adj" fmla="val 1782"/>
            </a:avLst>
          </a:prstGeom>
          <a:noFill/>
        </p:spPr>
        <p:txBody>
          <a:bodyPr>
            <a:noAutofit/>
          </a:bodyPr>
          <a:lstStyle/>
          <a:p>
            <a:pPr>
              <a:spcBef>
                <a:spcPts val="0"/>
              </a:spcBef>
            </a:pPr>
            <a:r>
              <a:rPr lang="ru-RU" sz="2000" b="1" i="1" dirty="0" smtClean="0">
                <a:solidFill>
                  <a:srgbClr val="3C689E"/>
                </a:solidFill>
                <a:latin typeface="Comic Sans MS" panose="030F0702030302020204" pitchFamily="66" charset="0"/>
                <a:cs typeface="Times New Roman" pitchFamily="18" charset="0"/>
              </a:rPr>
              <a:t>Выполнила учитель технологии НРМОБУ «Сентябрьская СОШ»</a:t>
            </a:r>
          </a:p>
          <a:p>
            <a:pPr>
              <a:spcBef>
                <a:spcPts val="0"/>
              </a:spcBef>
            </a:pPr>
            <a:r>
              <a:rPr lang="ru-RU" sz="2000" b="1" i="1" dirty="0" smtClean="0">
                <a:solidFill>
                  <a:srgbClr val="3C689E"/>
                </a:solidFill>
                <a:latin typeface="Comic Sans MS" panose="030F0702030302020204" pitchFamily="66" charset="0"/>
                <a:cs typeface="Times New Roman" pitchFamily="18" charset="0"/>
              </a:rPr>
              <a:t>Ликунова Оксана Викторовна</a:t>
            </a:r>
            <a:endParaRPr lang="ru-RU" sz="2000" b="1" i="1" dirty="0">
              <a:solidFill>
                <a:srgbClr val="3C689E"/>
              </a:solidFill>
              <a:latin typeface="Comic Sans MS" panose="030F0702030302020204" pitchFamily="66" charset="0"/>
              <a:cs typeface="Times New Roman" pitchFamily="18" charset="0"/>
            </a:endParaRPr>
          </a:p>
        </p:txBody>
      </p:sp>
    </p:spTree>
    <p:extLst>
      <p:ext uri="{BB962C8B-B14F-4D97-AF65-F5344CB8AC3E}">
        <p14:creationId xmlns:p14="http://schemas.microsoft.com/office/powerpoint/2010/main" val="4060766012"/>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634082"/>
          </a:xfrm>
        </p:spPr>
        <p:txBody>
          <a:bodyPr>
            <a:normAutofit fontScale="90000"/>
          </a:bodyPr>
          <a:lstStyle/>
          <a:p>
            <a:r>
              <a:rPr lang="ru-RU" b="1" dirty="0" smtClean="0">
                <a:solidFill>
                  <a:schemeClr val="tx2"/>
                </a:solidFill>
                <a:latin typeface="Comic Sans MS" panose="030F0702030302020204" pitchFamily="66" charset="0"/>
              </a:rPr>
              <a:t>Резьба по кости</a:t>
            </a:r>
            <a:endParaRPr lang="ru-RU" b="1" dirty="0">
              <a:solidFill>
                <a:schemeClr val="tx2"/>
              </a:solidFill>
              <a:latin typeface="Comic Sans MS" panose="030F0702030302020204" pitchFamily="66" charset="0"/>
            </a:endParaRPr>
          </a:p>
        </p:txBody>
      </p:sp>
      <p:sp>
        <p:nvSpPr>
          <p:cNvPr id="3" name="Объект 2"/>
          <p:cNvSpPr>
            <a:spLocks noGrp="1"/>
          </p:cNvSpPr>
          <p:nvPr>
            <p:ph sz="half" idx="1"/>
          </p:nvPr>
        </p:nvSpPr>
        <p:spPr>
          <a:xfrm>
            <a:off x="251520" y="980728"/>
            <a:ext cx="4244280" cy="5616624"/>
          </a:xfrm>
        </p:spPr>
        <p:txBody>
          <a:bodyPr>
            <a:normAutofit/>
          </a:bodyPr>
          <a:lstStyle/>
          <a:p>
            <a:pPr marL="0" indent="0" fontAlgn="base">
              <a:lnSpc>
                <a:spcPct val="115000"/>
              </a:lnSpc>
              <a:spcAft>
                <a:spcPts val="1875"/>
              </a:spcAft>
              <a:buNone/>
            </a:pPr>
            <a:r>
              <a:rPr lang="ru-RU" sz="2000" b="1" dirty="0">
                <a:solidFill>
                  <a:schemeClr val="tx2"/>
                </a:solidFill>
                <a:latin typeface="Comic Sans MS" panose="030F0702030302020204" pitchFamily="66" charset="0"/>
                <a:ea typeface="Times New Roman"/>
                <a:cs typeface="Times New Roman"/>
              </a:rPr>
              <a:t>Ненцы</a:t>
            </a:r>
            <a:br>
              <a:rPr lang="ru-RU" sz="2000" b="1" dirty="0">
                <a:solidFill>
                  <a:schemeClr val="tx2"/>
                </a:solidFill>
                <a:latin typeface="Comic Sans MS" panose="030F0702030302020204" pitchFamily="66" charset="0"/>
                <a:ea typeface="Times New Roman"/>
                <a:cs typeface="Times New Roman"/>
              </a:rPr>
            </a:br>
            <a:r>
              <a:rPr lang="ru-RU" sz="2000" b="1" dirty="0">
                <a:solidFill>
                  <a:schemeClr val="tx2"/>
                </a:solidFill>
                <a:latin typeface="Comic Sans MS" panose="030F0702030302020204" pitchFamily="66" charset="0"/>
                <a:ea typeface="Times New Roman"/>
                <a:cs typeface="Times New Roman"/>
              </a:rPr>
              <a:t>издавна известны как от­личные скульпторы</a:t>
            </a:r>
            <a:r>
              <a:rPr lang="ru-RU" sz="2000" dirty="0" smtClean="0">
                <a:solidFill>
                  <a:srgbClr val="000000"/>
                </a:solidFill>
                <a:latin typeface="Arial"/>
                <a:ea typeface="Times New Roman"/>
                <a:cs typeface="Times New Roman"/>
              </a:rPr>
              <a:t>.</a:t>
            </a:r>
            <a:endParaRPr lang="ru-RU" sz="2000" dirty="0" smtClean="0">
              <a:solidFill>
                <a:srgbClr val="000000"/>
              </a:solidFill>
              <a:latin typeface="Comic Sans MS" panose="030F0702030302020204" pitchFamily="66" charset="0"/>
              <a:ea typeface="Times New Roman"/>
            </a:endParaRPr>
          </a:p>
          <a:p>
            <a:pPr marL="0" indent="0">
              <a:buNone/>
            </a:pPr>
            <a:r>
              <a:rPr lang="ru-RU" sz="2000" b="1" dirty="0" smtClean="0">
                <a:solidFill>
                  <a:schemeClr val="tx2"/>
                </a:solidFill>
                <a:latin typeface="Comic Sans MS" panose="030F0702030302020204" pitchFamily="66" charset="0"/>
                <a:ea typeface="Times New Roman"/>
              </a:rPr>
              <a:t>Ненцы вырезали </a:t>
            </a:r>
            <a:r>
              <a:rPr lang="ru-RU" sz="2000" b="1" dirty="0">
                <a:solidFill>
                  <a:schemeClr val="tx2"/>
                </a:solidFill>
                <a:latin typeface="Comic Sans MS" panose="030F0702030302020204" pitchFamily="66" charset="0"/>
                <a:ea typeface="Times New Roman"/>
              </a:rPr>
              <a:t>из дерева </a:t>
            </a:r>
            <a:r>
              <a:rPr lang="ru-RU" sz="2000" b="1" dirty="0" smtClean="0">
                <a:solidFill>
                  <a:schemeClr val="tx2"/>
                </a:solidFill>
                <a:latin typeface="Comic Sans MS" panose="030F0702030302020204" pitchFamily="66" charset="0"/>
                <a:ea typeface="Times New Roman"/>
              </a:rPr>
              <a:t>и кости фигурки идолов,а также  </a:t>
            </a:r>
            <a:r>
              <a:rPr lang="ru-RU" sz="2000" b="1" dirty="0">
                <a:solidFill>
                  <a:schemeClr val="tx2"/>
                </a:solidFill>
                <a:latin typeface="Comic Sans MS" panose="030F0702030302020204" pitchFamily="66" charset="0"/>
                <a:ea typeface="Times New Roman"/>
              </a:rPr>
              <a:t>изображения животных — волков, медведей, </a:t>
            </a:r>
            <a:r>
              <a:rPr lang="ru-RU" sz="2000" b="1" dirty="0" smtClean="0">
                <a:solidFill>
                  <a:schemeClr val="tx2"/>
                </a:solidFill>
                <a:latin typeface="Comic Sans MS" panose="030F0702030302020204" pitchFamily="66" charset="0"/>
                <a:ea typeface="Times New Roman"/>
              </a:rPr>
              <a:t>оленей,игрушки.</a:t>
            </a:r>
            <a:r>
              <a:rPr lang="ru-RU" sz="2000" b="1" dirty="0">
                <a:solidFill>
                  <a:schemeClr val="tx2"/>
                </a:solidFill>
                <a:latin typeface="Comic Sans MS" panose="030F0702030302020204" pitchFamily="66" charset="0"/>
                <a:ea typeface="Times New Roman"/>
              </a:rPr>
              <a:t/>
            </a:r>
            <a:br>
              <a:rPr lang="ru-RU" sz="2000" b="1" dirty="0">
                <a:solidFill>
                  <a:schemeClr val="tx2"/>
                </a:solidFill>
                <a:latin typeface="Comic Sans MS" panose="030F0702030302020204" pitchFamily="66" charset="0"/>
                <a:ea typeface="Times New Roman"/>
              </a:rPr>
            </a:br>
            <a:r>
              <a:rPr lang="ru-RU" sz="2000" b="1" dirty="0">
                <a:solidFill>
                  <a:schemeClr val="tx2"/>
                </a:solidFill>
                <a:latin typeface="Comic Sans MS" panose="030F0702030302020204" pitchFamily="66" charset="0"/>
                <a:ea typeface="Times New Roman"/>
              </a:rPr>
              <a:t>Эти скульптуры служили, по мнению их создателей, для защиты от волков и</a:t>
            </a:r>
            <a:br>
              <a:rPr lang="ru-RU" sz="2000" b="1" dirty="0">
                <a:solidFill>
                  <a:schemeClr val="tx2"/>
                </a:solidFill>
                <a:latin typeface="Comic Sans MS" panose="030F0702030302020204" pitchFamily="66" charset="0"/>
                <a:ea typeface="Times New Roman"/>
              </a:rPr>
            </a:br>
            <a:r>
              <a:rPr lang="ru-RU" sz="2000" b="1" dirty="0">
                <a:solidFill>
                  <a:schemeClr val="tx2"/>
                </a:solidFill>
                <a:latin typeface="Comic Sans MS" panose="030F0702030302020204" pitchFamily="66" charset="0"/>
                <a:ea typeface="Times New Roman"/>
              </a:rPr>
              <a:t>медведей, для охраны оленьих </a:t>
            </a:r>
            <a:r>
              <a:rPr lang="ru-RU" sz="2000" b="1" dirty="0" smtClean="0">
                <a:solidFill>
                  <a:schemeClr val="tx2"/>
                </a:solidFill>
                <a:latin typeface="Comic Sans MS" panose="030F0702030302020204" pitchFamily="66" charset="0"/>
                <a:ea typeface="Times New Roman"/>
              </a:rPr>
              <a:t>стад,а так же оберегами для людей от злых сил.</a:t>
            </a:r>
            <a:endParaRPr lang="ru-RU" sz="2000" b="1" dirty="0">
              <a:solidFill>
                <a:schemeClr val="tx2"/>
              </a:solidFill>
              <a:latin typeface="Comic Sans MS" panose="030F0702030302020204" pitchFamily="66" charset="0"/>
            </a:endParaRPr>
          </a:p>
        </p:txBody>
      </p:sp>
      <p:pic>
        <p:nvPicPr>
          <p:cNvPr id="3074" name="Picture 2"/>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bwMode="auto">
          <a:xfrm>
            <a:off x="4388976" y="1052736"/>
            <a:ext cx="4431496" cy="518457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97590353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634082"/>
          </a:xfrm>
        </p:spPr>
        <p:txBody>
          <a:bodyPr>
            <a:normAutofit fontScale="90000"/>
          </a:bodyPr>
          <a:lstStyle/>
          <a:p>
            <a:r>
              <a:rPr lang="ru-RU" b="1" dirty="0" smtClean="0">
                <a:solidFill>
                  <a:schemeClr val="tx2"/>
                </a:solidFill>
                <a:latin typeface="Comic Sans MS" panose="030F0702030302020204" pitchFamily="66" charset="0"/>
              </a:rPr>
              <a:t>Изделия из бересты</a:t>
            </a:r>
            <a:endParaRPr lang="ru-RU" b="1" dirty="0">
              <a:solidFill>
                <a:schemeClr val="tx2"/>
              </a:solidFill>
              <a:latin typeface="Comic Sans MS" panose="030F0702030302020204" pitchFamily="66" charset="0"/>
            </a:endParaRPr>
          </a:p>
        </p:txBody>
      </p:sp>
      <p:sp>
        <p:nvSpPr>
          <p:cNvPr id="6" name="Объект 5"/>
          <p:cNvSpPr>
            <a:spLocks noGrp="1"/>
          </p:cNvSpPr>
          <p:nvPr>
            <p:ph sz="half" idx="2"/>
          </p:nvPr>
        </p:nvSpPr>
        <p:spPr/>
        <p:txBody>
          <a:bodyPr>
            <a:normAutofit/>
          </a:bodyPr>
          <a:lstStyle/>
          <a:p>
            <a:pPr fontAlgn="base">
              <a:lnSpc>
                <a:spcPct val="115000"/>
              </a:lnSpc>
              <a:spcAft>
                <a:spcPts val="0"/>
              </a:spcAft>
            </a:pPr>
            <a:r>
              <a:rPr lang="ru-RU" sz="1600" i="1" kern="0" dirty="0" smtClean="0">
                <a:solidFill>
                  <a:srgbClr val="FFFFFF"/>
                </a:solidFill>
                <a:effectLst>
                  <a:outerShdw blurRad="38100" dist="38100" dir="2700000" algn="tl">
                    <a:srgbClr val="000000"/>
                  </a:outerShdw>
                </a:effectLst>
                <a:latin typeface="Times New Roman" pitchFamily="18" charset="0"/>
                <a:cs typeface="Arial"/>
              </a:rPr>
              <a:t> </a:t>
            </a:r>
            <a:endParaRPr lang="ru-RU" sz="3200" dirty="0">
              <a:effectLst/>
              <a:latin typeface="Calibri"/>
              <a:ea typeface="Calibri"/>
              <a:cs typeface="Times New Roman"/>
            </a:endParaRPr>
          </a:p>
        </p:txBody>
      </p:sp>
      <p:sp>
        <p:nvSpPr>
          <p:cNvPr id="3" name="Объект 2"/>
          <p:cNvSpPr>
            <a:spLocks noGrp="1"/>
          </p:cNvSpPr>
          <p:nvPr>
            <p:ph sz="half" idx="1"/>
          </p:nvPr>
        </p:nvSpPr>
        <p:spPr>
          <a:xfrm>
            <a:off x="251520" y="980728"/>
            <a:ext cx="4244280" cy="5145435"/>
          </a:xfrm>
        </p:spPr>
        <p:txBody>
          <a:bodyPr>
            <a:noAutofit/>
          </a:bodyPr>
          <a:lstStyle/>
          <a:p>
            <a:pPr marL="0" indent="0"/>
            <a:r>
              <a:rPr lang="ru-RU" sz="2000" kern="0" dirty="0">
                <a:solidFill>
                  <a:schemeClr val="tx2"/>
                </a:solidFill>
                <a:effectLst>
                  <a:outerShdw blurRad="38100" dist="38100" dir="2700000" algn="tl">
                    <a:srgbClr val="000000"/>
                  </a:outerShdw>
                </a:effectLst>
                <a:latin typeface="Comic Sans MS" panose="030F0702030302020204" pitchFamily="66" charset="0"/>
                <a:cs typeface="Arial"/>
              </a:rPr>
              <a:t> Без предметов, выполняющих функцию </a:t>
            </a:r>
            <a:r>
              <a:rPr lang="ru-RU" sz="2000" kern="0" dirty="0" smtClean="0">
                <a:solidFill>
                  <a:schemeClr val="tx2"/>
                </a:solidFill>
                <a:effectLst>
                  <a:outerShdw blurRad="38100" dist="38100" dir="2700000" algn="tl">
                    <a:srgbClr val="000000"/>
                  </a:outerShdw>
                </a:effectLst>
                <a:latin typeface="Comic Sans MS" panose="030F0702030302020204" pitchFamily="66" charset="0"/>
                <a:cs typeface="Arial"/>
              </a:rPr>
              <a:t>хранения </a:t>
            </a:r>
            <a:r>
              <a:rPr lang="ru-RU" sz="2000" kern="0" dirty="0">
                <a:solidFill>
                  <a:schemeClr val="tx2"/>
                </a:solidFill>
                <a:effectLst>
                  <a:outerShdw blurRad="38100" dist="38100" dir="2700000" algn="tl">
                    <a:srgbClr val="000000"/>
                  </a:outerShdw>
                </a:effectLst>
                <a:latin typeface="Comic Sans MS" panose="030F0702030302020204" pitchFamily="66" charset="0"/>
                <a:cs typeface="Arial"/>
              </a:rPr>
              <a:t>невозможно ведение домашнего хозяйства </a:t>
            </a:r>
            <a:r>
              <a:rPr lang="ru-RU" sz="2000" kern="0" dirty="0" smtClean="0">
                <a:solidFill>
                  <a:schemeClr val="tx2"/>
                </a:solidFill>
                <a:effectLst>
                  <a:outerShdw blurRad="38100" dist="38100" dir="2700000" algn="tl">
                    <a:srgbClr val="000000"/>
                  </a:outerShdw>
                </a:effectLst>
                <a:latin typeface="Comic Sans MS" panose="030F0702030302020204" pitchFamily="66" charset="0"/>
                <a:cs typeface="Arial"/>
              </a:rPr>
              <a:t>. </a:t>
            </a:r>
            <a:r>
              <a:rPr lang="ru-RU" sz="2000" kern="0" dirty="0">
                <a:solidFill>
                  <a:schemeClr val="tx2"/>
                </a:solidFill>
                <a:effectLst>
                  <a:outerShdw blurRad="38100" dist="38100" dir="2700000" algn="tl">
                    <a:srgbClr val="000000"/>
                  </a:outerShdw>
                </a:effectLst>
                <a:latin typeface="Comic Sans MS" panose="030F0702030302020204" pitchFamily="66" charset="0"/>
                <a:cs typeface="Arial"/>
              </a:rPr>
              <a:t>У каждого народа образуется свой набор таких предметов. </a:t>
            </a:r>
            <a:endParaRPr lang="ru-RU" sz="2000" kern="0" dirty="0" smtClean="0">
              <a:solidFill>
                <a:schemeClr val="tx2"/>
              </a:solidFill>
              <a:effectLst>
                <a:outerShdw blurRad="38100" dist="38100" dir="2700000" algn="tl">
                  <a:srgbClr val="000000"/>
                </a:outerShdw>
              </a:effectLst>
              <a:latin typeface="Comic Sans MS" panose="030F0702030302020204" pitchFamily="66" charset="0"/>
              <a:cs typeface="Arial"/>
            </a:endParaRPr>
          </a:p>
          <a:p>
            <a:pPr marL="0" indent="0">
              <a:buNone/>
            </a:pPr>
            <a:r>
              <a:rPr lang="ru-RU" sz="2000" kern="0" dirty="0" smtClean="0">
                <a:solidFill>
                  <a:schemeClr val="tx2"/>
                </a:solidFill>
                <a:effectLst>
                  <a:outerShdw blurRad="38100" dist="38100" dir="2700000" algn="tl">
                    <a:srgbClr val="000000"/>
                  </a:outerShdw>
                </a:effectLst>
                <a:latin typeface="Comic Sans MS" panose="030F0702030302020204" pitchFamily="66" charset="0"/>
                <a:cs typeface="Arial"/>
              </a:rPr>
              <a:t>У </a:t>
            </a:r>
            <a:r>
              <a:rPr lang="ru-RU" sz="2000" kern="0" dirty="0">
                <a:solidFill>
                  <a:schemeClr val="tx2"/>
                </a:solidFill>
                <a:effectLst>
                  <a:outerShdw blurRad="38100" dist="38100" dir="2700000" algn="tl">
                    <a:srgbClr val="000000"/>
                  </a:outerShdw>
                </a:effectLst>
                <a:latin typeface="Comic Sans MS" panose="030F0702030302020204" pitchFamily="66" charset="0"/>
                <a:cs typeface="Arial"/>
              </a:rPr>
              <a:t>хантов и манси он включает в себя большое количество берестяной утвари различной формы, размеров и назначения: от миниатюр­ных солонок до крупногабаритных заплечных кузовов. Чаши для хранения продуктов питания или мелких предметов по настоящее время изготавливают как из весенне-осенней, так и летней бересты. </a:t>
            </a:r>
            <a:endParaRPr lang="ru-RU" sz="2000" dirty="0">
              <a:solidFill>
                <a:schemeClr val="tx2"/>
              </a:solidFill>
              <a:latin typeface="Comic Sans MS" panose="030F0702030302020204" pitchFamily="66" charset="0"/>
            </a:endParaRPr>
          </a:p>
        </p:txBody>
      </p:sp>
      <p:pic>
        <p:nvPicPr>
          <p:cNvPr id="5124"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72000" y="980728"/>
            <a:ext cx="4361046" cy="547260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507003731"/>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Прямоугольник 5"/>
          <p:cNvSpPr/>
          <p:nvPr/>
        </p:nvSpPr>
        <p:spPr>
          <a:xfrm>
            <a:off x="823831" y="280900"/>
            <a:ext cx="7272808" cy="646331"/>
          </a:xfrm>
          <a:prstGeom prst="rect">
            <a:avLst/>
          </a:prstGeom>
        </p:spPr>
        <p:txBody>
          <a:bodyPr wrap="square">
            <a:spAutoFit/>
          </a:bodyPr>
          <a:lstStyle/>
          <a:p>
            <a:pPr algn="ctr" fontAlgn="base">
              <a:spcBef>
                <a:spcPct val="0"/>
              </a:spcBef>
              <a:spcAft>
                <a:spcPct val="0"/>
              </a:spcAft>
              <a:defRPr/>
            </a:pPr>
            <a:r>
              <a:rPr lang="ru-RU" sz="2800" i="1" dirty="0" smtClean="0">
                <a:cs typeface="Arial" charset="0"/>
              </a:rPr>
              <a:t> </a:t>
            </a:r>
            <a:endParaRPr lang="ru-RU" sz="2800" b="1" i="1" dirty="0" smtClean="0">
              <a:latin typeface="Times New Roman" pitchFamily="18" charset="0"/>
              <a:cs typeface="Arial" pitchFamily="34" charset="0"/>
            </a:endParaRPr>
          </a:p>
          <a:p>
            <a:pPr lvl="0" algn="ctr" fontAlgn="base">
              <a:spcBef>
                <a:spcPct val="0"/>
              </a:spcBef>
              <a:spcAft>
                <a:spcPct val="0"/>
              </a:spcAft>
            </a:pPr>
            <a:endParaRPr lang="ru-RU" sz="800" b="1" i="1" dirty="0" smtClean="0">
              <a:latin typeface="Times New Roman" pitchFamily="18" charset="0"/>
              <a:cs typeface="Arial" pitchFamily="34" charset="0"/>
            </a:endParaRPr>
          </a:p>
        </p:txBody>
      </p:sp>
      <p:sp>
        <p:nvSpPr>
          <p:cNvPr id="3" name="Заголовок 2"/>
          <p:cNvSpPr>
            <a:spLocks noGrp="1"/>
          </p:cNvSpPr>
          <p:nvPr>
            <p:ph type="title"/>
          </p:nvPr>
        </p:nvSpPr>
        <p:spPr>
          <a:xfrm>
            <a:off x="457200" y="274638"/>
            <a:ext cx="8229600" cy="652593"/>
          </a:xfrm>
        </p:spPr>
        <p:txBody>
          <a:bodyPr>
            <a:normAutofit fontScale="90000"/>
          </a:bodyPr>
          <a:lstStyle/>
          <a:p>
            <a:r>
              <a:rPr lang="ru-RU" dirty="0" smtClean="0">
                <a:solidFill>
                  <a:schemeClr val="tx2"/>
                </a:solidFill>
                <a:latin typeface="Comic Sans MS" panose="030F0702030302020204" pitchFamily="66" charset="0"/>
              </a:rPr>
              <a:t>Бисероплетение</a:t>
            </a:r>
            <a:endParaRPr lang="ru-RU" dirty="0">
              <a:solidFill>
                <a:schemeClr val="tx2"/>
              </a:solidFill>
              <a:latin typeface="Comic Sans MS" panose="030F0702030302020204" pitchFamily="66" charset="0"/>
            </a:endParaRPr>
          </a:p>
        </p:txBody>
      </p:sp>
      <p:sp>
        <p:nvSpPr>
          <p:cNvPr id="5" name="Объект 4"/>
          <p:cNvSpPr>
            <a:spLocks noGrp="1"/>
          </p:cNvSpPr>
          <p:nvPr>
            <p:ph sz="half" idx="2"/>
          </p:nvPr>
        </p:nvSpPr>
        <p:spPr>
          <a:xfrm>
            <a:off x="5076056" y="915264"/>
            <a:ext cx="3816424" cy="5538072"/>
          </a:xfrm>
        </p:spPr>
        <p:txBody>
          <a:bodyPr>
            <a:normAutofit/>
          </a:bodyPr>
          <a:lstStyle/>
          <a:p>
            <a:pPr marL="0" indent="0">
              <a:buNone/>
            </a:pPr>
            <a:r>
              <a:rPr lang="ru-RU" b="1" dirty="0" smtClean="0">
                <a:solidFill>
                  <a:schemeClr val="tx2"/>
                </a:solidFill>
                <a:latin typeface="Comic Sans MS" panose="030F0702030302020204" pitchFamily="66" charset="0"/>
              </a:rPr>
              <a:t> </a:t>
            </a:r>
            <a:r>
              <a:rPr lang="ru-RU" sz="2400" kern="0" dirty="0">
                <a:solidFill>
                  <a:schemeClr val="tx2">
                    <a:lumMod val="60000"/>
                    <a:lumOff val="40000"/>
                  </a:schemeClr>
                </a:solidFill>
                <a:effectLst>
                  <a:outerShdw blurRad="38100" dist="38100" dir="2700000" algn="tl">
                    <a:srgbClr val="000000"/>
                  </a:outerShdw>
                </a:effectLst>
                <a:latin typeface="Comic Sans MS" panose="030F0702030302020204" pitchFamily="66" charset="0"/>
                <a:cs typeface="Arial"/>
              </a:rPr>
              <a:t>Один из очень интересных видов творчества народов Севера – искусство изготовления украшений из бисера.</a:t>
            </a:r>
            <a:endParaRPr lang="ru-RU" sz="2400" dirty="0" smtClean="0">
              <a:solidFill>
                <a:schemeClr val="tx2">
                  <a:lumMod val="60000"/>
                  <a:lumOff val="40000"/>
                </a:schemeClr>
              </a:solidFill>
              <a:latin typeface="Comic Sans MS" panose="030F0702030302020204" pitchFamily="66" charset="0"/>
            </a:endParaRPr>
          </a:p>
          <a:p>
            <a:pPr marL="0" indent="0">
              <a:buNone/>
            </a:pPr>
            <a:r>
              <a:rPr lang="ru-RU" sz="2400" b="1" dirty="0">
                <a:solidFill>
                  <a:schemeClr val="accent1">
                    <a:lumMod val="75000"/>
                  </a:schemeClr>
                </a:solidFill>
                <a:latin typeface="Comic Sans MS" panose="030F0702030302020204" pitchFamily="66" charset="0"/>
              </a:rPr>
              <a:t>Н</a:t>
            </a:r>
            <a:r>
              <a:rPr lang="ru-RU" sz="2400" b="1" dirty="0" smtClean="0">
                <a:solidFill>
                  <a:schemeClr val="accent1">
                    <a:lumMod val="75000"/>
                  </a:schemeClr>
                </a:solidFill>
                <a:latin typeface="Comic Sans MS" panose="030F0702030302020204" pitchFamily="66" charset="0"/>
              </a:rPr>
              <a:t>ароды севера </a:t>
            </a:r>
            <a:r>
              <a:rPr lang="ru-RU" sz="2400" b="1" dirty="0">
                <a:solidFill>
                  <a:schemeClr val="accent1">
                    <a:lumMod val="75000"/>
                  </a:schemeClr>
                </a:solidFill>
                <a:latin typeface="Comic Sans MS" panose="030F0702030302020204" pitchFamily="66" charset="0"/>
              </a:rPr>
              <a:t>украшали бисером шубы, унты, головные уборы и даже оленьи </a:t>
            </a:r>
            <a:r>
              <a:rPr lang="ru-RU" sz="2400" b="1" dirty="0" smtClean="0">
                <a:solidFill>
                  <a:schemeClr val="accent1">
                    <a:lumMod val="75000"/>
                  </a:schemeClr>
                </a:solidFill>
                <a:latin typeface="Comic Sans MS" panose="030F0702030302020204" pitchFamily="66" charset="0"/>
              </a:rPr>
              <a:t>упряжки.</a:t>
            </a:r>
            <a:endParaRPr lang="ru-RU" sz="2400" b="1" dirty="0">
              <a:solidFill>
                <a:schemeClr val="accent1">
                  <a:lumMod val="75000"/>
                </a:schemeClr>
              </a:solidFill>
              <a:latin typeface="Comic Sans MS" panose="030F0702030302020204" pitchFamily="66" charset="0"/>
            </a:endParaRPr>
          </a:p>
        </p:txBody>
      </p:sp>
      <p:pic>
        <p:nvPicPr>
          <p:cNvPr id="4098" name="Picture 2"/>
          <p:cNvPicPr>
            <a:picLocks noGrp="1" noChangeAspect="1" noChangeArrowheads="1"/>
          </p:cNvPicPr>
          <p:nvPr>
            <p:ph sz="half" idx="1"/>
          </p:nvPr>
        </p:nvPicPr>
        <p:blipFill>
          <a:blip r:embed="rId2">
            <a:extLst>
              <a:ext uri="{28A0092B-C50C-407E-A947-70E740481C1C}">
                <a14:useLocalDpi xmlns:a14="http://schemas.microsoft.com/office/drawing/2010/main" val="0"/>
              </a:ext>
            </a:extLst>
          </a:blip>
          <a:srcRect/>
          <a:stretch>
            <a:fillRect/>
          </a:stretch>
        </p:blipFill>
        <p:spPr bwMode="auto">
          <a:xfrm>
            <a:off x="323850" y="1052736"/>
            <a:ext cx="4464174" cy="54006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861901454"/>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Прямоугольник 5"/>
          <p:cNvSpPr/>
          <p:nvPr/>
        </p:nvSpPr>
        <p:spPr>
          <a:xfrm>
            <a:off x="899592" y="604066"/>
            <a:ext cx="7272808" cy="646331"/>
          </a:xfrm>
          <a:prstGeom prst="rect">
            <a:avLst/>
          </a:prstGeom>
        </p:spPr>
        <p:txBody>
          <a:bodyPr wrap="square">
            <a:spAutoFit/>
          </a:bodyPr>
          <a:lstStyle/>
          <a:p>
            <a:pPr algn="ctr" fontAlgn="base">
              <a:spcBef>
                <a:spcPct val="0"/>
              </a:spcBef>
              <a:spcAft>
                <a:spcPct val="0"/>
              </a:spcAft>
              <a:defRPr/>
            </a:pPr>
            <a:r>
              <a:rPr lang="ru-RU" sz="2800" i="1" dirty="0" smtClean="0">
                <a:cs typeface="Arial" charset="0"/>
              </a:rPr>
              <a:t> </a:t>
            </a:r>
            <a:endParaRPr lang="ru-RU" sz="2800" b="1" i="1" dirty="0" smtClean="0">
              <a:latin typeface="Times New Roman" pitchFamily="18" charset="0"/>
              <a:cs typeface="Arial" pitchFamily="34" charset="0"/>
            </a:endParaRPr>
          </a:p>
          <a:p>
            <a:pPr lvl="0" algn="ctr" fontAlgn="base">
              <a:spcBef>
                <a:spcPct val="0"/>
              </a:spcBef>
              <a:spcAft>
                <a:spcPct val="0"/>
              </a:spcAft>
            </a:pPr>
            <a:endParaRPr lang="ru-RU" sz="800" b="1" i="1" dirty="0" smtClean="0">
              <a:latin typeface="Times New Roman" pitchFamily="18" charset="0"/>
              <a:cs typeface="Arial" pitchFamily="34" charset="0"/>
            </a:endParaRPr>
          </a:p>
        </p:txBody>
      </p:sp>
      <p:sp>
        <p:nvSpPr>
          <p:cNvPr id="7" name="Заголовок 6"/>
          <p:cNvSpPr>
            <a:spLocks noGrp="1"/>
          </p:cNvSpPr>
          <p:nvPr>
            <p:ph type="title"/>
          </p:nvPr>
        </p:nvSpPr>
        <p:spPr>
          <a:xfrm>
            <a:off x="4535995" y="764704"/>
            <a:ext cx="3958717" cy="5004271"/>
          </a:xfrm>
        </p:spPr>
        <p:txBody>
          <a:bodyPr/>
          <a:lstStyle/>
          <a:p>
            <a:endParaRPr lang="ru-RU" dirty="0"/>
          </a:p>
        </p:txBody>
      </p:sp>
      <p:sp>
        <p:nvSpPr>
          <p:cNvPr id="8" name="Текст 7"/>
          <p:cNvSpPr>
            <a:spLocks noGrp="1"/>
          </p:cNvSpPr>
          <p:nvPr>
            <p:ph type="body" idx="1"/>
          </p:nvPr>
        </p:nvSpPr>
        <p:spPr>
          <a:xfrm>
            <a:off x="179512" y="927230"/>
            <a:ext cx="3672407" cy="5695383"/>
          </a:xfrm>
        </p:spPr>
        <p:txBody>
          <a:bodyPr>
            <a:noAutofit/>
          </a:bodyPr>
          <a:lstStyle/>
          <a:p>
            <a:r>
              <a:rPr lang="ru-RU" sz="2200" b="1" dirty="0">
                <a:solidFill>
                  <a:schemeClr val="accent1">
                    <a:lumMod val="75000"/>
                  </a:schemeClr>
                </a:solidFill>
                <a:latin typeface="Comic Sans MS" panose="030F0702030302020204" pitchFamily="66" charset="0"/>
              </a:rPr>
              <a:t>Искусство </a:t>
            </a:r>
            <a:r>
              <a:rPr lang="ru-RU" sz="2200" b="1" dirty="0" smtClean="0">
                <a:solidFill>
                  <a:schemeClr val="accent1">
                    <a:lumMod val="75000"/>
                  </a:schemeClr>
                </a:solidFill>
                <a:latin typeface="Comic Sans MS" panose="030F0702030302020204" pitchFamily="66" charset="0"/>
              </a:rPr>
              <a:t>меховой мозаики </a:t>
            </a:r>
            <a:r>
              <a:rPr lang="ru-RU" sz="2200" b="1" dirty="0">
                <a:solidFill>
                  <a:schemeClr val="accent1">
                    <a:lumMod val="75000"/>
                  </a:schemeClr>
                </a:solidFill>
                <a:latin typeface="Comic Sans MS" panose="030F0702030302020204" pitchFamily="66" charset="0"/>
              </a:rPr>
              <a:t>в наши дни применяется при изготовлении меховых ковров, распространенных на Крайнем Севере. Форма этих изделий очень разнообразна. Она зависит от материала, изобретательности и вкуса мастерицы. В последние годы широкое распространение получили круглые </a:t>
            </a:r>
            <a:r>
              <a:rPr lang="ru-RU" sz="2400" b="1" dirty="0" smtClean="0">
                <a:solidFill>
                  <a:schemeClr val="accent1">
                    <a:lumMod val="75000"/>
                  </a:schemeClr>
                </a:solidFill>
                <a:latin typeface="Comic Sans MS" panose="030F0702030302020204" pitchFamily="66" charset="0"/>
              </a:rPr>
              <a:t>ковры.</a:t>
            </a:r>
            <a:endParaRPr lang="ru-RU" sz="2400" b="1" dirty="0">
              <a:solidFill>
                <a:schemeClr val="accent1">
                  <a:lumMod val="75000"/>
                </a:schemeClr>
              </a:solidFill>
              <a:latin typeface="Comic Sans MS" panose="030F0702030302020204" pitchFamily="66" charset="0"/>
            </a:endParaRPr>
          </a:p>
        </p:txBody>
      </p:sp>
      <p:pic>
        <p:nvPicPr>
          <p:cNvPr id="8195"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51920" y="927231"/>
            <a:ext cx="5112568" cy="569538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9" name="Прямоугольник 8"/>
          <p:cNvSpPr/>
          <p:nvPr/>
        </p:nvSpPr>
        <p:spPr>
          <a:xfrm>
            <a:off x="179512" y="173179"/>
            <a:ext cx="8640960" cy="646331"/>
          </a:xfrm>
          <a:prstGeom prst="rect">
            <a:avLst/>
          </a:prstGeom>
        </p:spPr>
        <p:txBody>
          <a:bodyPr wrap="square">
            <a:spAutoFit/>
          </a:bodyPr>
          <a:lstStyle/>
          <a:p>
            <a:pPr algn="ctr"/>
            <a:r>
              <a:rPr lang="ru-RU" sz="3600" b="1" dirty="0">
                <a:solidFill>
                  <a:srgbClr val="4F81BD">
                    <a:lumMod val="75000"/>
                  </a:srgbClr>
                </a:solidFill>
                <a:latin typeface="Comic Sans MS" panose="030F0702030302020204" pitchFamily="66" charset="0"/>
              </a:rPr>
              <a:t>Искусство меховой мозаики </a:t>
            </a:r>
            <a:endParaRPr lang="ru-RU" sz="3600" dirty="0"/>
          </a:p>
        </p:txBody>
      </p:sp>
    </p:spTree>
    <p:extLst>
      <p:ext uri="{BB962C8B-B14F-4D97-AF65-F5344CB8AC3E}">
        <p14:creationId xmlns:p14="http://schemas.microsoft.com/office/powerpoint/2010/main" val="469473758"/>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778098"/>
          </a:xfrm>
        </p:spPr>
        <p:txBody>
          <a:bodyPr>
            <a:noAutofit/>
          </a:bodyPr>
          <a:lstStyle/>
          <a:p>
            <a:pPr>
              <a:lnSpc>
                <a:spcPct val="115000"/>
              </a:lnSpc>
              <a:spcAft>
                <a:spcPts val="600"/>
              </a:spcAft>
            </a:pPr>
            <a:r>
              <a:rPr lang="ru-RU" sz="3600" dirty="0" smtClean="0">
                <a:solidFill>
                  <a:schemeClr val="accent1">
                    <a:lumMod val="75000"/>
                  </a:schemeClr>
                </a:solidFill>
                <a:latin typeface="Comic Sans MS" panose="030F0702030302020204" pitchFamily="66" charset="0"/>
              </a:rPr>
              <a:t/>
            </a:r>
            <a:br>
              <a:rPr lang="ru-RU" sz="3600" dirty="0" smtClean="0">
                <a:solidFill>
                  <a:schemeClr val="accent1">
                    <a:lumMod val="75000"/>
                  </a:schemeClr>
                </a:solidFill>
                <a:latin typeface="Comic Sans MS" panose="030F0702030302020204" pitchFamily="66" charset="0"/>
              </a:rPr>
            </a:br>
            <a:r>
              <a:rPr lang="ru-RU" sz="3200" dirty="0" smtClean="0">
                <a:solidFill>
                  <a:schemeClr val="accent1">
                    <a:lumMod val="75000"/>
                  </a:schemeClr>
                </a:solidFill>
                <a:latin typeface="Comic Sans MS" panose="030F0702030302020204" pitchFamily="66" charset="0"/>
              </a:rPr>
              <a:t>Практическая работа</a:t>
            </a:r>
            <a:r>
              <a:rPr lang="ru-RU" sz="3200" dirty="0">
                <a:latin typeface="Comic Sans MS" panose="030F0702030302020204" pitchFamily="66" charset="0"/>
                <a:ea typeface="Times New Roman"/>
                <a:cs typeface="Times New Roman"/>
              </a:rPr>
              <a:t> </a:t>
            </a:r>
            <a:r>
              <a:rPr lang="ru-RU" sz="3200" dirty="0" smtClean="0">
                <a:latin typeface="Comic Sans MS" panose="030F0702030302020204" pitchFamily="66" charset="0"/>
                <a:ea typeface="Times New Roman"/>
                <a:cs typeface="Times New Roman"/>
              </a:rPr>
              <a:t/>
            </a:r>
            <a:br>
              <a:rPr lang="ru-RU" sz="3200" dirty="0" smtClean="0">
                <a:latin typeface="Comic Sans MS" panose="030F0702030302020204" pitchFamily="66" charset="0"/>
                <a:ea typeface="Times New Roman"/>
                <a:cs typeface="Times New Roman"/>
              </a:rPr>
            </a:br>
            <a:r>
              <a:rPr lang="ru-RU" sz="3200" dirty="0" smtClean="0">
                <a:solidFill>
                  <a:schemeClr val="accent1">
                    <a:lumMod val="75000"/>
                  </a:schemeClr>
                </a:solidFill>
                <a:latin typeface="Comic Sans MS" panose="030F0702030302020204" pitchFamily="66" charset="0"/>
                <a:ea typeface="Times New Roman"/>
                <a:cs typeface="Times New Roman"/>
              </a:rPr>
              <a:t>Изготовление </a:t>
            </a:r>
            <a:r>
              <a:rPr lang="ru-RU" sz="3200" dirty="0">
                <a:solidFill>
                  <a:schemeClr val="accent1">
                    <a:lumMod val="75000"/>
                  </a:schemeClr>
                </a:solidFill>
                <a:latin typeface="Comic Sans MS" panose="030F0702030302020204" pitchFamily="66" charset="0"/>
                <a:ea typeface="Times New Roman"/>
                <a:cs typeface="Times New Roman"/>
              </a:rPr>
              <a:t>оберега </a:t>
            </a:r>
            <a:r>
              <a:rPr lang="ru-RU" sz="3600" dirty="0">
                <a:solidFill>
                  <a:schemeClr val="accent1">
                    <a:lumMod val="75000"/>
                  </a:schemeClr>
                </a:solidFill>
                <a:latin typeface="Comic Sans MS" panose="030F0702030302020204" pitchFamily="66" charset="0"/>
                <a:ea typeface="Times New Roman"/>
                <a:cs typeface="Times New Roman"/>
              </a:rPr>
              <a:t>«Глухарка сна»</a:t>
            </a:r>
            <a:br>
              <a:rPr lang="ru-RU" sz="3600" dirty="0">
                <a:solidFill>
                  <a:schemeClr val="accent1">
                    <a:lumMod val="75000"/>
                  </a:schemeClr>
                </a:solidFill>
                <a:latin typeface="Comic Sans MS" panose="030F0702030302020204" pitchFamily="66" charset="0"/>
                <a:ea typeface="Times New Roman"/>
                <a:cs typeface="Times New Roman"/>
              </a:rPr>
            </a:br>
            <a:endParaRPr lang="ru-RU" sz="3600" dirty="0">
              <a:solidFill>
                <a:schemeClr val="accent1">
                  <a:lumMod val="75000"/>
                </a:schemeClr>
              </a:solidFill>
              <a:latin typeface="Comic Sans MS" panose="030F0702030302020204" pitchFamily="66" charset="0"/>
            </a:endParaRPr>
          </a:p>
        </p:txBody>
      </p:sp>
      <p:sp>
        <p:nvSpPr>
          <p:cNvPr id="3" name="Объект 2"/>
          <p:cNvSpPr>
            <a:spLocks noGrp="1"/>
          </p:cNvSpPr>
          <p:nvPr>
            <p:ph idx="1"/>
          </p:nvPr>
        </p:nvSpPr>
        <p:spPr>
          <a:xfrm>
            <a:off x="457200" y="1340768"/>
            <a:ext cx="8229600" cy="4896544"/>
          </a:xfrm>
        </p:spPr>
        <p:txBody>
          <a:bodyPr>
            <a:normAutofit fontScale="62500" lnSpcReduction="20000"/>
          </a:bodyPr>
          <a:lstStyle/>
          <a:p>
            <a:pPr>
              <a:spcAft>
                <a:spcPts val="0"/>
              </a:spcAft>
            </a:pPr>
            <a:r>
              <a:rPr lang="ru-RU" dirty="0">
                <a:solidFill>
                  <a:schemeClr val="accent1">
                    <a:lumMod val="75000"/>
                  </a:schemeClr>
                </a:solidFill>
                <a:latin typeface="Comic Sans MS" panose="030F0702030302020204" pitchFamily="66" charset="0"/>
                <a:ea typeface="Times New Roman"/>
                <a:cs typeface="Times New Roman"/>
              </a:rPr>
              <a:t>Для изготовления хантыйского орнамента «Глухарка сна» нам понадобится</a:t>
            </a:r>
            <a:r>
              <a:rPr lang="ru-RU" dirty="0" smtClean="0">
                <a:solidFill>
                  <a:schemeClr val="accent1">
                    <a:lumMod val="75000"/>
                  </a:schemeClr>
                </a:solidFill>
                <a:latin typeface="Comic Sans MS" panose="030F0702030302020204" pitchFamily="66" charset="0"/>
                <a:ea typeface="Times New Roman"/>
                <a:cs typeface="Times New Roman"/>
              </a:rPr>
              <a:t>:</a:t>
            </a:r>
            <a:r>
              <a:rPr lang="ru-RU" dirty="0">
                <a:solidFill>
                  <a:schemeClr val="accent1">
                    <a:lumMod val="75000"/>
                  </a:schemeClr>
                </a:solidFill>
                <a:latin typeface="Comic Sans MS" panose="030F0702030302020204" pitchFamily="66" charset="0"/>
                <a:ea typeface="Times New Roman"/>
                <a:cs typeface="Times New Roman"/>
              </a:rPr>
              <a:t/>
            </a:r>
            <a:br>
              <a:rPr lang="ru-RU" dirty="0">
                <a:solidFill>
                  <a:schemeClr val="accent1">
                    <a:lumMod val="75000"/>
                  </a:schemeClr>
                </a:solidFill>
                <a:latin typeface="Comic Sans MS" panose="030F0702030302020204" pitchFamily="66" charset="0"/>
                <a:ea typeface="Times New Roman"/>
                <a:cs typeface="Times New Roman"/>
              </a:rPr>
            </a:br>
            <a:r>
              <a:rPr lang="ru-RU" dirty="0">
                <a:solidFill>
                  <a:schemeClr val="accent1">
                    <a:lumMod val="75000"/>
                  </a:schemeClr>
                </a:solidFill>
                <a:latin typeface="Comic Sans MS" panose="030F0702030302020204" pitchFamily="66" charset="0"/>
                <a:ea typeface="Times New Roman"/>
                <a:cs typeface="Times New Roman"/>
              </a:rPr>
              <a:t>- круг из картона диаметром 12 см– 1 шт.</a:t>
            </a:r>
            <a:br>
              <a:rPr lang="ru-RU" dirty="0">
                <a:solidFill>
                  <a:schemeClr val="accent1">
                    <a:lumMod val="75000"/>
                  </a:schemeClr>
                </a:solidFill>
                <a:latin typeface="Comic Sans MS" panose="030F0702030302020204" pitchFamily="66" charset="0"/>
                <a:ea typeface="Times New Roman"/>
                <a:cs typeface="Times New Roman"/>
              </a:rPr>
            </a:br>
            <a:r>
              <a:rPr lang="ru-RU" dirty="0">
                <a:solidFill>
                  <a:schemeClr val="accent1">
                    <a:lumMod val="75000"/>
                  </a:schemeClr>
                </a:solidFill>
                <a:latin typeface="Comic Sans MS" panose="030F0702030302020204" pitchFamily="66" charset="0"/>
                <a:ea typeface="Times New Roman"/>
                <a:cs typeface="Times New Roman"/>
              </a:rPr>
              <a:t>- круг из бумаги для скрапбукинга (можно любой другой материал, например, фетр) диаметром 12 см – 1 шт.</a:t>
            </a:r>
            <a:br>
              <a:rPr lang="ru-RU" dirty="0">
                <a:solidFill>
                  <a:schemeClr val="accent1">
                    <a:lumMod val="75000"/>
                  </a:schemeClr>
                </a:solidFill>
                <a:latin typeface="Comic Sans MS" panose="030F0702030302020204" pitchFamily="66" charset="0"/>
                <a:ea typeface="Times New Roman"/>
                <a:cs typeface="Times New Roman"/>
              </a:rPr>
            </a:br>
            <a:r>
              <a:rPr lang="ru-RU" dirty="0">
                <a:solidFill>
                  <a:schemeClr val="accent1">
                    <a:lumMod val="75000"/>
                  </a:schemeClr>
                </a:solidFill>
                <a:latin typeface="Comic Sans MS" panose="030F0702030302020204" pitchFamily="66" charset="0"/>
                <a:ea typeface="Times New Roman"/>
                <a:cs typeface="Times New Roman"/>
              </a:rPr>
              <a:t>- круг из желтой бумаги диаметром 14 см – 1 шт.</a:t>
            </a:r>
            <a:br>
              <a:rPr lang="ru-RU" dirty="0">
                <a:solidFill>
                  <a:schemeClr val="accent1">
                    <a:lumMod val="75000"/>
                  </a:schemeClr>
                </a:solidFill>
                <a:latin typeface="Comic Sans MS" panose="030F0702030302020204" pitchFamily="66" charset="0"/>
                <a:ea typeface="Times New Roman"/>
                <a:cs typeface="Times New Roman"/>
              </a:rPr>
            </a:br>
            <a:r>
              <a:rPr lang="ru-RU" dirty="0">
                <a:solidFill>
                  <a:schemeClr val="accent1">
                    <a:lumMod val="75000"/>
                  </a:schemeClr>
                </a:solidFill>
                <a:latin typeface="Comic Sans MS" panose="030F0702030302020204" pitchFamily="66" charset="0"/>
                <a:ea typeface="Times New Roman"/>
                <a:cs typeface="Times New Roman"/>
              </a:rPr>
              <a:t>- шаблон глухарки</a:t>
            </a:r>
            <a:br>
              <a:rPr lang="ru-RU" dirty="0">
                <a:solidFill>
                  <a:schemeClr val="accent1">
                    <a:lumMod val="75000"/>
                  </a:schemeClr>
                </a:solidFill>
                <a:latin typeface="Comic Sans MS" panose="030F0702030302020204" pitchFamily="66" charset="0"/>
                <a:ea typeface="Times New Roman"/>
                <a:cs typeface="Times New Roman"/>
              </a:rPr>
            </a:br>
            <a:r>
              <a:rPr lang="ru-RU" dirty="0">
                <a:solidFill>
                  <a:schemeClr val="accent1">
                    <a:lumMod val="75000"/>
                  </a:schemeClr>
                </a:solidFill>
                <a:latin typeface="Comic Sans MS" panose="030F0702030302020204" pitchFamily="66" charset="0"/>
                <a:ea typeface="Times New Roman"/>
                <a:cs typeface="Times New Roman"/>
              </a:rPr>
              <a:t>- ножницы</a:t>
            </a:r>
            <a:br>
              <a:rPr lang="ru-RU" dirty="0">
                <a:solidFill>
                  <a:schemeClr val="accent1">
                    <a:lumMod val="75000"/>
                  </a:schemeClr>
                </a:solidFill>
                <a:latin typeface="Comic Sans MS" panose="030F0702030302020204" pitchFamily="66" charset="0"/>
                <a:ea typeface="Times New Roman"/>
                <a:cs typeface="Times New Roman"/>
              </a:rPr>
            </a:br>
            <a:r>
              <a:rPr lang="ru-RU" dirty="0">
                <a:solidFill>
                  <a:schemeClr val="accent1">
                    <a:lumMod val="75000"/>
                  </a:schemeClr>
                </a:solidFill>
                <a:latin typeface="Comic Sans MS" panose="030F0702030302020204" pitchFamily="66" charset="0"/>
                <a:ea typeface="Times New Roman"/>
                <a:cs typeface="Times New Roman"/>
              </a:rPr>
              <a:t>- дырокол </a:t>
            </a:r>
            <a:br>
              <a:rPr lang="ru-RU" dirty="0">
                <a:solidFill>
                  <a:schemeClr val="accent1">
                    <a:lumMod val="75000"/>
                  </a:schemeClr>
                </a:solidFill>
                <a:latin typeface="Comic Sans MS" panose="030F0702030302020204" pitchFamily="66" charset="0"/>
                <a:ea typeface="Times New Roman"/>
                <a:cs typeface="Times New Roman"/>
              </a:rPr>
            </a:br>
            <a:r>
              <a:rPr lang="ru-RU" dirty="0">
                <a:solidFill>
                  <a:schemeClr val="accent1">
                    <a:lumMod val="75000"/>
                  </a:schemeClr>
                </a:solidFill>
                <a:latin typeface="Comic Sans MS" panose="030F0702030302020204" pitchFamily="66" charset="0"/>
                <a:ea typeface="Times New Roman"/>
                <a:cs typeface="Times New Roman"/>
              </a:rPr>
              <a:t>- клей</a:t>
            </a:r>
            <a:br>
              <a:rPr lang="ru-RU" dirty="0">
                <a:solidFill>
                  <a:schemeClr val="accent1">
                    <a:lumMod val="75000"/>
                  </a:schemeClr>
                </a:solidFill>
                <a:latin typeface="Comic Sans MS" panose="030F0702030302020204" pitchFamily="66" charset="0"/>
                <a:ea typeface="Times New Roman"/>
                <a:cs typeface="Times New Roman"/>
              </a:rPr>
            </a:br>
            <a:r>
              <a:rPr lang="ru-RU" dirty="0">
                <a:solidFill>
                  <a:schemeClr val="accent1">
                    <a:lumMod val="75000"/>
                  </a:schemeClr>
                </a:solidFill>
                <a:latin typeface="Comic Sans MS" panose="030F0702030302020204" pitchFamily="66" charset="0"/>
                <a:ea typeface="Times New Roman"/>
                <a:cs typeface="Times New Roman"/>
              </a:rPr>
              <a:t>- атласные ленты</a:t>
            </a:r>
            <a:br>
              <a:rPr lang="ru-RU" dirty="0">
                <a:solidFill>
                  <a:schemeClr val="accent1">
                    <a:lumMod val="75000"/>
                  </a:schemeClr>
                </a:solidFill>
                <a:latin typeface="Comic Sans MS" panose="030F0702030302020204" pitchFamily="66" charset="0"/>
                <a:ea typeface="Times New Roman"/>
                <a:cs typeface="Times New Roman"/>
              </a:rPr>
            </a:br>
            <a:r>
              <a:rPr lang="ru-RU" dirty="0">
                <a:solidFill>
                  <a:schemeClr val="accent1">
                    <a:lumMod val="75000"/>
                  </a:schemeClr>
                </a:solidFill>
                <a:latin typeface="Comic Sans MS" panose="030F0702030302020204" pitchFamily="66" charset="0"/>
                <a:ea typeface="Times New Roman"/>
                <a:cs typeface="Times New Roman"/>
              </a:rPr>
              <a:t>По представленному шаблону из цветной бумаги вырезать орнамент глухарки. Склеиваем детали между собой: сначала картонный круг наклеиваем на желтый, затем приклеиваем круг из бумаги для </a:t>
            </a:r>
            <a:r>
              <a:rPr lang="ru-RU" dirty="0" smtClean="0">
                <a:solidFill>
                  <a:schemeClr val="accent1">
                    <a:lumMod val="75000"/>
                  </a:schemeClr>
                </a:solidFill>
                <a:latin typeface="Comic Sans MS" panose="030F0702030302020204" pitchFamily="66" charset="0"/>
                <a:ea typeface="Times New Roman"/>
                <a:cs typeface="Times New Roman"/>
              </a:rPr>
              <a:t>скрапбукинга или фетра.</a:t>
            </a:r>
            <a:r>
              <a:rPr lang="ru-RU" dirty="0">
                <a:solidFill>
                  <a:schemeClr val="accent1">
                    <a:lumMod val="75000"/>
                  </a:schemeClr>
                </a:solidFill>
                <a:latin typeface="Comic Sans MS" panose="030F0702030302020204" pitchFamily="66" charset="0"/>
                <a:ea typeface="Times New Roman"/>
                <a:cs typeface="Times New Roman"/>
              </a:rPr>
              <a:t/>
            </a:r>
            <a:br>
              <a:rPr lang="ru-RU" dirty="0">
                <a:solidFill>
                  <a:schemeClr val="accent1">
                    <a:lumMod val="75000"/>
                  </a:schemeClr>
                </a:solidFill>
                <a:latin typeface="Comic Sans MS" panose="030F0702030302020204" pitchFamily="66" charset="0"/>
                <a:ea typeface="Times New Roman"/>
                <a:cs typeface="Times New Roman"/>
              </a:rPr>
            </a:br>
            <a:r>
              <a:rPr lang="ru-RU" dirty="0">
                <a:solidFill>
                  <a:schemeClr val="accent1">
                    <a:lumMod val="75000"/>
                  </a:schemeClr>
                </a:solidFill>
                <a:latin typeface="Comic Sans MS" panose="030F0702030302020204" pitchFamily="66" charset="0"/>
                <a:ea typeface="Times New Roman"/>
                <a:cs typeface="Times New Roman"/>
              </a:rPr>
              <a:t>Наклеиваем на основу орнамент глухарки, при помощи дырокола делаем отверстия и украшаем атласными лентами.</a:t>
            </a:r>
            <a:endParaRPr lang="ru-RU" sz="4000" dirty="0">
              <a:solidFill>
                <a:schemeClr val="accent1">
                  <a:lumMod val="75000"/>
                </a:schemeClr>
              </a:solidFill>
              <a:latin typeface="Comic Sans MS" panose="030F0702030302020204" pitchFamily="66" charset="0"/>
              <a:ea typeface="Times New Roman"/>
            </a:endParaRPr>
          </a:p>
          <a:p>
            <a:r>
              <a:rPr lang="ru-RU" sz="3800" b="1" dirty="0" smtClean="0">
                <a:solidFill>
                  <a:schemeClr val="accent1">
                    <a:lumMod val="75000"/>
                  </a:schemeClr>
                </a:solidFill>
                <a:latin typeface="Comic Sans MS" panose="030F0702030302020204" pitchFamily="66" charset="0"/>
                <a:ea typeface="Calibri"/>
                <a:cs typeface="Times New Roman"/>
              </a:rPr>
              <a:t>Ребята приятного вам творчества</a:t>
            </a:r>
            <a:r>
              <a:rPr lang="ru-RU" sz="3800" b="1" dirty="0">
                <a:solidFill>
                  <a:schemeClr val="accent1">
                    <a:lumMod val="75000"/>
                  </a:schemeClr>
                </a:solidFill>
                <a:latin typeface="Comic Sans MS" panose="030F0702030302020204" pitchFamily="66" charset="0"/>
                <a:ea typeface="Calibri"/>
                <a:cs typeface="Times New Roman"/>
              </a:rPr>
              <a:t>!</a:t>
            </a:r>
            <a:endParaRPr lang="ru-RU" sz="3800" b="1" dirty="0">
              <a:solidFill>
                <a:schemeClr val="accent1">
                  <a:lumMod val="75000"/>
                </a:schemeClr>
              </a:solidFill>
              <a:latin typeface="Comic Sans MS" panose="030F0702030302020204" pitchFamily="66" charset="0"/>
            </a:endParaRPr>
          </a:p>
        </p:txBody>
      </p:sp>
    </p:spTree>
    <p:extLst>
      <p:ext uri="{BB962C8B-B14F-4D97-AF65-F5344CB8AC3E}">
        <p14:creationId xmlns:p14="http://schemas.microsoft.com/office/powerpoint/2010/main" val="1225619508"/>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a:xfrm>
            <a:off x="251520" y="274638"/>
            <a:ext cx="8640960" cy="1498178"/>
          </a:xfrm>
        </p:spPr>
        <p:txBody>
          <a:bodyPr>
            <a:noAutofit/>
          </a:bodyPr>
          <a:lstStyle/>
          <a:p>
            <a:r>
              <a:rPr lang="ru-RU" sz="2400" b="1" dirty="0">
                <a:solidFill>
                  <a:schemeClr val="tx2">
                    <a:lumMod val="60000"/>
                    <a:lumOff val="40000"/>
                  </a:schemeClr>
                </a:solidFill>
                <a:latin typeface="Comic Sans MS" panose="030F0702030302020204" pitchFamily="66" charset="0"/>
                <a:ea typeface="Calibri"/>
                <a:cs typeface="Times New Roman"/>
              </a:rPr>
              <a:t>Орнамент «Глухарка сна»✨ – обязательное украшение детской люльки. Считается, что глухарка носит сон человека, следит за тем, чтобы ребенок вовремя засыпал, и его душа отдыхала</a:t>
            </a:r>
            <a:r>
              <a:rPr lang="ru-RU" sz="2400" dirty="0">
                <a:solidFill>
                  <a:schemeClr val="tx2">
                    <a:lumMod val="60000"/>
                    <a:lumOff val="40000"/>
                  </a:schemeClr>
                </a:solidFill>
                <a:latin typeface="Helvetica"/>
                <a:ea typeface="Calibri"/>
                <a:cs typeface="Times New Roman"/>
              </a:rPr>
              <a:t>.</a:t>
            </a:r>
            <a:endParaRPr lang="ru-RU" sz="2400" dirty="0">
              <a:solidFill>
                <a:schemeClr val="tx2">
                  <a:lumMod val="60000"/>
                  <a:lumOff val="40000"/>
                </a:schemeClr>
              </a:solidFill>
            </a:endParaRPr>
          </a:p>
        </p:txBody>
      </p:sp>
      <p:pic>
        <p:nvPicPr>
          <p:cNvPr id="6146" name="Picture 2"/>
          <p:cNvPicPr>
            <a:picLocks noGrp="1" noChangeAspect="1" noChangeArrowheads="1"/>
          </p:cNvPicPr>
          <p:nvPr>
            <p:ph sz="half" idx="1"/>
          </p:nvPr>
        </p:nvPicPr>
        <p:blipFill>
          <a:blip r:embed="rId2">
            <a:extLst>
              <a:ext uri="{28A0092B-C50C-407E-A947-70E740481C1C}">
                <a14:useLocalDpi xmlns:a14="http://schemas.microsoft.com/office/drawing/2010/main" val="0"/>
              </a:ext>
            </a:extLst>
          </a:blip>
          <a:srcRect/>
          <a:stretch>
            <a:fillRect/>
          </a:stretch>
        </p:blipFill>
        <p:spPr bwMode="auto">
          <a:xfrm>
            <a:off x="323528" y="2097866"/>
            <a:ext cx="4172272" cy="41394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47" name="Picture 3"/>
          <p:cNvPicPr>
            <a:picLocks noGrp="1" noChangeAspect="1" noChangeArrowheads="1"/>
          </p:cNvPicPr>
          <p:nvPr>
            <p:ph sz="half" idx="2"/>
          </p:nvPr>
        </p:nvPicPr>
        <p:blipFill>
          <a:blip r:embed="rId3">
            <a:extLst>
              <a:ext uri="{28A0092B-C50C-407E-A947-70E740481C1C}">
                <a14:useLocalDpi xmlns:a14="http://schemas.microsoft.com/office/drawing/2010/main" val="0"/>
              </a:ext>
            </a:extLst>
          </a:blip>
          <a:srcRect/>
          <a:stretch>
            <a:fillRect/>
          </a:stretch>
        </p:blipFill>
        <p:spPr bwMode="auto">
          <a:xfrm>
            <a:off x="4716016" y="2105500"/>
            <a:ext cx="4176464" cy="41318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829859027"/>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Заголовок 4"/>
          <p:cNvSpPr>
            <a:spLocks noGrp="1"/>
          </p:cNvSpPr>
          <p:nvPr>
            <p:ph type="title"/>
          </p:nvPr>
        </p:nvSpPr>
        <p:spPr>
          <a:xfrm>
            <a:off x="251520" y="274638"/>
            <a:ext cx="4104456" cy="2146250"/>
          </a:xfrm>
        </p:spPr>
        <p:txBody>
          <a:bodyPr>
            <a:normAutofit/>
          </a:bodyPr>
          <a:lstStyle/>
          <a:p>
            <a:r>
              <a:rPr lang="ru-RU" dirty="0" smtClean="0">
                <a:solidFill>
                  <a:schemeClr val="accent1">
                    <a:lumMod val="75000"/>
                  </a:schemeClr>
                </a:solidFill>
                <a:latin typeface="Comic Sans MS" panose="030F0702030302020204" pitchFamily="66" charset="0"/>
              </a:rPr>
              <a:t>Варианты изделия</a:t>
            </a:r>
            <a:endParaRPr lang="ru-RU" dirty="0">
              <a:solidFill>
                <a:schemeClr val="accent1">
                  <a:lumMod val="75000"/>
                </a:schemeClr>
              </a:solidFill>
              <a:latin typeface="Comic Sans MS" panose="030F0702030302020204" pitchFamily="66" charset="0"/>
            </a:endParaRPr>
          </a:p>
        </p:txBody>
      </p:sp>
      <p:pic>
        <p:nvPicPr>
          <p:cNvPr id="7174" name="Picture 6"/>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51520" y="2780928"/>
            <a:ext cx="4896544" cy="367240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170" name="Picture 2"/>
          <p:cNvPicPr>
            <a:picLocks noGrp="1" noChangeAspect="1" noChangeArrowheads="1"/>
          </p:cNvPicPr>
          <p:nvPr>
            <p:ph sz="half" idx="2"/>
          </p:nvPr>
        </p:nvPicPr>
        <p:blipFill>
          <a:blip r:embed="rId3">
            <a:extLst>
              <a:ext uri="{28A0092B-C50C-407E-A947-70E740481C1C}">
                <a14:useLocalDpi xmlns:a14="http://schemas.microsoft.com/office/drawing/2010/main" val="0"/>
              </a:ext>
            </a:extLst>
          </a:blip>
          <a:srcRect/>
          <a:stretch>
            <a:fillRect/>
          </a:stretch>
        </p:blipFill>
        <p:spPr bwMode="auto">
          <a:xfrm>
            <a:off x="3203848" y="3356992"/>
            <a:ext cx="4680520" cy="324284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171" name="Picture 3"/>
          <p:cNvPicPr>
            <a:picLocks noGrp="1" noChangeAspect="1" noChangeArrowheads="1"/>
          </p:cNvPicPr>
          <p:nvPr>
            <p:ph sz="half" idx="1"/>
          </p:nvPr>
        </p:nvPicPr>
        <p:blipFill>
          <a:blip r:embed="rId4">
            <a:extLst>
              <a:ext uri="{28A0092B-C50C-407E-A947-70E740481C1C}">
                <a14:useLocalDpi xmlns:a14="http://schemas.microsoft.com/office/drawing/2010/main" val="0"/>
              </a:ext>
            </a:extLst>
          </a:blip>
          <a:srcRect/>
          <a:stretch>
            <a:fillRect/>
          </a:stretch>
        </p:blipFill>
        <p:spPr bwMode="auto">
          <a:xfrm>
            <a:off x="4427984" y="404664"/>
            <a:ext cx="4392488" cy="302722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098844789"/>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Заголовок 4"/>
          <p:cNvSpPr>
            <a:spLocks noGrp="1"/>
          </p:cNvSpPr>
          <p:nvPr>
            <p:ph type="title"/>
          </p:nvPr>
        </p:nvSpPr>
        <p:spPr>
          <a:xfrm>
            <a:off x="323528" y="1268760"/>
            <a:ext cx="8496943" cy="5040560"/>
          </a:xfrm>
        </p:spPr>
        <p:txBody>
          <a:bodyPr>
            <a:noAutofit/>
          </a:bodyPr>
          <a:lstStyle/>
          <a:p>
            <a:pPr marL="457200" marR="148590" indent="-6350"/>
            <a:r>
              <a:rPr lang="ru-RU" sz="1800" b="0" cap="none" dirty="0" smtClean="0">
                <a:solidFill>
                  <a:srgbClr val="FF0000"/>
                </a:solidFill>
                <a:latin typeface="Comic Sans MS" panose="030F0702030302020204" pitchFamily="66" charset="0"/>
              </a:rPr>
              <a:t>1.Сиди на закрепленных местах и не вставай без разрешения учителя.</a:t>
            </a:r>
            <a:br>
              <a:rPr lang="ru-RU" sz="1800" b="0" cap="none" dirty="0" smtClean="0">
                <a:solidFill>
                  <a:srgbClr val="FF0000"/>
                </a:solidFill>
                <a:latin typeface="Comic Sans MS" panose="030F0702030302020204" pitchFamily="66" charset="0"/>
              </a:rPr>
            </a:br>
            <a:r>
              <a:rPr lang="ru-RU" sz="1800" b="0" cap="none" dirty="0" smtClean="0">
                <a:solidFill>
                  <a:srgbClr val="FF0000"/>
                </a:solidFill>
                <a:latin typeface="Comic Sans MS" panose="030F0702030302020204" pitchFamily="66" charset="0"/>
              </a:rPr>
              <a:t>2.   Работу начинай только с разрешения учителя. Когда учитель обращается к тебе, приостанови работу. Не отвлекайся во время работы.</a:t>
            </a:r>
            <a:br>
              <a:rPr lang="ru-RU" sz="1800" b="0" cap="none" dirty="0" smtClean="0">
                <a:solidFill>
                  <a:srgbClr val="FF0000"/>
                </a:solidFill>
                <a:latin typeface="Comic Sans MS" panose="030F0702030302020204" pitchFamily="66" charset="0"/>
              </a:rPr>
            </a:br>
            <a:r>
              <a:rPr lang="ru-RU" sz="1800" b="0" cap="none" dirty="0" smtClean="0">
                <a:solidFill>
                  <a:srgbClr val="FF0000"/>
                </a:solidFill>
                <a:latin typeface="Comic Sans MS" panose="030F0702030302020204" pitchFamily="66" charset="0"/>
              </a:rPr>
              <a:t>3.   Не пользуйся инструментами, правила обращения с которыми не изучены.</a:t>
            </a:r>
            <a:br>
              <a:rPr lang="ru-RU" sz="1800" b="0" cap="none" dirty="0" smtClean="0">
                <a:solidFill>
                  <a:srgbClr val="FF0000"/>
                </a:solidFill>
                <a:latin typeface="Comic Sans MS" panose="030F0702030302020204" pitchFamily="66" charset="0"/>
              </a:rPr>
            </a:br>
            <a:r>
              <a:rPr lang="ru-RU" sz="1800" b="0" cap="none" dirty="0" smtClean="0">
                <a:solidFill>
                  <a:srgbClr val="FF0000"/>
                </a:solidFill>
                <a:latin typeface="Comic Sans MS" panose="030F0702030302020204" pitchFamily="66" charset="0"/>
              </a:rPr>
              <a:t>4.   Употребляй инструмент только по назначению.</a:t>
            </a:r>
            <a:br>
              <a:rPr lang="ru-RU" sz="1800" b="0" cap="none" dirty="0" smtClean="0">
                <a:solidFill>
                  <a:srgbClr val="FF0000"/>
                </a:solidFill>
                <a:latin typeface="Comic Sans MS" panose="030F0702030302020204" pitchFamily="66" charset="0"/>
              </a:rPr>
            </a:br>
            <a:r>
              <a:rPr lang="ru-RU" sz="1800" b="0" cap="none" dirty="0" smtClean="0">
                <a:solidFill>
                  <a:srgbClr val="FF0000"/>
                </a:solidFill>
                <a:latin typeface="Comic Sans MS" panose="030F0702030302020204" pitchFamily="66" charset="0"/>
              </a:rPr>
              <a:t>5.   Не работай неисправными и тупыми инструментами.</a:t>
            </a:r>
            <a:br>
              <a:rPr lang="ru-RU" sz="1800" b="0" cap="none" dirty="0" smtClean="0">
                <a:solidFill>
                  <a:srgbClr val="FF0000"/>
                </a:solidFill>
                <a:latin typeface="Comic Sans MS" panose="030F0702030302020204" pitchFamily="66" charset="0"/>
              </a:rPr>
            </a:br>
            <a:r>
              <a:rPr lang="ru-RU" sz="1800" b="0" cap="none" dirty="0" smtClean="0">
                <a:solidFill>
                  <a:srgbClr val="FF0000"/>
                </a:solidFill>
                <a:latin typeface="Comic Sans MS" panose="030F0702030302020204" pitchFamily="66" charset="0"/>
              </a:rPr>
              <a:t>6.   При работе держи инструмент так, как показал учитель.</a:t>
            </a:r>
            <a:br>
              <a:rPr lang="ru-RU" sz="1800" b="0" cap="none" dirty="0" smtClean="0">
                <a:solidFill>
                  <a:srgbClr val="FF0000"/>
                </a:solidFill>
                <a:latin typeface="Comic Sans MS" panose="030F0702030302020204" pitchFamily="66" charset="0"/>
              </a:rPr>
            </a:br>
            <a:r>
              <a:rPr lang="ru-RU" sz="1800" b="0" cap="none" dirty="0">
                <a:solidFill>
                  <a:srgbClr val="FF0000"/>
                </a:solidFill>
                <a:latin typeface="Comic Sans MS" panose="030F0702030302020204" pitchFamily="66" charset="0"/>
              </a:rPr>
              <a:t>7</a:t>
            </a:r>
            <a:r>
              <a:rPr lang="ru-RU" sz="1800" b="0" cap="none" dirty="0" smtClean="0">
                <a:solidFill>
                  <a:srgbClr val="FF0000"/>
                </a:solidFill>
                <a:latin typeface="Comic Sans MS" panose="030F0702030302020204" pitchFamily="66" charset="0"/>
              </a:rPr>
              <a:t>. Содержи в чистоте и порядке рабочее место.</a:t>
            </a:r>
            <a:br>
              <a:rPr lang="ru-RU" sz="1800" b="0" cap="none" dirty="0" smtClean="0">
                <a:solidFill>
                  <a:srgbClr val="FF0000"/>
                </a:solidFill>
                <a:latin typeface="Comic Sans MS" panose="030F0702030302020204" pitchFamily="66" charset="0"/>
              </a:rPr>
            </a:br>
            <a:r>
              <a:rPr lang="ru-RU" sz="1800" b="0" cap="none" dirty="0">
                <a:solidFill>
                  <a:srgbClr val="FF0000"/>
                </a:solidFill>
                <a:latin typeface="Comic Sans MS" panose="030F0702030302020204" pitchFamily="66" charset="0"/>
              </a:rPr>
              <a:t>8</a:t>
            </a:r>
            <a:r>
              <a:rPr lang="ru-RU" sz="1800" b="0" cap="none" dirty="0" smtClean="0">
                <a:solidFill>
                  <a:srgbClr val="FF0000"/>
                </a:solidFill>
                <a:latin typeface="Comic Sans MS" panose="030F0702030302020204" pitchFamily="66" charset="0"/>
              </a:rPr>
              <a:t>. Раскладывай инструменты и оборудование в указанном учителем порядке.</a:t>
            </a:r>
            <a:br>
              <a:rPr lang="ru-RU" sz="1800" b="0" cap="none" dirty="0" smtClean="0">
                <a:solidFill>
                  <a:srgbClr val="FF0000"/>
                </a:solidFill>
                <a:latin typeface="Comic Sans MS" panose="030F0702030302020204" pitchFamily="66" charset="0"/>
              </a:rPr>
            </a:br>
            <a:r>
              <a:rPr lang="ru-RU" sz="1800" b="0" cap="none" dirty="0" smtClean="0">
                <a:solidFill>
                  <a:srgbClr val="FF0000"/>
                </a:solidFill>
                <a:latin typeface="Comic Sans MS" panose="030F0702030302020204" pitchFamily="66" charset="0"/>
              </a:rPr>
              <a:t>9. Выполняй работу внимательно, не отвлекайся посторонними делами.</a:t>
            </a:r>
            <a:br>
              <a:rPr lang="ru-RU" sz="1800" b="0" cap="none" dirty="0" smtClean="0">
                <a:solidFill>
                  <a:srgbClr val="FF0000"/>
                </a:solidFill>
                <a:latin typeface="Comic Sans MS" panose="030F0702030302020204" pitchFamily="66" charset="0"/>
              </a:rPr>
            </a:br>
            <a:r>
              <a:rPr lang="ru-RU" sz="1800" b="0" cap="none" dirty="0" smtClean="0">
                <a:solidFill>
                  <a:srgbClr val="FF0000"/>
                </a:solidFill>
                <a:latin typeface="Comic Sans MS" panose="030F0702030302020204" pitchFamily="66" charset="0"/>
              </a:rPr>
              <a:t>10. Во время перемены необходимо выходить из кабинета.</a:t>
            </a:r>
            <a:br>
              <a:rPr lang="ru-RU" sz="1800" b="0" cap="none" dirty="0" smtClean="0">
                <a:solidFill>
                  <a:srgbClr val="FF0000"/>
                </a:solidFill>
                <a:latin typeface="Comic Sans MS" panose="030F0702030302020204" pitchFamily="66" charset="0"/>
              </a:rPr>
            </a:br>
            <a:r>
              <a:rPr lang="ru-RU" sz="1800" b="0" cap="none" dirty="0" smtClean="0">
                <a:solidFill>
                  <a:srgbClr val="FF0000"/>
                </a:solidFill>
                <a:latin typeface="Comic Sans MS" panose="030F0702030302020204" pitchFamily="66" charset="0"/>
              </a:rPr>
              <a:t>11. По окончании работы убери свое рабочее место.</a:t>
            </a:r>
            <a:br>
              <a:rPr lang="ru-RU" sz="1800" b="0" cap="none" dirty="0" smtClean="0">
                <a:solidFill>
                  <a:srgbClr val="FF0000"/>
                </a:solidFill>
                <a:latin typeface="Comic Sans MS" panose="030F0702030302020204" pitchFamily="66" charset="0"/>
              </a:rPr>
            </a:br>
            <a:endParaRPr lang="ru-RU" sz="1800" cap="none" dirty="0">
              <a:solidFill>
                <a:srgbClr val="FF0000"/>
              </a:solidFill>
              <a:latin typeface="Comic Sans MS" panose="030F0702030302020204" pitchFamily="66" charset="0"/>
            </a:endParaRPr>
          </a:p>
        </p:txBody>
      </p:sp>
      <p:sp>
        <p:nvSpPr>
          <p:cNvPr id="6" name="Текст 5"/>
          <p:cNvSpPr>
            <a:spLocks noGrp="1"/>
          </p:cNvSpPr>
          <p:nvPr>
            <p:ph type="body" idx="1"/>
          </p:nvPr>
        </p:nvSpPr>
        <p:spPr>
          <a:xfrm>
            <a:off x="722313" y="260649"/>
            <a:ext cx="7772400" cy="936104"/>
          </a:xfrm>
        </p:spPr>
        <p:txBody>
          <a:bodyPr>
            <a:noAutofit/>
          </a:bodyPr>
          <a:lstStyle/>
          <a:p>
            <a:r>
              <a:rPr lang="ru-RU" sz="2800" b="1" dirty="0" smtClean="0">
                <a:solidFill>
                  <a:srgbClr val="FF0000"/>
                </a:solidFill>
                <a:latin typeface="Comic Sans MS" panose="030F0702030302020204" pitchFamily="66" charset="0"/>
              </a:rPr>
              <a:t>Инструктаж по технике безопасности. ПОМНИ!</a:t>
            </a:r>
            <a:endParaRPr lang="ru-RU" sz="2800" b="1" dirty="0">
              <a:solidFill>
                <a:srgbClr val="FF0000"/>
              </a:solidFill>
              <a:latin typeface="Comic Sans MS" panose="030F0702030302020204" pitchFamily="66" charset="0"/>
            </a:endParaRPr>
          </a:p>
        </p:txBody>
      </p:sp>
    </p:spTree>
    <p:extLst>
      <p:ext uri="{BB962C8B-B14F-4D97-AF65-F5344CB8AC3E}">
        <p14:creationId xmlns:p14="http://schemas.microsoft.com/office/powerpoint/2010/main" val="2444661326"/>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88032" y="1484784"/>
            <a:ext cx="7772400" cy="4680520"/>
          </a:xfrm>
        </p:spPr>
        <p:txBody>
          <a:bodyPr/>
          <a:lstStyle/>
          <a:p>
            <a:endParaRPr lang="ru-RU" dirty="0"/>
          </a:p>
        </p:txBody>
      </p:sp>
      <p:sp>
        <p:nvSpPr>
          <p:cNvPr id="3" name="Текст 2"/>
          <p:cNvSpPr>
            <a:spLocks noGrp="1"/>
          </p:cNvSpPr>
          <p:nvPr>
            <p:ph type="body" idx="1"/>
          </p:nvPr>
        </p:nvSpPr>
        <p:spPr>
          <a:xfrm>
            <a:off x="722313" y="332657"/>
            <a:ext cx="7772400" cy="864096"/>
          </a:xfrm>
        </p:spPr>
        <p:txBody>
          <a:bodyPr>
            <a:noAutofit/>
          </a:bodyPr>
          <a:lstStyle/>
          <a:p>
            <a:r>
              <a:rPr lang="ru-RU" sz="4400" b="1" dirty="0" smtClean="0">
                <a:solidFill>
                  <a:schemeClr val="tx2">
                    <a:lumMod val="60000"/>
                    <a:lumOff val="40000"/>
                  </a:schemeClr>
                </a:solidFill>
                <a:latin typeface="Comic Sans MS" panose="030F0702030302020204" pitchFamily="66" charset="0"/>
              </a:rPr>
              <a:t>Рефлексия</a:t>
            </a:r>
            <a:endParaRPr lang="ru-RU" sz="4400" b="1" dirty="0">
              <a:solidFill>
                <a:schemeClr val="tx2">
                  <a:lumMod val="60000"/>
                  <a:lumOff val="40000"/>
                </a:schemeClr>
              </a:solidFill>
              <a:latin typeface="Comic Sans MS" panose="030F0702030302020204" pitchFamily="66" charset="0"/>
            </a:endParaRPr>
          </a:p>
        </p:txBody>
      </p:sp>
      <p:pic>
        <p:nvPicPr>
          <p:cNvPr id="1024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3568" y="1268760"/>
            <a:ext cx="7776864" cy="489654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5968" y="1421160"/>
            <a:ext cx="7776864" cy="489654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54646914"/>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4283968" y="6153343"/>
            <a:ext cx="4340072" cy="400110"/>
          </a:xfrm>
          <a:prstGeom prst="rect">
            <a:avLst/>
          </a:prstGeom>
        </p:spPr>
        <p:txBody>
          <a:bodyPr wrap="square">
            <a:spAutoFit/>
          </a:bodyPr>
          <a:lstStyle/>
          <a:p>
            <a:pPr lvl="0" algn="ctr" fontAlgn="base">
              <a:spcBef>
                <a:spcPct val="0"/>
              </a:spcBef>
              <a:spcAft>
                <a:spcPct val="0"/>
              </a:spcAft>
            </a:pPr>
            <a:r>
              <a:rPr lang="ru-RU" sz="2000" b="1" dirty="0">
                <a:latin typeface="Times New Roman" pitchFamily="18" charset="0"/>
                <a:cs typeface="Arial" pitchFamily="34" charset="0"/>
              </a:rPr>
              <a:t>В</a:t>
            </a:r>
            <a:r>
              <a:rPr lang="ru-RU" sz="2000" b="1" dirty="0" smtClean="0">
                <a:latin typeface="Times New Roman" pitchFamily="18" charset="0"/>
                <a:cs typeface="Arial" pitchFamily="34" charset="0"/>
              </a:rPr>
              <a:t>се ссылки являются активными.</a:t>
            </a:r>
            <a:endParaRPr lang="ru-RU" dirty="0">
              <a:latin typeface="Times New Roman" pitchFamily="18" charset="0"/>
              <a:cs typeface="Arial" pitchFamily="34" charset="0"/>
            </a:endParaRPr>
          </a:p>
        </p:txBody>
      </p:sp>
      <p:sp>
        <p:nvSpPr>
          <p:cNvPr id="5" name="Прямоугольник 4"/>
          <p:cNvSpPr/>
          <p:nvPr/>
        </p:nvSpPr>
        <p:spPr>
          <a:xfrm>
            <a:off x="467544" y="980728"/>
            <a:ext cx="8352928" cy="5322483"/>
          </a:xfrm>
          <a:prstGeom prst="rect">
            <a:avLst/>
          </a:prstGeom>
        </p:spPr>
        <p:txBody>
          <a:bodyPr wrap="square">
            <a:spAutoFit/>
          </a:bodyPr>
          <a:lstStyle/>
          <a:p>
            <a:pPr lvl="0" fontAlgn="base">
              <a:spcBef>
                <a:spcPct val="0"/>
              </a:spcBef>
              <a:spcAft>
                <a:spcPct val="0"/>
              </a:spcAft>
              <a:defRPr/>
            </a:pPr>
            <a:r>
              <a:rPr lang="en-US" sz="1400" dirty="0" smtClean="0">
                <a:cs typeface="Arial" charset="0"/>
                <a:hlinkClick r:id="rId2"/>
              </a:rPr>
              <a:t>https</a:t>
            </a:r>
            <a:r>
              <a:rPr lang="en-US" sz="1400" dirty="0">
                <a:cs typeface="Arial" charset="0"/>
                <a:hlinkClick r:id="rId2"/>
              </a:rPr>
              <a:t>://</a:t>
            </a:r>
            <a:r>
              <a:rPr lang="ru-RU" sz="1400" dirty="0">
                <a:cs typeface="Arial" charset="0"/>
                <a:hlinkClick r:id="rId2"/>
              </a:rPr>
              <a:t>республика-саха-якутия.рф/</a:t>
            </a:r>
            <a:r>
              <a:rPr lang="en-US" sz="1400" dirty="0" smtClean="0">
                <a:cs typeface="Arial" charset="0"/>
                <a:hlinkClick r:id="rId2"/>
              </a:rPr>
              <a:t>stati/kultura/dekorativno-prikladnoe-iskusstvo-narodov.html</a:t>
            </a:r>
            <a:r>
              <a:rPr lang="ru-RU" sz="1400" dirty="0" smtClean="0">
                <a:cs typeface="Arial" charset="0"/>
              </a:rPr>
              <a:t> </a:t>
            </a:r>
          </a:p>
          <a:p>
            <a:pPr lvl="0" fontAlgn="base">
              <a:spcBef>
                <a:spcPct val="0"/>
              </a:spcBef>
              <a:spcAft>
                <a:spcPct val="0"/>
              </a:spcAft>
              <a:defRPr/>
            </a:pPr>
            <a:r>
              <a:rPr lang="en-US" sz="1400" dirty="0">
                <a:cs typeface="Arial" charset="0"/>
                <a:hlinkClick r:id="rId3"/>
              </a:rPr>
              <a:t>https://schoolnachalo.ucoz.org/dekorativno-prikladnoe_iskusstvo_narodov_severa..</a:t>
            </a:r>
            <a:r>
              <a:rPr lang="en-US" sz="1400" dirty="0" smtClean="0">
                <a:cs typeface="Arial" charset="0"/>
                <a:hlinkClick r:id="rId3"/>
              </a:rPr>
              <a:t>docx</a:t>
            </a:r>
            <a:r>
              <a:rPr lang="ru-RU" sz="1400" dirty="0" smtClean="0">
                <a:cs typeface="Arial" charset="0"/>
              </a:rPr>
              <a:t> </a:t>
            </a:r>
          </a:p>
          <a:p>
            <a:pPr lvl="0" fontAlgn="base">
              <a:spcBef>
                <a:spcPct val="0"/>
              </a:spcBef>
              <a:spcAft>
                <a:spcPct val="0"/>
              </a:spcAft>
              <a:defRPr/>
            </a:pPr>
            <a:r>
              <a:rPr lang="en-US" sz="1400" dirty="0">
                <a:cs typeface="Arial" charset="0"/>
                <a:hlinkClick r:id="rId4"/>
              </a:rPr>
              <a:t>https://yandex.ru/images/search?text=</a:t>
            </a:r>
            <a:r>
              <a:rPr lang="ru-RU" sz="1400" dirty="0">
                <a:cs typeface="Arial" charset="0"/>
                <a:hlinkClick r:id="rId4"/>
              </a:rPr>
              <a:t>декоративно-прикладное%20творчество%20народов%20севера%20презентация%20для%20начальной&amp;</a:t>
            </a:r>
            <a:r>
              <a:rPr lang="en-US" sz="1400" dirty="0" smtClean="0">
                <a:cs typeface="Arial" charset="0"/>
                <a:hlinkClick r:id="rId4"/>
              </a:rPr>
              <a:t>stype=image&amp;lr=11188&amp;source=wiz</a:t>
            </a:r>
            <a:r>
              <a:rPr lang="ru-RU" sz="1400" dirty="0" smtClean="0">
                <a:cs typeface="Arial" charset="0"/>
              </a:rPr>
              <a:t> </a:t>
            </a:r>
          </a:p>
          <a:p>
            <a:pPr lvl="0">
              <a:lnSpc>
                <a:spcPct val="115000"/>
              </a:lnSpc>
              <a:spcAft>
                <a:spcPts val="1000"/>
              </a:spcAft>
              <a:tabLst>
                <a:tab pos="457200" algn="l"/>
              </a:tabLst>
            </a:pPr>
            <a:r>
              <a:rPr lang="ru-RU" sz="1400" u="sng" dirty="0">
                <a:solidFill>
                  <a:srgbClr val="0000FF"/>
                </a:solidFill>
                <a:ea typeface="Times New Roman"/>
                <a:cs typeface="Times New Roman"/>
                <a:hlinkClick r:id="rId5"/>
              </a:rPr>
              <a:t>http://fb.ru/article/384878/hantyiyskie-ornamentyi-vidyi-i-simvolyi-ih-znachenie-pravila-vyazaniya-i-instruktsii-po-vyipolneniyu-uzorov</a:t>
            </a:r>
            <a:endParaRPr lang="ru-RU" sz="1400" dirty="0">
              <a:solidFill>
                <a:srgbClr val="000000"/>
              </a:solidFill>
              <a:latin typeface="Calibri"/>
              <a:ea typeface="Calibri"/>
              <a:cs typeface="Times New Roman"/>
            </a:endParaRPr>
          </a:p>
          <a:p>
            <a:pPr lvl="0">
              <a:spcAft>
                <a:spcPts val="1000"/>
              </a:spcAft>
              <a:tabLst>
                <a:tab pos="457200" algn="l"/>
              </a:tabLst>
            </a:pPr>
            <a:r>
              <a:rPr lang="ru-RU" sz="1400" u="sng" dirty="0">
                <a:solidFill>
                  <a:srgbClr val="0000FF"/>
                </a:solidFill>
                <a:ea typeface="Times New Roman"/>
                <a:cs typeface="Times New Roman"/>
                <a:hlinkClick r:id="rId6"/>
              </a:rPr>
              <a:t>https://www.liveinternet.ru/users/3173294/post199853720</a:t>
            </a:r>
            <a:endParaRPr lang="ru-RU" sz="1400" dirty="0">
              <a:solidFill>
                <a:srgbClr val="000000"/>
              </a:solidFill>
              <a:latin typeface="Calibri"/>
              <a:ea typeface="Calibri"/>
              <a:cs typeface="Times New Roman"/>
            </a:endParaRPr>
          </a:p>
          <a:p>
            <a:pPr lvl="0">
              <a:spcAft>
                <a:spcPts val="1000"/>
              </a:spcAft>
              <a:tabLst>
                <a:tab pos="457200" algn="l"/>
              </a:tabLst>
            </a:pPr>
            <a:r>
              <a:rPr lang="ru-RU" sz="1400" u="sng" dirty="0">
                <a:solidFill>
                  <a:srgbClr val="0000FF"/>
                </a:solidFill>
                <a:ea typeface="Times New Roman"/>
                <a:cs typeface="Times New Roman"/>
                <a:hlinkClick r:id="rId7"/>
              </a:rPr>
              <a:t>https://www.metod-kopilka.ru/statya-na-temu-priobschenie-doshkolnikov-k-nacionalnoy-kulture-narodov-severa-78658.html</a:t>
            </a:r>
            <a:endParaRPr lang="ru-RU" sz="1400" dirty="0">
              <a:solidFill>
                <a:srgbClr val="000000"/>
              </a:solidFill>
              <a:latin typeface="Calibri"/>
              <a:ea typeface="Calibri"/>
              <a:cs typeface="Times New Roman"/>
            </a:endParaRPr>
          </a:p>
          <a:p>
            <a:pPr lvl="0">
              <a:spcAft>
                <a:spcPts val="1000"/>
              </a:spcAft>
              <a:tabLst>
                <a:tab pos="457200" algn="l"/>
              </a:tabLst>
            </a:pPr>
            <a:r>
              <a:rPr lang="ru-RU" sz="1400" u="sng" dirty="0">
                <a:solidFill>
                  <a:srgbClr val="0000FF"/>
                </a:solidFill>
                <a:ea typeface="Times New Roman"/>
                <a:cs typeface="Times New Roman"/>
                <a:hlinkClick r:id="rId8"/>
              </a:rPr>
              <a:t>http://arctic-megapedia.ru/wiki/Юкагирская_одежда</a:t>
            </a:r>
            <a:endParaRPr lang="ru-RU" sz="1400" dirty="0">
              <a:solidFill>
                <a:srgbClr val="000000"/>
              </a:solidFill>
              <a:latin typeface="Calibri"/>
              <a:ea typeface="Calibri"/>
              <a:cs typeface="Times New Roman"/>
            </a:endParaRPr>
          </a:p>
          <a:p>
            <a:pPr lvl="0">
              <a:spcAft>
                <a:spcPts val="1000"/>
              </a:spcAft>
              <a:tabLst>
                <a:tab pos="457200" algn="l"/>
              </a:tabLst>
            </a:pPr>
            <a:r>
              <a:rPr lang="ru-RU" sz="1400" u="sng" dirty="0">
                <a:solidFill>
                  <a:srgbClr val="0000FF"/>
                </a:solidFill>
                <a:ea typeface="Times New Roman"/>
                <a:cs typeface="Times New Roman"/>
                <a:hlinkClick r:id="rId9"/>
              </a:rPr>
              <a:t>http://</a:t>
            </a:r>
            <a:r>
              <a:rPr lang="ru-RU" sz="1400" u="sng" dirty="0" smtClean="0">
                <a:solidFill>
                  <a:srgbClr val="0000FF"/>
                </a:solidFill>
                <a:ea typeface="Times New Roman"/>
                <a:cs typeface="Times New Roman"/>
                <a:hlinkClick r:id="rId9"/>
              </a:rPr>
              <a:t>slavyanskievedy.ru/public/narodnoe-iskusstvo-koryakov-v-krayu-dvuxsot-vulkanov-i-tyisyachi-goryachix-istochnikov</a:t>
            </a:r>
            <a:endParaRPr lang="ru-RU" sz="1400" b="1" i="1" dirty="0" smtClean="0">
              <a:cs typeface="Arial" charset="0"/>
            </a:endParaRPr>
          </a:p>
          <a:p>
            <a:pPr lvl="0" fontAlgn="base">
              <a:spcBef>
                <a:spcPct val="0"/>
              </a:spcBef>
              <a:spcAft>
                <a:spcPct val="0"/>
              </a:spcAft>
              <a:defRPr/>
            </a:pPr>
            <a:r>
              <a:rPr lang="ru-RU" sz="1400" b="1" i="1" dirty="0" smtClean="0">
                <a:cs typeface="Arial" charset="0"/>
              </a:rPr>
              <a:t>Автора шаблона</a:t>
            </a:r>
            <a:r>
              <a:rPr lang="ru-RU" sz="1400" b="1" i="1" dirty="0" smtClean="0">
                <a:solidFill>
                  <a:prstClr val="black"/>
                </a:solidFill>
                <a:latin typeface="Times New Roman" pitchFamily="18" charset="0"/>
                <a:cs typeface="Arial" pitchFamily="34" charset="0"/>
              </a:rPr>
              <a:t> </a:t>
            </a:r>
            <a:r>
              <a:rPr lang="en-US" sz="1400" i="1" dirty="0" smtClean="0">
                <a:solidFill>
                  <a:prstClr val="black"/>
                </a:solidFill>
                <a:hlinkClick r:id="rId10"/>
              </a:rPr>
              <a:t> </a:t>
            </a:r>
            <a:r>
              <a:rPr lang="en-US" sz="1400" i="1" dirty="0">
                <a:solidFill>
                  <a:prstClr val="black"/>
                </a:solidFill>
                <a:hlinkClick r:id="rId10"/>
              </a:rPr>
              <a:t>http://elenaranko.ucoz.ru/</a:t>
            </a:r>
            <a:r>
              <a:rPr lang="ru-RU" sz="1400" i="1" dirty="0">
                <a:solidFill>
                  <a:prstClr val="black"/>
                </a:solidFill>
              </a:rPr>
              <a:t> </a:t>
            </a:r>
            <a:endParaRPr lang="ru-RU" sz="1400" b="1" i="1" dirty="0">
              <a:solidFill>
                <a:prstClr val="black"/>
              </a:solidFill>
              <a:latin typeface="Times New Roman" pitchFamily="18" charset="0"/>
              <a:cs typeface="Arial" pitchFamily="34" charset="0"/>
            </a:endParaRPr>
          </a:p>
          <a:p>
            <a:r>
              <a:rPr lang="ru-RU" sz="1400" b="1" i="1" dirty="0" smtClean="0"/>
              <a:t>Рамка создана в программе </a:t>
            </a:r>
            <a:r>
              <a:rPr lang="en-US" sz="1400" b="1" i="1" dirty="0"/>
              <a:t>Adobe Photoshop </a:t>
            </a:r>
            <a:r>
              <a:rPr lang="ru-RU" sz="1400" b="1" i="1" dirty="0" smtClean="0"/>
              <a:t>на основе маски:</a:t>
            </a:r>
          </a:p>
          <a:p>
            <a:r>
              <a:rPr lang="en-US" sz="1400" i="1" dirty="0">
                <a:hlinkClick r:id="rId11"/>
              </a:rPr>
              <a:t>https://</a:t>
            </a:r>
            <a:r>
              <a:rPr lang="en-US" sz="1400" i="1" dirty="0" smtClean="0">
                <a:hlinkClick r:id="rId11"/>
              </a:rPr>
              <a:t>img-fotki.yandex.ru/get/6826/200933030.62/0_10e0b3_d0f688b1_orig</a:t>
            </a:r>
            <a:r>
              <a:rPr lang="ru-RU" sz="1400" i="1" dirty="0" smtClean="0"/>
              <a:t> </a:t>
            </a:r>
          </a:p>
          <a:p>
            <a:r>
              <a:rPr lang="ru-RU" sz="1400" b="1" i="1" dirty="0" smtClean="0"/>
              <a:t>Геометрический узор: </a:t>
            </a:r>
          </a:p>
          <a:p>
            <a:r>
              <a:rPr lang="en-US" sz="1400" i="1" dirty="0" smtClean="0">
                <a:hlinkClick r:id="rId12"/>
              </a:rPr>
              <a:t>https</a:t>
            </a:r>
            <a:r>
              <a:rPr lang="en-US" sz="1400" i="1" dirty="0">
                <a:hlinkClick r:id="rId12"/>
              </a:rPr>
              <a:t>://</a:t>
            </a:r>
            <a:r>
              <a:rPr lang="en-US" sz="1400" i="1" dirty="0" smtClean="0">
                <a:hlinkClick r:id="rId12"/>
              </a:rPr>
              <a:t>img-fotki.yandex.ru/get/69089/42830165.3d8/0_edf43_bb45fb27_orig</a:t>
            </a:r>
            <a:r>
              <a:rPr lang="ru-RU" sz="1400" b="1" i="1" dirty="0" smtClean="0"/>
              <a:t> </a:t>
            </a:r>
            <a:endParaRPr lang="ru-RU" sz="1400" b="1" i="1" dirty="0"/>
          </a:p>
          <a:p>
            <a:r>
              <a:rPr lang="ru-RU" sz="1400" b="1" i="1" dirty="0" smtClean="0"/>
              <a:t>Декор: </a:t>
            </a:r>
          </a:p>
          <a:p>
            <a:r>
              <a:rPr lang="en-US" sz="1400" i="1" dirty="0">
                <a:hlinkClick r:id="rId13"/>
              </a:rPr>
              <a:t>https://</a:t>
            </a:r>
            <a:r>
              <a:rPr lang="en-US" sz="1400" i="1" dirty="0" smtClean="0">
                <a:hlinkClick r:id="rId13"/>
              </a:rPr>
              <a:t>gallery.yopriceville.com/var/resizes/Free-Clipart-Pictures/Decorative-Elements-PNG/Transparent_Cream_Flowers_Decor_Clip_Art.png?m=1507172114</a:t>
            </a:r>
            <a:r>
              <a:rPr lang="ru-RU" sz="1400" i="1" dirty="0" smtClean="0"/>
              <a:t> </a:t>
            </a:r>
          </a:p>
        </p:txBody>
      </p:sp>
      <p:sp>
        <p:nvSpPr>
          <p:cNvPr id="2" name="Прямоугольник 1"/>
          <p:cNvSpPr/>
          <p:nvPr/>
        </p:nvSpPr>
        <p:spPr>
          <a:xfrm>
            <a:off x="1171212" y="190381"/>
            <a:ext cx="6768752" cy="646331"/>
          </a:xfrm>
          <a:prstGeom prst="rect">
            <a:avLst/>
          </a:prstGeom>
        </p:spPr>
        <p:txBody>
          <a:bodyPr wrap="square">
            <a:spAutoFit/>
          </a:bodyPr>
          <a:lstStyle/>
          <a:p>
            <a:pPr lvl="0" algn="ctr" fontAlgn="base">
              <a:spcBef>
                <a:spcPct val="0"/>
              </a:spcBef>
              <a:spcAft>
                <a:spcPct val="0"/>
              </a:spcAft>
            </a:pPr>
            <a:r>
              <a:rPr lang="ru-RU" sz="3600" b="1" dirty="0">
                <a:ln w="1905"/>
                <a:solidFill>
                  <a:schemeClr val="accent6">
                    <a:lumMod val="50000"/>
                  </a:schemeClr>
                </a:solidFill>
                <a:effectLst>
                  <a:outerShdw blurRad="38100" dist="38100" dir="2700000" algn="tl">
                    <a:srgbClr val="000000">
                      <a:alpha val="43137"/>
                    </a:srgbClr>
                  </a:outerShdw>
                </a:effectLst>
                <a:latin typeface="Matilda" pitchFamily="2" charset="0"/>
                <a:cs typeface="Arial" pitchFamily="34" charset="0"/>
              </a:rPr>
              <a:t>Интернет – ресурсы</a:t>
            </a:r>
          </a:p>
        </p:txBody>
      </p:sp>
    </p:spTree>
    <p:extLst>
      <p:ext uri="{BB962C8B-B14F-4D97-AF65-F5344CB8AC3E}">
        <p14:creationId xmlns:p14="http://schemas.microsoft.com/office/powerpoint/2010/main" val="102924252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634082"/>
          </a:xfrm>
        </p:spPr>
        <p:txBody>
          <a:bodyPr>
            <a:normAutofit fontScale="90000"/>
          </a:bodyPr>
          <a:lstStyle/>
          <a:p>
            <a:endParaRPr lang="ru-RU" dirty="0"/>
          </a:p>
        </p:txBody>
      </p:sp>
      <p:pic>
        <p:nvPicPr>
          <p:cNvPr id="1026" name="Picture 2"/>
          <p:cNvPicPr>
            <a:picLocks noGrp="1" noChangeAspect="1" noChangeArrowheads="1"/>
          </p:cNvPicPr>
          <p:nvPr>
            <p:ph sz="half" idx="1"/>
          </p:nvPr>
        </p:nvPicPr>
        <p:blipFill>
          <a:blip r:embed="rId2">
            <a:extLst>
              <a:ext uri="{28A0092B-C50C-407E-A947-70E740481C1C}">
                <a14:useLocalDpi xmlns:a14="http://schemas.microsoft.com/office/drawing/2010/main" val="0"/>
              </a:ext>
            </a:extLst>
          </a:blip>
          <a:srcRect/>
          <a:stretch>
            <a:fillRect/>
          </a:stretch>
        </p:blipFill>
        <p:spPr bwMode="auto">
          <a:xfrm>
            <a:off x="251520" y="260648"/>
            <a:ext cx="8640960" cy="626469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Объект 5"/>
          <p:cNvSpPr>
            <a:spLocks noGrp="1"/>
          </p:cNvSpPr>
          <p:nvPr>
            <p:ph sz="half" idx="2"/>
          </p:nvPr>
        </p:nvSpPr>
        <p:spPr>
          <a:xfrm>
            <a:off x="3635896" y="476672"/>
            <a:ext cx="5256584" cy="6120680"/>
          </a:xfrm>
        </p:spPr>
        <p:txBody>
          <a:bodyPr>
            <a:normAutofit fontScale="25000" lnSpcReduction="20000"/>
          </a:bodyPr>
          <a:lstStyle/>
          <a:p>
            <a:pPr marL="0" indent="0" fontAlgn="base">
              <a:lnSpc>
                <a:spcPct val="115000"/>
              </a:lnSpc>
              <a:spcAft>
                <a:spcPts val="0"/>
              </a:spcAft>
              <a:buNone/>
            </a:pPr>
            <a:endParaRPr lang="ru-RU" sz="3000" b="1" u="sng" dirty="0" smtClean="0">
              <a:solidFill>
                <a:srgbClr val="000000"/>
              </a:solidFill>
              <a:latin typeface="Tahoma"/>
              <a:ea typeface="Times New Roman"/>
              <a:cs typeface="Times New Roman"/>
            </a:endParaRPr>
          </a:p>
          <a:p>
            <a:pPr marL="0" indent="0" algn="r" fontAlgn="base">
              <a:lnSpc>
                <a:spcPct val="115000"/>
              </a:lnSpc>
              <a:spcAft>
                <a:spcPts val="0"/>
              </a:spcAft>
              <a:buNone/>
            </a:pPr>
            <a:r>
              <a:rPr lang="ru-RU" sz="5600" b="1" u="sng" dirty="0" smtClean="0">
                <a:solidFill>
                  <a:schemeClr val="tx2"/>
                </a:solidFill>
                <a:latin typeface="Comic Sans MS" panose="030F0702030302020204" pitchFamily="66" charset="0"/>
                <a:ea typeface="Times New Roman"/>
                <a:cs typeface="Times New Roman"/>
              </a:rPr>
              <a:t>МОЯ </a:t>
            </a:r>
            <a:r>
              <a:rPr lang="ru-RU" sz="5600" b="1" u="sng" dirty="0">
                <a:solidFill>
                  <a:schemeClr val="tx2"/>
                </a:solidFill>
                <a:latin typeface="Comic Sans MS" panose="030F0702030302020204" pitchFamily="66" charset="0"/>
                <a:ea typeface="Times New Roman"/>
                <a:cs typeface="Times New Roman"/>
              </a:rPr>
              <a:t>ТУНДРА</a:t>
            </a:r>
            <a:r>
              <a:rPr lang="ru-RU" sz="5600" b="1" dirty="0">
                <a:solidFill>
                  <a:schemeClr val="tx2"/>
                </a:solidFill>
                <a:latin typeface="Comic Sans MS" panose="030F0702030302020204" pitchFamily="66" charset="0"/>
                <a:ea typeface="Times New Roman"/>
                <a:cs typeface="Times New Roman"/>
              </a:rPr>
              <a:t>.</a:t>
            </a:r>
            <a:endParaRPr lang="ru-RU" sz="5600" b="1" dirty="0">
              <a:solidFill>
                <a:schemeClr val="tx2"/>
              </a:solidFill>
              <a:latin typeface="Comic Sans MS" panose="030F0702030302020204" pitchFamily="66" charset="0"/>
              <a:ea typeface="Calibri"/>
              <a:cs typeface="Times New Roman"/>
            </a:endParaRPr>
          </a:p>
          <a:p>
            <a:pPr marL="0" indent="0" algn="r" fontAlgn="base">
              <a:lnSpc>
                <a:spcPct val="115000"/>
              </a:lnSpc>
              <a:spcAft>
                <a:spcPts val="0"/>
              </a:spcAft>
              <a:buNone/>
            </a:pPr>
            <a:r>
              <a:rPr lang="ru-RU" sz="5600" b="1" dirty="0" smtClean="0">
                <a:solidFill>
                  <a:schemeClr val="tx2"/>
                </a:solidFill>
                <a:latin typeface="Comic Sans MS" panose="030F0702030302020204" pitchFamily="66" charset="0"/>
                <a:ea typeface="Times New Roman"/>
                <a:cs typeface="Times New Roman"/>
              </a:rPr>
              <a:t>Ты </a:t>
            </a:r>
            <a:r>
              <a:rPr lang="ru-RU" sz="5600" b="1" dirty="0">
                <a:solidFill>
                  <a:schemeClr val="tx2"/>
                </a:solidFill>
                <a:latin typeface="Comic Sans MS" panose="030F0702030302020204" pitchFamily="66" charset="0"/>
                <a:ea typeface="Times New Roman"/>
                <a:cs typeface="Times New Roman"/>
              </a:rPr>
              <a:t>еще не видел чуда –</a:t>
            </a:r>
            <a:endParaRPr lang="ru-RU" sz="5600" b="1" dirty="0">
              <a:solidFill>
                <a:schemeClr val="tx2"/>
              </a:solidFill>
              <a:latin typeface="Comic Sans MS" panose="030F0702030302020204" pitchFamily="66" charset="0"/>
              <a:ea typeface="Calibri"/>
              <a:cs typeface="Times New Roman"/>
            </a:endParaRPr>
          </a:p>
          <a:p>
            <a:pPr marL="0" indent="0" algn="r" fontAlgn="base">
              <a:lnSpc>
                <a:spcPct val="115000"/>
              </a:lnSpc>
              <a:spcAft>
                <a:spcPts val="0"/>
              </a:spcAft>
              <a:buNone/>
            </a:pPr>
            <a:r>
              <a:rPr lang="ru-RU" sz="5600" b="1" dirty="0">
                <a:solidFill>
                  <a:schemeClr val="tx2"/>
                </a:solidFill>
                <a:latin typeface="Comic Sans MS" panose="030F0702030302020204" pitchFamily="66" charset="0"/>
                <a:ea typeface="Times New Roman"/>
                <a:cs typeface="Times New Roman"/>
              </a:rPr>
              <a:t>В нашей тундре </a:t>
            </a:r>
            <a:r>
              <a:rPr lang="ru-RU" sz="5600" b="1" dirty="0" smtClean="0">
                <a:solidFill>
                  <a:schemeClr val="tx2"/>
                </a:solidFill>
                <a:latin typeface="Comic Sans MS" panose="030F0702030302020204" pitchFamily="66" charset="0"/>
                <a:ea typeface="Times New Roman"/>
                <a:cs typeface="Times New Roman"/>
              </a:rPr>
              <a:t>ещё не </a:t>
            </a:r>
            <a:r>
              <a:rPr lang="ru-RU" sz="5600" b="1" dirty="0">
                <a:solidFill>
                  <a:schemeClr val="tx2"/>
                </a:solidFill>
                <a:latin typeface="Comic Sans MS" panose="030F0702030302020204" pitchFamily="66" charset="0"/>
                <a:ea typeface="Times New Roman"/>
                <a:cs typeface="Times New Roman"/>
              </a:rPr>
              <a:t>был?</a:t>
            </a:r>
            <a:endParaRPr lang="ru-RU" sz="5600" b="1" dirty="0">
              <a:solidFill>
                <a:schemeClr val="tx2"/>
              </a:solidFill>
              <a:latin typeface="Comic Sans MS" panose="030F0702030302020204" pitchFamily="66" charset="0"/>
              <a:ea typeface="Calibri"/>
              <a:cs typeface="Times New Roman"/>
            </a:endParaRPr>
          </a:p>
          <a:p>
            <a:pPr marL="0" indent="0" algn="r" fontAlgn="base">
              <a:lnSpc>
                <a:spcPct val="115000"/>
              </a:lnSpc>
              <a:spcAft>
                <a:spcPts val="0"/>
              </a:spcAft>
              <a:buNone/>
            </a:pPr>
            <a:r>
              <a:rPr lang="ru-RU" sz="5600" b="1" dirty="0">
                <a:solidFill>
                  <a:schemeClr val="tx2"/>
                </a:solidFill>
                <a:latin typeface="Comic Sans MS" panose="030F0702030302020204" pitchFamily="66" charset="0"/>
                <a:ea typeface="Times New Roman"/>
                <a:cs typeface="Times New Roman"/>
              </a:rPr>
              <a:t>Видишь – сопки,</a:t>
            </a:r>
            <a:endParaRPr lang="ru-RU" sz="5600" b="1" dirty="0">
              <a:solidFill>
                <a:schemeClr val="tx2"/>
              </a:solidFill>
              <a:latin typeface="Comic Sans MS" panose="030F0702030302020204" pitchFamily="66" charset="0"/>
              <a:ea typeface="Calibri"/>
              <a:cs typeface="Times New Roman"/>
            </a:endParaRPr>
          </a:p>
          <a:p>
            <a:pPr marL="0" indent="0" algn="r" fontAlgn="base">
              <a:lnSpc>
                <a:spcPct val="115000"/>
              </a:lnSpc>
              <a:spcAft>
                <a:spcPts val="0"/>
              </a:spcAft>
              <a:buNone/>
            </a:pPr>
            <a:r>
              <a:rPr lang="ru-RU" sz="5600" b="1" dirty="0">
                <a:solidFill>
                  <a:schemeClr val="tx2"/>
                </a:solidFill>
                <a:latin typeface="Comic Sans MS" panose="030F0702030302020204" pitchFamily="66" charset="0"/>
                <a:ea typeface="Times New Roman"/>
                <a:cs typeface="Times New Roman"/>
              </a:rPr>
              <a:t>словно чумы,</a:t>
            </a:r>
            <a:endParaRPr lang="ru-RU" sz="5600" b="1" dirty="0">
              <a:solidFill>
                <a:schemeClr val="tx2"/>
              </a:solidFill>
              <a:latin typeface="Comic Sans MS" panose="030F0702030302020204" pitchFamily="66" charset="0"/>
              <a:ea typeface="Calibri"/>
              <a:cs typeface="Times New Roman"/>
            </a:endParaRPr>
          </a:p>
          <a:p>
            <a:pPr marL="0" indent="0" algn="r" fontAlgn="base">
              <a:lnSpc>
                <a:spcPct val="115000"/>
              </a:lnSpc>
              <a:spcAft>
                <a:spcPts val="0"/>
              </a:spcAft>
              <a:buNone/>
            </a:pPr>
            <a:r>
              <a:rPr lang="ru-RU" sz="5600" b="1" dirty="0">
                <a:solidFill>
                  <a:schemeClr val="tx2"/>
                </a:solidFill>
                <a:latin typeface="Comic Sans MS" panose="030F0702030302020204" pitchFamily="66" charset="0"/>
                <a:ea typeface="Times New Roman"/>
                <a:cs typeface="Times New Roman"/>
              </a:rPr>
              <a:t>Подпирают небо?</a:t>
            </a:r>
            <a:endParaRPr lang="ru-RU" sz="5600" b="1" dirty="0">
              <a:solidFill>
                <a:schemeClr val="tx2"/>
              </a:solidFill>
              <a:latin typeface="Comic Sans MS" panose="030F0702030302020204" pitchFamily="66" charset="0"/>
              <a:ea typeface="Calibri"/>
              <a:cs typeface="Times New Roman"/>
            </a:endParaRPr>
          </a:p>
          <a:p>
            <a:pPr marL="0" indent="0" algn="r" fontAlgn="base">
              <a:lnSpc>
                <a:spcPct val="115000"/>
              </a:lnSpc>
              <a:spcAft>
                <a:spcPts val="0"/>
              </a:spcAft>
              <a:buNone/>
            </a:pPr>
            <a:r>
              <a:rPr lang="ru-RU" sz="5600" b="1" dirty="0">
                <a:solidFill>
                  <a:schemeClr val="tx2"/>
                </a:solidFill>
                <a:latin typeface="Comic Sans MS" panose="030F0702030302020204" pitchFamily="66" charset="0"/>
                <a:ea typeface="Times New Roman"/>
                <a:cs typeface="Times New Roman"/>
              </a:rPr>
              <a:t>А по небу</a:t>
            </a:r>
            <a:endParaRPr lang="ru-RU" sz="5600" b="1" dirty="0">
              <a:solidFill>
                <a:schemeClr val="tx2"/>
              </a:solidFill>
              <a:latin typeface="Comic Sans MS" panose="030F0702030302020204" pitchFamily="66" charset="0"/>
              <a:ea typeface="Calibri"/>
              <a:cs typeface="Times New Roman"/>
            </a:endParaRPr>
          </a:p>
          <a:p>
            <a:pPr marL="0" indent="0" algn="r" fontAlgn="base">
              <a:lnSpc>
                <a:spcPct val="115000"/>
              </a:lnSpc>
              <a:spcAft>
                <a:spcPts val="0"/>
              </a:spcAft>
              <a:buNone/>
            </a:pPr>
            <a:r>
              <a:rPr lang="ru-RU" sz="5600" b="1" dirty="0">
                <a:solidFill>
                  <a:schemeClr val="tx2"/>
                </a:solidFill>
                <a:latin typeface="Comic Sans MS" panose="030F0702030302020204" pitchFamily="66" charset="0"/>
                <a:ea typeface="Times New Roman"/>
                <a:cs typeface="Times New Roman"/>
              </a:rPr>
              <a:t>К океану,</a:t>
            </a:r>
            <a:endParaRPr lang="ru-RU" sz="5600" b="1" dirty="0">
              <a:solidFill>
                <a:schemeClr val="tx2"/>
              </a:solidFill>
              <a:latin typeface="Comic Sans MS" panose="030F0702030302020204" pitchFamily="66" charset="0"/>
              <a:ea typeface="Calibri"/>
              <a:cs typeface="Times New Roman"/>
            </a:endParaRPr>
          </a:p>
          <a:p>
            <a:pPr marL="0" indent="0" algn="r" fontAlgn="base">
              <a:lnSpc>
                <a:spcPct val="115000"/>
              </a:lnSpc>
              <a:spcAft>
                <a:spcPts val="0"/>
              </a:spcAft>
              <a:buNone/>
            </a:pPr>
            <a:r>
              <a:rPr lang="ru-RU" sz="5600" b="1" dirty="0">
                <a:solidFill>
                  <a:schemeClr val="tx2"/>
                </a:solidFill>
                <a:latin typeface="Comic Sans MS" panose="030F0702030302020204" pitchFamily="66" charset="0"/>
                <a:ea typeface="Times New Roman"/>
                <a:cs typeface="Times New Roman"/>
              </a:rPr>
              <a:t>Подчиняясь урагану,</a:t>
            </a:r>
            <a:endParaRPr lang="ru-RU" sz="5600" b="1" dirty="0">
              <a:solidFill>
                <a:schemeClr val="tx2"/>
              </a:solidFill>
              <a:latin typeface="Comic Sans MS" panose="030F0702030302020204" pitchFamily="66" charset="0"/>
              <a:ea typeface="Calibri"/>
              <a:cs typeface="Times New Roman"/>
            </a:endParaRPr>
          </a:p>
          <a:p>
            <a:pPr marL="0" indent="0" algn="r" fontAlgn="base">
              <a:lnSpc>
                <a:spcPct val="115000"/>
              </a:lnSpc>
              <a:spcAft>
                <a:spcPts val="0"/>
              </a:spcAft>
              <a:buNone/>
            </a:pPr>
            <a:r>
              <a:rPr lang="ru-RU" sz="5600" b="1" dirty="0">
                <a:solidFill>
                  <a:schemeClr val="tx2"/>
                </a:solidFill>
                <a:latin typeface="Comic Sans MS" panose="030F0702030302020204" pitchFamily="66" charset="0"/>
                <a:ea typeface="Times New Roman"/>
                <a:cs typeface="Times New Roman"/>
              </a:rPr>
              <a:t>Мчатся тучи-тени.</a:t>
            </a:r>
            <a:endParaRPr lang="ru-RU" sz="5600" b="1" dirty="0">
              <a:solidFill>
                <a:schemeClr val="tx2"/>
              </a:solidFill>
              <a:latin typeface="Comic Sans MS" panose="030F0702030302020204" pitchFamily="66" charset="0"/>
              <a:ea typeface="Calibri"/>
              <a:cs typeface="Times New Roman"/>
            </a:endParaRPr>
          </a:p>
          <a:p>
            <a:pPr marL="0" indent="0" algn="r" fontAlgn="base">
              <a:lnSpc>
                <a:spcPct val="115000"/>
              </a:lnSpc>
              <a:spcAft>
                <a:spcPts val="0"/>
              </a:spcAft>
              <a:buNone/>
            </a:pPr>
            <a:r>
              <a:rPr lang="ru-RU" sz="5600" b="1" dirty="0">
                <a:solidFill>
                  <a:schemeClr val="tx2"/>
                </a:solidFill>
                <a:latin typeface="Comic Sans MS" panose="030F0702030302020204" pitchFamily="66" charset="0"/>
                <a:ea typeface="Times New Roman"/>
                <a:cs typeface="Times New Roman"/>
              </a:rPr>
              <a:t>И взлетают в жгучей пене</a:t>
            </a:r>
            <a:endParaRPr lang="ru-RU" sz="5600" b="1" dirty="0">
              <a:solidFill>
                <a:schemeClr val="tx2"/>
              </a:solidFill>
              <a:latin typeface="Comic Sans MS" panose="030F0702030302020204" pitchFamily="66" charset="0"/>
              <a:ea typeface="Calibri"/>
              <a:cs typeface="Times New Roman"/>
            </a:endParaRPr>
          </a:p>
          <a:p>
            <a:pPr marL="0" indent="0" algn="r" fontAlgn="base">
              <a:lnSpc>
                <a:spcPct val="115000"/>
              </a:lnSpc>
              <a:spcAft>
                <a:spcPts val="0"/>
              </a:spcAft>
              <a:buNone/>
            </a:pPr>
            <a:r>
              <a:rPr lang="ru-RU" sz="5600" b="1" dirty="0">
                <a:solidFill>
                  <a:schemeClr val="tx2"/>
                </a:solidFill>
                <a:latin typeface="Comic Sans MS" panose="030F0702030302020204" pitchFamily="66" charset="0"/>
                <a:ea typeface="Times New Roman"/>
                <a:cs typeface="Times New Roman"/>
              </a:rPr>
              <a:t>Волны,</a:t>
            </a:r>
            <a:endParaRPr lang="ru-RU" sz="5600" b="1" dirty="0">
              <a:solidFill>
                <a:schemeClr val="tx2"/>
              </a:solidFill>
              <a:latin typeface="Comic Sans MS" panose="030F0702030302020204" pitchFamily="66" charset="0"/>
              <a:ea typeface="Calibri"/>
              <a:cs typeface="Times New Roman"/>
            </a:endParaRPr>
          </a:p>
          <a:p>
            <a:pPr marL="0" indent="0" algn="r" fontAlgn="base">
              <a:lnSpc>
                <a:spcPct val="115000"/>
              </a:lnSpc>
              <a:spcAft>
                <a:spcPts val="0"/>
              </a:spcAft>
              <a:buNone/>
            </a:pPr>
            <a:r>
              <a:rPr lang="ru-RU" sz="5600" b="1" dirty="0">
                <a:solidFill>
                  <a:schemeClr val="tx2"/>
                </a:solidFill>
                <a:latin typeface="Comic Sans MS" panose="030F0702030302020204" pitchFamily="66" charset="0"/>
                <a:ea typeface="Times New Roman"/>
                <a:cs typeface="Times New Roman"/>
              </a:rPr>
              <a:t>как олени.</a:t>
            </a:r>
            <a:endParaRPr lang="ru-RU" sz="5600" b="1" dirty="0">
              <a:solidFill>
                <a:schemeClr val="tx2"/>
              </a:solidFill>
              <a:latin typeface="Comic Sans MS" panose="030F0702030302020204" pitchFamily="66" charset="0"/>
              <a:ea typeface="Calibri"/>
              <a:cs typeface="Times New Roman"/>
            </a:endParaRPr>
          </a:p>
          <a:p>
            <a:pPr marL="0" indent="0" algn="r" fontAlgn="base">
              <a:lnSpc>
                <a:spcPct val="115000"/>
              </a:lnSpc>
              <a:spcAft>
                <a:spcPts val="0"/>
              </a:spcAft>
              <a:buNone/>
            </a:pPr>
            <a:r>
              <a:rPr lang="ru-RU" sz="5600" b="1" dirty="0">
                <a:solidFill>
                  <a:schemeClr val="tx2"/>
                </a:solidFill>
                <a:latin typeface="Comic Sans MS" panose="030F0702030302020204" pitchFamily="66" charset="0"/>
                <a:ea typeface="Times New Roman"/>
                <a:cs typeface="Times New Roman"/>
              </a:rPr>
              <a:t>Но не думай,</a:t>
            </a:r>
            <a:endParaRPr lang="ru-RU" sz="5600" b="1" dirty="0">
              <a:solidFill>
                <a:schemeClr val="tx2"/>
              </a:solidFill>
              <a:latin typeface="Comic Sans MS" panose="030F0702030302020204" pitchFamily="66" charset="0"/>
              <a:ea typeface="Calibri"/>
              <a:cs typeface="Times New Roman"/>
            </a:endParaRPr>
          </a:p>
          <a:p>
            <a:pPr marL="0" indent="0" algn="r" fontAlgn="base">
              <a:lnSpc>
                <a:spcPct val="115000"/>
              </a:lnSpc>
              <a:spcAft>
                <a:spcPts val="0"/>
              </a:spcAft>
              <a:buNone/>
            </a:pPr>
            <a:r>
              <a:rPr lang="ru-RU" sz="5600" b="1" dirty="0">
                <a:solidFill>
                  <a:schemeClr val="tx2"/>
                </a:solidFill>
                <a:latin typeface="Comic Sans MS" panose="030F0702030302020204" pitchFamily="66" charset="0"/>
                <a:ea typeface="Times New Roman"/>
                <a:cs typeface="Times New Roman"/>
              </a:rPr>
              <a:t>Но не думай –</a:t>
            </a:r>
            <a:endParaRPr lang="ru-RU" sz="5600" b="1" dirty="0">
              <a:solidFill>
                <a:schemeClr val="tx2"/>
              </a:solidFill>
              <a:latin typeface="Comic Sans MS" panose="030F0702030302020204" pitchFamily="66" charset="0"/>
              <a:ea typeface="Calibri"/>
              <a:cs typeface="Times New Roman"/>
            </a:endParaRPr>
          </a:p>
          <a:p>
            <a:pPr marL="0" indent="0" algn="r" fontAlgn="base">
              <a:lnSpc>
                <a:spcPct val="115000"/>
              </a:lnSpc>
              <a:spcAft>
                <a:spcPts val="0"/>
              </a:spcAft>
              <a:buNone/>
            </a:pPr>
            <a:r>
              <a:rPr lang="ru-RU" sz="5600" b="1" dirty="0">
                <a:solidFill>
                  <a:schemeClr val="tx2"/>
                </a:solidFill>
                <a:latin typeface="Comic Sans MS" panose="030F0702030302020204" pitchFamily="66" charset="0"/>
                <a:ea typeface="Times New Roman"/>
                <a:cs typeface="Times New Roman"/>
              </a:rPr>
              <a:t>Край мой</a:t>
            </a:r>
            <a:endParaRPr lang="ru-RU" sz="5600" b="1" dirty="0">
              <a:solidFill>
                <a:schemeClr val="tx2"/>
              </a:solidFill>
              <a:latin typeface="Comic Sans MS" panose="030F0702030302020204" pitchFamily="66" charset="0"/>
              <a:ea typeface="Calibri"/>
              <a:cs typeface="Times New Roman"/>
            </a:endParaRPr>
          </a:p>
          <a:p>
            <a:pPr marL="0" indent="0" algn="r" fontAlgn="base">
              <a:lnSpc>
                <a:spcPct val="115000"/>
              </a:lnSpc>
              <a:spcAft>
                <a:spcPts val="0"/>
              </a:spcAft>
              <a:buNone/>
            </a:pPr>
            <a:r>
              <a:rPr lang="ru-RU" sz="5600" b="1" dirty="0">
                <a:solidFill>
                  <a:schemeClr val="tx2"/>
                </a:solidFill>
                <a:latin typeface="Comic Sans MS" panose="030F0702030302020204" pitchFamily="66" charset="0"/>
                <a:ea typeface="Times New Roman"/>
                <a:cs typeface="Times New Roman"/>
              </a:rPr>
              <a:t>Вовсе не угрюмый.</a:t>
            </a:r>
            <a:endParaRPr lang="ru-RU" sz="5600" b="1" dirty="0">
              <a:solidFill>
                <a:schemeClr val="tx2"/>
              </a:solidFill>
              <a:latin typeface="Comic Sans MS" panose="030F0702030302020204" pitchFamily="66" charset="0"/>
              <a:ea typeface="Calibri"/>
              <a:cs typeface="Times New Roman"/>
            </a:endParaRPr>
          </a:p>
          <a:p>
            <a:pPr marL="0" indent="0" algn="r" fontAlgn="base">
              <a:lnSpc>
                <a:spcPct val="115000"/>
              </a:lnSpc>
              <a:spcAft>
                <a:spcPts val="0"/>
              </a:spcAft>
              <a:buNone/>
            </a:pPr>
            <a:r>
              <a:rPr lang="ru-RU" sz="5600" b="1" dirty="0">
                <a:solidFill>
                  <a:schemeClr val="tx2"/>
                </a:solidFill>
                <a:latin typeface="Comic Sans MS" panose="030F0702030302020204" pitchFamily="66" charset="0"/>
                <a:ea typeface="Times New Roman"/>
                <a:cs typeface="Times New Roman"/>
              </a:rPr>
              <a:t>Приезжай к нам без опаски</a:t>
            </a:r>
            <a:endParaRPr lang="ru-RU" sz="5600" b="1" dirty="0">
              <a:solidFill>
                <a:schemeClr val="tx2"/>
              </a:solidFill>
              <a:latin typeface="Comic Sans MS" panose="030F0702030302020204" pitchFamily="66" charset="0"/>
              <a:ea typeface="Calibri"/>
              <a:cs typeface="Times New Roman"/>
            </a:endParaRPr>
          </a:p>
          <a:p>
            <a:pPr marL="0" indent="0" algn="r" fontAlgn="base">
              <a:lnSpc>
                <a:spcPct val="115000"/>
              </a:lnSpc>
              <a:spcAft>
                <a:spcPts val="0"/>
              </a:spcAft>
              <a:buNone/>
            </a:pPr>
            <a:r>
              <a:rPr lang="ru-RU" sz="5600" b="1" dirty="0">
                <a:solidFill>
                  <a:schemeClr val="tx2"/>
                </a:solidFill>
                <a:latin typeface="Comic Sans MS" panose="030F0702030302020204" pitchFamily="66" charset="0"/>
                <a:ea typeface="Times New Roman"/>
                <a:cs typeface="Times New Roman"/>
              </a:rPr>
              <a:t>Слушать шорох зимней сказки,</a:t>
            </a:r>
            <a:endParaRPr lang="ru-RU" sz="5600" b="1" dirty="0">
              <a:solidFill>
                <a:schemeClr val="tx2"/>
              </a:solidFill>
              <a:latin typeface="Comic Sans MS" panose="030F0702030302020204" pitchFamily="66" charset="0"/>
              <a:ea typeface="Calibri"/>
              <a:cs typeface="Times New Roman"/>
            </a:endParaRPr>
          </a:p>
          <a:p>
            <a:pPr marL="0" indent="0" algn="r" fontAlgn="base">
              <a:lnSpc>
                <a:spcPct val="115000"/>
              </a:lnSpc>
              <a:spcAft>
                <a:spcPts val="0"/>
              </a:spcAft>
              <a:buNone/>
            </a:pPr>
            <a:r>
              <a:rPr lang="ru-RU" sz="5600" b="1" dirty="0">
                <a:solidFill>
                  <a:schemeClr val="tx2"/>
                </a:solidFill>
                <a:latin typeface="Comic Sans MS" panose="030F0702030302020204" pitchFamily="66" charset="0"/>
                <a:ea typeface="Times New Roman"/>
                <a:cs typeface="Times New Roman"/>
              </a:rPr>
              <a:t>Слушать звон копыт по насту…</a:t>
            </a:r>
            <a:endParaRPr lang="ru-RU" sz="5600" b="1" dirty="0">
              <a:solidFill>
                <a:schemeClr val="tx2"/>
              </a:solidFill>
              <a:latin typeface="Comic Sans MS" panose="030F0702030302020204" pitchFamily="66" charset="0"/>
              <a:ea typeface="Calibri"/>
              <a:cs typeface="Times New Roman"/>
            </a:endParaRPr>
          </a:p>
          <a:p>
            <a:pPr marL="0" lvl="0" indent="0" algn="r" fontAlgn="base">
              <a:lnSpc>
                <a:spcPct val="115000"/>
              </a:lnSpc>
              <a:buNone/>
            </a:pPr>
            <a:r>
              <a:rPr lang="ru-RU" sz="5600" b="1" dirty="0">
                <a:solidFill>
                  <a:schemeClr val="tx2"/>
                </a:solidFill>
                <a:latin typeface="Comic Sans MS" panose="030F0702030302020204" pitchFamily="66" charset="0"/>
                <a:ea typeface="Times New Roman"/>
                <a:cs typeface="Times New Roman"/>
              </a:rPr>
              <a:t>Приезжай. Мы встретим лаской</a:t>
            </a:r>
            <a:r>
              <a:rPr lang="ru-RU" sz="5600" b="1" dirty="0" smtClean="0">
                <a:solidFill>
                  <a:schemeClr val="tx2"/>
                </a:solidFill>
                <a:latin typeface="Comic Sans MS" panose="030F0702030302020204" pitchFamily="66" charset="0"/>
                <a:ea typeface="Times New Roman"/>
                <a:cs typeface="Times New Roman"/>
              </a:rPr>
              <a:t>.</a:t>
            </a:r>
            <a:r>
              <a:rPr lang="ru-RU" sz="5600" b="1" dirty="0">
                <a:solidFill>
                  <a:schemeClr val="tx2"/>
                </a:solidFill>
                <a:latin typeface="Comic Sans MS" panose="030F0702030302020204" pitchFamily="66" charset="0"/>
                <a:ea typeface="Times New Roman"/>
                <a:cs typeface="Times New Roman"/>
              </a:rPr>
              <a:t> </a:t>
            </a:r>
            <a:endParaRPr lang="ru-RU" sz="5600" b="1" dirty="0" smtClean="0">
              <a:solidFill>
                <a:schemeClr val="tx2"/>
              </a:solidFill>
              <a:latin typeface="Comic Sans MS" panose="030F0702030302020204" pitchFamily="66" charset="0"/>
              <a:ea typeface="Times New Roman"/>
              <a:cs typeface="Times New Roman"/>
            </a:endParaRPr>
          </a:p>
          <a:p>
            <a:pPr lvl="0" algn="r" fontAlgn="base">
              <a:lnSpc>
                <a:spcPct val="115000"/>
              </a:lnSpc>
            </a:pPr>
            <a:r>
              <a:rPr lang="ru-RU" sz="5600" b="1" dirty="0" smtClean="0">
                <a:solidFill>
                  <a:schemeClr val="tx2"/>
                </a:solidFill>
                <a:latin typeface="Comic Sans MS" panose="030F0702030302020204" pitchFamily="66" charset="0"/>
                <a:ea typeface="Times New Roman"/>
                <a:cs typeface="Times New Roman"/>
              </a:rPr>
              <a:t>Василий </a:t>
            </a:r>
            <a:r>
              <a:rPr lang="ru-RU" sz="5600" b="1" dirty="0">
                <a:solidFill>
                  <a:schemeClr val="tx2"/>
                </a:solidFill>
                <a:latin typeface="Comic Sans MS" panose="030F0702030302020204" pitchFamily="66" charset="0"/>
                <a:ea typeface="Times New Roman"/>
                <a:cs typeface="Times New Roman"/>
              </a:rPr>
              <a:t>Ледков</a:t>
            </a:r>
            <a:endParaRPr lang="ru-RU" sz="5600" b="1" dirty="0">
              <a:solidFill>
                <a:schemeClr val="tx2"/>
              </a:solidFill>
              <a:latin typeface="Comic Sans MS" panose="030F0702030302020204" pitchFamily="66" charset="0"/>
              <a:ea typeface="Calibri"/>
              <a:cs typeface="Times New Roman"/>
            </a:endParaRPr>
          </a:p>
          <a:p>
            <a:pPr algn="r" fontAlgn="base">
              <a:lnSpc>
                <a:spcPct val="115000"/>
              </a:lnSpc>
              <a:spcAft>
                <a:spcPts val="0"/>
              </a:spcAft>
            </a:pPr>
            <a:endParaRPr lang="ru-RU" sz="3300" b="1" dirty="0">
              <a:solidFill>
                <a:schemeClr val="tx2"/>
              </a:solidFill>
              <a:effectLst/>
              <a:latin typeface="Calibri"/>
              <a:ea typeface="Calibri"/>
              <a:cs typeface="Times New Roman"/>
            </a:endParaRPr>
          </a:p>
        </p:txBody>
      </p:sp>
    </p:spTree>
    <p:extLst>
      <p:ext uri="{BB962C8B-B14F-4D97-AF65-F5344CB8AC3E}">
        <p14:creationId xmlns:p14="http://schemas.microsoft.com/office/powerpoint/2010/main" val="216386759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a:xfrm>
            <a:off x="179512" y="274638"/>
            <a:ext cx="8784976" cy="418058"/>
          </a:xfrm>
        </p:spPr>
        <p:txBody>
          <a:bodyPr>
            <a:noAutofit/>
          </a:bodyPr>
          <a:lstStyle/>
          <a:p>
            <a:r>
              <a:rPr lang="ru-RU" sz="2800" dirty="0" smtClean="0">
                <a:solidFill>
                  <a:schemeClr val="accent1">
                    <a:lumMod val="75000"/>
                  </a:schemeClr>
                </a:solidFill>
                <a:latin typeface="Comic Sans MS" panose="030F0702030302020204" pitchFamily="66" charset="0"/>
              </a:rPr>
              <a:t>Декоративно прикладное творчество и его виды</a:t>
            </a:r>
            <a:endParaRPr lang="ru-RU" sz="2800" dirty="0">
              <a:solidFill>
                <a:schemeClr val="accent1">
                  <a:lumMod val="75000"/>
                </a:schemeClr>
              </a:solidFill>
              <a:latin typeface="Comic Sans MS" panose="030F0702030302020204" pitchFamily="66" charset="0"/>
            </a:endParaRPr>
          </a:p>
        </p:txBody>
      </p:sp>
      <p:sp>
        <p:nvSpPr>
          <p:cNvPr id="6" name="Объект 5"/>
          <p:cNvSpPr>
            <a:spLocks noGrp="1"/>
          </p:cNvSpPr>
          <p:nvPr>
            <p:ph sz="half" idx="1"/>
          </p:nvPr>
        </p:nvSpPr>
        <p:spPr/>
        <p:txBody>
          <a:bodyPr>
            <a:normAutofit fontScale="92500" lnSpcReduction="10000"/>
          </a:bodyPr>
          <a:lstStyle/>
          <a:p>
            <a:pPr marL="0" indent="0" fontAlgn="base">
              <a:lnSpc>
                <a:spcPct val="115000"/>
              </a:lnSpc>
              <a:spcAft>
                <a:spcPts val="0"/>
              </a:spcAft>
              <a:buNone/>
            </a:pPr>
            <a:endParaRPr lang="ru-RU" sz="3000" b="1" u="sng" dirty="0" smtClean="0">
              <a:solidFill>
                <a:srgbClr val="000000"/>
              </a:solidFill>
              <a:latin typeface="Tahoma"/>
              <a:ea typeface="Times New Roman"/>
              <a:cs typeface="Times New Roman"/>
            </a:endParaRPr>
          </a:p>
          <a:p>
            <a:pPr fontAlgn="base">
              <a:lnSpc>
                <a:spcPct val="115000"/>
              </a:lnSpc>
              <a:spcAft>
                <a:spcPts val="0"/>
              </a:spcAft>
            </a:pPr>
            <a:endParaRPr lang="ru-RU" sz="3300" dirty="0">
              <a:solidFill>
                <a:schemeClr val="tx2"/>
              </a:solidFill>
              <a:effectLst/>
              <a:latin typeface="Calibri"/>
              <a:ea typeface="Calibri"/>
              <a:cs typeface="Times New Roman"/>
            </a:endParaRPr>
          </a:p>
        </p:txBody>
      </p:sp>
      <p:pic>
        <p:nvPicPr>
          <p:cNvPr id="8" name="Рисунок 7" descr="Декоративно-прикладное искусство своими руками: варианты народов севера"/>
          <p:cNvPicPr/>
          <p:nvPr/>
        </p:nvPicPr>
        <p:blipFill>
          <a:blip r:embed="rId2">
            <a:extLst>
              <a:ext uri="{28A0092B-C50C-407E-A947-70E740481C1C}">
                <a14:useLocalDpi xmlns:a14="http://schemas.microsoft.com/office/drawing/2010/main" val="0"/>
              </a:ext>
            </a:extLst>
          </a:blip>
          <a:srcRect/>
          <a:stretch>
            <a:fillRect/>
          </a:stretch>
        </p:blipFill>
        <p:spPr bwMode="auto">
          <a:xfrm>
            <a:off x="179512" y="980728"/>
            <a:ext cx="4392488" cy="5400599"/>
          </a:xfrm>
          <a:prstGeom prst="rect">
            <a:avLst/>
          </a:prstGeom>
          <a:noFill/>
          <a:ln>
            <a:noFill/>
          </a:ln>
        </p:spPr>
      </p:pic>
      <p:sp>
        <p:nvSpPr>
          <p:cNvPr id="5" name="Объект 4"/>
          <p:cNvSpPr>
            <a:spLocks noGrp="1"/>
          </p:cNvSpPr>
          <p:nvPr>
            <p:ph sz="half" idx="2"/>
          </p:nvPr>
        </p:nvSpPr>
        <p:spPr>
          <a:xfrm>
            <a:off x="4648200" y="980728"/>
            <a:ext cx="4316288" cy="5400599"/>
          </a:xfrm>
        </p:spPr>
        <p:txBody>
          <a:bodyPr>
            <a:normAutofit fontScale="92500" lnSpcReduction="10000"/>
          </a:bodyPr>
          <a:lstStyle/>
          <a:p>
            <a:pPr marL="0" lvl="0" indent="0" algn="just" fontAlgn="base">
              <a:lnSpc>
                <a:spcPct val="115000"/>
              </a:lnSpc>
              <a:buNone/>
            </a:pPr>
            <a:r>
              <a:rPr lang="ru-RU" sz="1500" dirty="0">
                <a:solidFill>
                  <a:srgbClr val="000000"/>
                </a:solidFill>
                <a:latin typeface="Tahoma"/>
                <a:ea typeface="Times New Roman"/>
                <a:cs typeface="Times New Roman"/>
              </a:rPr>
              <a:t>  </a:t>
            </a:r>
            <a:r>
              <a:rPr lang="ru-RU" sz="2000" b="1" dirty="0">
                <a:solidFill>
                  <a:schemeClr val="tx2">
                    <a:lumMod val="60000"/>
                    <a:lumOff val="40000"/>
                  </a:schemeClr>
                </a:solidFill>
                <a:latin typeface="Comic Sans MS" panose="030F0702030302020204" pitchFamily="66" charset="0"/>
                <a:ea typeface="Times New Roman"/>
                <a:cs typeface="Times New Roman"/>
              </a:rPr>
              <a:t>К какому </a:t>
            </a:r>
            <a:r>
              <a:rPr lang="ru-RU" sz="2000" b="1" dirty="0" smtClean="0">
                <a:solidFill>
                  <a:schemeClr val="tx2">
                    <a:lumMod val="60000"/>
                    <a:lumOff val="40000"/>
                  </a:schemeClr>
                </a:solidFill>
                <a:latin typeface="Comic Sans MS" panose="030F0702030302020204" pitchFamily="66" charset="0"/>
                <a:ea typeface="Times New Roman"/>
                <a:cs typeface="Times New Roman"/>
              </a:rPr>
              <a:t>виду творчества </a:t>
            </a:r>
            <a:r>
              <a:rPr lang="ru-RU" sz="2000" b="1" dirty="0">
                <a:solidFill>
                  <a:schemeClr val="tx2">
                    <a:lumMod val="60000"/>
                    <a:lumOff val="40000"/>
                  </a:schemeClr>
                </a:solidFill>
                <a:latin typeface="Comic Sans MS" panose="030F0702030302020204" pitchFamily="66" charset="0"/>
                <a:ea typeface="Times New Roman"/>
                <a:cs typeface="Times New Roman"/>
              </a:rPr>
              <a:t>относятся такие </a:t>
            </a:r>
            <a:r>
              <a:rPr lang="ru-RU" sz="2000" b="1" dirty="0" smtClean="0">
                <a:solidFill>
                  <a:schemeClr val="tx2">
                    <a:lumMod val="60000"/>
                    <a:lumOff val="40000"/>
                  </a:schemeClr>
                </a:solidFill>
                <a:latin typeface="Comic Sans MS" panose="030F0702030302020204" pitchFamily="66" charset="0"/>
                <a:ea typeface="Times New Roman"/>
                <a:cs typeface="Times New Roman"/>
              </a:rPr>
              <a:t>предметы как украшения из бисера,резьба из кости,берестяные </a:t>
            </a:r>
            <a:r>
              <a:rPr lang="ru-RU" sz="2000" b="1" dirty="0">
                <a:solidFill>
                  <a:schemeClr val="tx2">
                    <a:lumMod val="60000"/>
                    <a:lumOff val="40000"/>
                  </a:schemeClr>
                </a:solidFill>
                <a:latin typeface="Comic Sans MS" panose="030F0702030302020204" pitchFamily="66" charset="0"/>
                <a:ea typeface="Times New Roman"/>
                <a:cs typeface="Times New Roman"/>
              </a:rPr>
              <a:t>туеса с нанесенным орнаментом, вышитая одежда?</a:t>
            </a:r>
            <a:endParaRPr lang="ru-RU" sz="2000" b="1" dirty="0">
              <a:solidFill>
                <a:schemeClr val="tx2">
                  <a:lumMod val="60000"/>
                  <a:lumOff val="40000"/>
                </a:schemeClr>
              </a:solidFill>
              <a:latin typeface="Comic Sans MS" panose="030F0702030302020204" pitchFamily="66" charset="0"/>
              <a:ea typeface="Calibri"/>
              <a:cs typeface="Times New Roman"/>
            </a:endParaRPr>
          </a:p>
          <a:p>
            <a:pPr marL="0" lvl="0" indent="0" algn="just" fontAlgn="base">
              <a:lnSpc>
                <a:spcPct val="115000"/>
              </a:lnSpc>
              <a:buNone/>
            </a:pPr>
            <a:endParaRPr lang="ru-RU" sz="2000" b="1" dirty="0">
              <a:solidFill>
                <a:schemeClr val="tx2"/>
              </a:solidFill>
              <a:latin typeface="Comic Sans MS" panose="030F0702030302020204" pitchFamily="66" charset="0"/>
              <a:ea typeface="Calibri"/>
              <a:cs typeface="Times New Roman"/>
            </a:endParaRPr>
          </a:p>
          <a:p>
            <a:pPr marL="0" lvl="0" indent="0" algn="just" fontAlgn="base">
              <a:lnSpc>
                <a:spcPct val="115000"/>
              </a:lnSpc>
              <a:buNone/>
            </a:pPr>
            <a:r>
              <a:rPr lang="ru-RU" sz="2000" b="1" dirty="0" smtClean="0">
                <a:solidFill>
                  <a:schemeClr val="tx2">
                    <a:lumMod val="60000"/>
                    <a:lumOff val="40000"/>
                  </a:schemeClr>
                </a:solidFill>
                <a:latin typeface="Comic Sans MS" panose="030F0702030302020204" pitchFamily="66" charset="0"/>
                <a:ea typeface="Times New Roman"/>
                <a:cs typeface="Times New Roman"/>
              </a:rPr>
              <a:t>Как </a:t>
            </a:r>
            <a:r>
              <a:rPr lang="ru-RU" sz="2000" b="1" dirty="0">
                <a:solidFill>
                  <a:schemeClr val="tx2">
                    <a:lumMod val="60000"/>
                    <a:lumOff val="40000"/>
                  </a:schemeClr>
                </a:solidFill>
                <a:latin typeface="Comic Sans MS" panose="030F0702030302020204" pitchFamily="66" charset="0"/>
                <a:ea typeface="Times New Roman"/>
                <a:cs typeface="Times New Roman"/>
              </a:rPr>
              <a:t>вы думаете, в творчестве какого народа встречаются такие изделия</a:t>
            </a:r>
            <a:r>
              <a:rPr lang="ru-RU" sz="2000" b="1" dirty="0" smtClean="0">
                <a:solidFill>
                  <a:schemeClr val="tx2">
                    <a:lumMod val="60000"/>
                    <a:lumOff val="40000"/>
                  </a:schemeClr>
                </a:solidFill>
                <a:latin typeface="Comic Sans MS" panose="030F0702030302020204" pitchFamily="66" charset="0"/>
                <a:ea typeface="Times New Roman"/>
                <a:cs typeface="Times New Roman"/>
              </a:rPr>
              <a:t>?</a:t>
            </a:r>
            <a:endParaRPr lang="ru-RU" sz="2000" b="1" dirty="0">
              <a:solidFill>
                <a:schemeClr val="tx2">
                  <a:lumMod val="60000"/>
                  <a:lumOff val="40000"/>
                </a:schemeClr>
              </a:solidFill>
              <a:latin typeface="Comic Sans MS" panose="030F0702030302020204" pitchFamily="66" charset="0"/>
              <a:ea typeface="Calibri"/>
              <a:cs typeface="Times New Roman"/>
            </a:endParaRPr>
          </a:p>
          <a:p>
            <a:pPr marL="0" lvl="0" indent="0" algn="just" fontAlgn="base">
              <a:lnSpc>
                <a:spcPct val="115000"/>
              </a:lnSpc>
              <a:buNone/>
            </a:pPr>
            <a:r>
              <a:rPr lang="ru-RU" sz="2000" b="1" dirty="0">
                <a:solidFill>
                  <a:schemeClr val="tx2">
                    <a:lumMod val="60000"/>
                    <a:lumOff val="40000"/>
                  </a:schemeClr>
                </a:solidFill>
                <a:latin typeface="Comic Sans MS" panose="030F0702030302020204" pitchFamily="66" charset="0"/>
                <a:ea typeface="Times New Roman"/>
                <a:cs typeface="Times New Roman"/>
              </a:rPr>
              <a:t>Тема нашего урока </a:t>
            </a:r>
            <a:r>
              <a:rPr lang="ru-RU" sz="2000" b="1" dirty="0" smtClean="0">
                <a:solidFill>
                  <a:schemeClr val="tx2">
                    <a:lumMod val="60000"/>
                    <a:lumOff val="40000"/>
                  </a:schemeClr>
                </a:solidFill>
                <a:latin typeface="Comic Sans MS" panose="030F0702030302020204" pitchFamily="66" charset="0"/>
                <a:ea typeface="Times New Roman"/>
                <a:cs typeface="Times New Roman"/>
              </a:rPr>
              <a:t>«Декоративно-прикладное </a:t>
            </a:r>
            <a:r>
              <a:rPr lang="ru-RU" sz="2000" b="1" dirty="0">
                <a:solidFill>
                  <a:schemeClr val="tx2">
                    <a:lumMod val="60000"/>
                    <a:lumOff val="40000"/>
                  </a:schemeClr>
                </a:solidFill>
                <a:latin typeface="Comic Sans MS" panose="030F0702030302020204" pitchFamily="66" charset="0"/>
                <a:ea typeface="Times New Roman"/>
                <a:cs typeface="Times New Roman"/>
              </a:rPr>
              <a:t>творчество народов </a:t>
            </a:r>
            <a:r>
              <a:rPr lang="ru-RU" sz="2000" b="1" dirty="0" smtClean="0">
                <a:solidFill>
                  <a:schemeClr val="tx2">
                    <a:lumMod val="60000"/>
                    <a:lumOff val="40000"/>
                  </a:schemeClr>
                </a:solidFill>
                <a:latin typeface="Comic Sans MS" panose="030F0702030302020204" pitchFamily="66" charset="0"/>
                <a:ea typeface="Times New Roman"/>
                <a:cs typeface="Times New Roman"/>
              </a:rPr>
              <a:t>севера»</a:t>
            </a:r>
          </a:p>
          <a:p>
            <a:pPr marL="0" lvl="0" indent="0" algn="just" fontAlgn="base">
              <a:lnSpc>
                <a:spcPct val="115000"/>
              </a:lnSpc>
              <a:buNone/>
            </a:pPr>
            <a:r>
              <a:rPr lang="ru-RU" sz="2000" b="1" dirty="0" smtClean="0">
                <a:solidFill>
                  <a:schemeClr val="tx2">
                    <a:lumMod val="60000"/>
                    <a:lumOff val="40000"/>
                  </a:schemeClr>
                </a:solidFill>
                <a:latin typeface="Comic Sans MS" panose="030F0702030302020204" pitchFamily="66" charset="0"/>
                <a:ea typeface="Times New Roman"/>
                <a:cs typeface="Times New Roman"/>
              </a:rPr>
              <a:t>на </a:t>
            </a:r>
            <a:r>
              <a:rPr lang="ru-RU" sz="2000" b="1" dirty="0">
                <a:solidFill>
                  <a:schemeClr val="tx2">
                    <a:lumMod val="60000"/>
                    <a:lumOff val="40000"/>
                  </a:schemeClr>
                </a:solidFill>
                <a:latin typeface="Comic Sans MS" panose="030F0702030302020204" pitchFamily="66" charset="0"/>
                <a:ea typeface="Times New Roman"/>
                <a:cs typeface="Times New Roman"/>
              </a:rPr>
              <a:t>нем мы </a:t>
            </a:r>
            <a:r>
              <a:rPr lang="ru-RU" sz="2000" b="1" dirty="0" smtClean="0">
                <a:solidFill>
                  <a:schemeClr val="tx2">
                    <a:lumMod val="60000"/>
                    <a:lumOff val="40000"/>
                  </a:schemeClr>
                </a:solidFill>
                <a:latin typeface="Comic Sans MS" panose="030F0702030302020204" pitchFamily="66" charset="0"/>
                <a:ea typeface="Times New Roman"/>
                <a:cs typeface="Times New Roman"/>
              </a:rPr>
              <a:t>и рассмотрим </a:t>
            </a:r>
            <a:r>
              <a:rPr lang="ru-RU" sz="2000" b="1" dirty="0">
                <a:solidFill>
                  <a:schemeClr val="tx2">
                    <a:lumMod val="60000"/>
                    <a:lumOff val="40000"/>
                  </a:schemeClr>
                </a:solidFill>
                <a:latin typeface="Comic Sans MS" panose="030F0702030302020204" pitchFamily="66" charset="0"/>
                <a:ea typeface="Times New Roman"/>
                <a:cs typeface="Times New Roman"/>
              </a:rPr>
              <a:t>некоторые виды творчества народов Севера.</a:t>
            </a:r>
            <a:endParaRPr lang="ru-RU" sz="2000" b="1" dirty="0">
              <a:solidFill>
                <a:schemeClr val="tx2">
                  <a:lumMod val="60000"/>
                  <a:lumOff val="40000"/>
                </a:schemeClr>
              </a:solidFill>
              <a:latin typeface="Comic Sans MS" panose="030F0702030302020204" pitchFamily="66" charset="0"/>
              <a:ea typeface="Calibri"/>
              <a:cs typeface="Times New Roman"/>
            </a:endParaRPr>
          </a:p>
          <a:p>
            <a:endParaRPr lang="ru-RU" dirty="0"/>
          </a:p>
        </p:txBody>
      </p:sp>
    </p:spTree>
    <p:extLst>
      <p:ext uri="{BB962C8B-B14F-4D97-AF65-F5344CB8AC3E}">
        <p14:creationId xmlns:p14="http://schemas.microsoft.com/office/powerpoint/2010/main" val="33638144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100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wipe(down)">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1000"/>
                                  </p:stCondLst>
                                  <p:childTnLst>
                                    <p:set>
                                      <p:cBhvr>
                                        <p:cTn id="11" dur="1" fill="hold">
                                          <p:stCondLst>
                                            <p:cond delay="0"/>
                                          </p:stCondLst>
                                        </p:cTn>
                                        <p:tgtEl>
                                          <p:spTgt spid="5">
                                            <p:txEl>
                                              <p:pRg st="2" end="2"/>
                                            </p:txEl>
                                          </p:spTgt>
                                        </p:tgtEl>
                                        <p:attrNameLst>
                                          <p:attrName>style.visibility</p:attrName>
                                        </p:attrNameLst>
                                      </p:cBhvr>
                                      <p:to>
                                        <p:strVal val="visible"/>
                                      </p:to>
                                    </p:set>
                                    <p:animEffect transition="in" filter="wipe(down)">
                                      <p:cBhvr>
                                        <p:cTn id="12" dur="500"/>
                                        <p:tgtEl>
                                          <p:spTgt spid="5">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1000"/>
                                  </p:stCondLst>
                                  <p:childTnLst>
                                    <p:set>
                                      <p:cBhvr>
                                        <p:cTn id="16" dur="1" fill="hold">
                                          <p:stCondLst>
                                            <p:cond delay="0"/>
                                          </p:stCondLst>
                                        </p:cTn>
                                        <p:tgtEl>
                                          <p:spTgt spid="5">
                                            <p:txEl>
                                              <p:pRg st="3" end="3"/>
                                            </p:txEl>
                                          </p:spTgt>
                                        </p:tgtEl>
                                        <p:attrNameLst>
                                          <p:attrName>style.visibility</p:attrName>
                                        </p:attrNameLst>
                                      </p:cBhvr>
                                      <p:to>
                                        <p:strVal val="visible"/>
                                      </p:to>
                                    </p:set>
                                    <p:animEffect transition="in" filter="wipe(down)">
                                      <p:cBhvr>
                                        <p:cTn id="17" dur="500"/>
                                        <p:tgtEl>
                                          <p:spTgt spid="5">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1000"/>
                                  </p:stCondLst>
                                  <p:childTnLst>
                                    <p:set>
                                      <p:cBhvr>
                                        <p:cTn id="21" dur="1" fill="hold">
                                          <p:stCondLst>
                                            <p:cond delay="0"/>
                                          </p:stCondLst>
                                        </p:cTn>
                                        <p:tgtEl>
                                          <p:spTgt spid="5">
                                            <p:txEl>
                                              <p:pRg st="4" end="4"/>
                                            </p:txEl>
                                          </p:spTgt>
                                        </p:tgtEl>
                                        <p:attrNameLst>
                                          <p:attrName>style.visibility</p:attrName>
                                        </p:attrNameLst>
                                      </p:cBhvr>
                                      <p:to>
                                        <p:strVal val="visible"/>
                                      </p:to>
                                    </p:set>
                                    <p:animEffect transition="in" filter="wipe(down)">
                                      <p:cBhvr>
                                        <p:cTn id="22" dur="500"/>
                                        <p:tgtEl>
                                          <p:spTgt spid="5">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a:xfrm>
            <a:off x="722313" y="3717032"/>
            <a:ext cx="7772400" cy="2880320"/>
          </a:xfrm>
        </p:spPr>
        <p:txBody>
          <a:bodyPr>
            <a:noAutofit/>
          </a:bodyPr>
          <a:lstStyle/>
          <a:p>
            <a:r>
              <a:rPr lang="ru-RU" sz="2400" cap="none" dirty="0">
                <a:solidFill>
                  <a:schemeClr val="tx2"/>
                </a:solidFill>
                <a:latin typeface="Comic Sans MS" panose="030F0702030302020204" pitchFamily="66" charset="0"/>
              </a:rPr>
              <a:t> </a:t>
            </a:r>
            <a:r>
              <a:rPr lang="ru-RU" sz="2400" cap="none" dirty="0" smtClean="0">
                <a:solidFill>
                  <a:schemeClr val="tx2"/>
                </a:solidFill>
                <a:latin typeface="Comic Sans MS" panose="030F0702030302020204" pitchFamily="66" charset="0"/>
              </a:rPr>
              <a:t>     Коренные малочисленные </a:t>
            </a:r>
            <a:r>
              <a:rPr lang="ru-RU" sz="2400" cap="none" dirty="0">
                <a:solidFill>
                  <a:schemeClr val="tx2"/>
                </a:solidFill>
                <a:latin typeface="Comic Sans MS" panose="030F0702030302020204" pitchFamily="66" charset="0"/>
              </a:rPr>
              <a:t>н</a:t>
            </a:r>
            <a:r>
              <a:rPr lang="ru-RU" sz="2400" cap="none" dirty="0" smtClean="0">
                <a:solidFill>
                  <a:schemeClr val="tx2"/>
                </a:solidFill>
                <a:latin typeface="Comic Sans MS" panose="030F0702030302020204" pitchFamily="66" charset="0"/>
              </a:rPr>
              <a:t>ароды Ханты-Мансийского Автономного  Округа ханты и манси – Обские Угры.   В настоящее </a:t>
            </a:r>
            <a:r>
              <a:rPr lang="ru-RU" sz="2400" cap="none" dirty="0">
                <a:solidFill>
                  <a:schemeClr val="tx2"/>
                </a:solidFill>
                <a:latin typeface="Comic Sans MS" panose="030F0702030302020204" pitchFamily="66" charset="0"/>
              </a:rPr>
              <a:t>в</a:t>
            </a:r>
            <a:r>
              <a:rPr lang="ru-RU" sz="2400" cap="none" dirty="0" smtClean="0">
                <a:solidFill>
                  <a:schemeClr val="tx2"/>
                </a:solidFill>
                <a:latin typeface="Comic Sans MS" panose="030F0702030302020204" pitchFamily="66" charset="0"/>
              </a:rPr>
              <a:t>ремя </a:t>
            </a:r>
            <a:r>
              <a:rPr lang="ru-RU" sz="2400" cap="none" dirty="0">
                <a:solidFill>
                  <a:schemeClr val="tx2"/>
                </a:solidFill>
                <a:latin typeface="Comic Sans MS" panose="030F0702030302020204" pitchFamily="66" charset="0"/>
              </a:rPr>
              <a:t>х</a:t>
            </a:r>
            <a:r>
              <a:rPr lang="ru-RU" sz="2400" cap="none" dirty="0" smtClean="0">
                <a:solidFill>
                  <a:schemeClr val="tx2"/>
                </a:solidFill>
                <a:latin typeface="Comic Sans MS" panose="030F0702030302020204" pitchFamily="66" charset="0"/>
              </a:rPr>
              <a:t>анты </a:t>
            </a:r>
            <a:r>
              <a:rPr lang="ru-RU" sz="2400" cap="none" dirty="0">
                <a:solidFill>
                  <a:schemeClr val="tx2"/>
                </a:solidFill>
                <a:latin typeface="Comic Sans MS" panose="030F0702030302020204" pitchFamily="66" charset="0"/>
              </a:rPr>
              <a:t>и</a:t>
            </a:r>
            <a:r>
              <a:rPr lang="ru-RU" sz="2400" cap="none" dirty="0" smtClean="0">
                <a:solidFill>
                  <a:schemeClr val="tx2"/>
                </a:solidFill>
                <a:latin typeface="Comic Sans MS" panose="030F0702030302020204" pitchFamily="66" charset="0"/>
              </a:rPr>
              <a:t> </a:t>
            </a:r>
            <a:r>
              <a:rPr lang="ru-RU" sz="2400" cap="none" dirty="0">
                <a:solidFill>
                  <a:schemeClr val="tx2"/>
                </a:solidFill>
                <a:latin typeface="Comic Sans MS" panose="030F0702030302020204" pitchFamily="66" charset="0"/>
              </a:rPr>
              <a:t>м</a:t>
            </a:r>
            <a:r>
              <a:rPr lang="ru-RU" sz="2400" cap="none" dirty="0" smtClean="0">
                <a:solidFill>
                  <a:schemeClr val="tx2"/>
                </a:solidFill>
                <a:latin typeface="Comic Sans MS" panose="030F0702030302020204" pitchFamily="66" charset="0"/>
              </a:rPr>
              <a:t>анси </a:t>
            </a:r>
            <a:r>
              <a:rPr lang="ru-RU" sz="2400" cap="none" dirty="0">
                <a:solidFill>
                  <a:schemeClr val="tx2"/>
                </a:solidFill>
                <a:latin typeface="Comic Sans MS" panose="030F0702030302020204" pitchFamily="66" charset="0"/>
              </a:rPr>
              <a:t>ж</a:t>
            </a:r>
            <a:r>
              <a:rPr lang="ru-RU" sz="2400" cap="none" dirty="0" smtClean="0">
                <a:solidFill>
                  <a:schemeClr val="tx2"/>
                </a:solidFill>
                <a:latin typeface="Comic Sans MS" panose="030F0702030302020204" pitchFamily="66" charset="0"/>
              </a:rPr>
              <a:t>ивут </a:t>
            </a:r>
            <a:r>
              <a:rPr lang="ru-RU" sz="2400" cap="none" dirty="0">
                <a:solidFill>
                  <a:schemeClr val="tx2"/>
                </a:solidFill>
                <a:latin typeface="Comic Sans MS" panose="030F0702030302020204" pitchFamily="66" charset="0"/>
              </a:rPr>
              <a:t>в</a:t>
            </a:r>
            <a:r>
              <a:rPr lang="ru-RU" sz="2400" cap="none" dirty="0" smtClean="0">
                <a:solidFill>
                  <a:schemeClr val="tx2"/>
                </a:solidFill>
                <a:latin typeface="Comic Sans MS" panose="030F0702030302020204" pitchFamily="66" charset="0"/>
              </a:rPr>
              <a:t> Ханты-Мансийском </a:t>
            </a:r>
            <a:r>
              <a:rPr lang="ru-RU" sz="2400" cap="none" dirty="0">
                <a:solidFill>
                  <a:schemeClr val="tx2"/>
                </a:solidFill>
                <a:latin typeface="Comic Sans MS" panose="030F0702030302020204" pitchFamily="66" charset="0"/>
              </a:rPr>
              <a:t>и</a:t>
            </a:r>
            <a:r>
              <a:rPr lang="ru-RU" sz="2400" cap="none" dirty="0" smtClean="0">
                <a:solidFill>
                  <a:schemeClr val="tx2"/>
                </a:solidFill>
                <a:latin typeface="Comic Sans MS" panose="030F0702030302020204" pitchFamily="66" charset="0"/>
              </a:rPr>
              <a:t> Ямало-ненецком автономных </a:t>
            </a:r>
            <a:r>
              <a:rPr lang="ru-RU" sz="2400" cap="none" dirty="0">
                <a:solidFill>
                  <a:schemeClr val="tx2"/>
                </a:solidFill>
                <a:latin typeface="Comic Sans MS" panose="030F0702030302020204" pitchFamily="66" charset="0"/>
              </a:rPr>
              <a:t>о</a:t>
            </a:r>
            <a:r>
              <a:rPr lang="ru-RU" sz="2400" cap="none" dirty="0" smtClean="0">
                <a:solidFill>
                  <a:schemeClr val="tx2"/>
                </a:solidFill>
                <a:latin typeface="Comic Sans MS" panose="030F0702030302020204" pitchFamily="66" charset="0"/>
              </a:rPr>
              <a:t>кругах Тюменской области. А небольшая  их </a:t>
            </a:r>
            <a:r>
              <a:rPr lang="ru-RU" sz="2400" cap="none" dirty="0">
                <a:solidFill>
                  <a:schemeClr val="tx2"/>
                </a:solidFill>
                <a:latin typeface="Comic Sans MS" panose="030F0702030302020204" pitchFamily="66" charset="0"/>
              </a:rPr>
              <a:t>ч</a:t>
            </a:r>
            <a:r>
              <a:rPr lang="ru-RU" sz="2400" cap="none" dirty="0" smtClean="0">
                <a:solidFill>
                  <a:schemeClr val="tx2"/>
                </a:solidFill>
                <a:latin typeface="Comic Sans MS" panose="030F0702030302020204" pitchFamily="66" charset="0"/>
              </a:rPr>
              <a:t>асть – в  Томской, Свердловской и Пермской областях.</a:t>
            </a:r>
            <a:br>
              <a:rPr lang="ru-RU" sz="2400" cap="none" dirty="0" smtClean="0">
                <a:solidFill>
                  <a:schemeClr val="tx2"/>
                </a:solidFill>
                <a:latin typeface="Comic Sans MS" panose="030F0702030302020204" pitchFamily="66" charset="0"/>
              </a:rPr>
            </a:br>
            <a:endParaRPr lang="ru-RU" sz="2400" cap="none" dirty="0">
              <a:solidFill>
                <a:schemeClr val="tx2"/>
              </a:solidFill>
              <a:latin typeface="Comic Sans MS" panose="030F0702030302020204" pitchFamily="66" charset="0"/>
            </a:endParaRPr>
          </a:p>
        </p:txBody>
      </p:sp>
      <p:sp>
        <p:nvSpPr>
          <p:cNvPr id="5" name="Текст 4"/>
          <p:cNvSpPr>
            <a:spLocks noGrp="1"/>
          </p:cNvSpPr>
          <p:nvPr>
            <p:ph type="body" idx="1"/>
          </p:nvPr>
        </p:nvSpPr>
        <p:spPr>
          <a:xfrm>
            <a:off x="395536" y="332657"/>
            <a:ext cx="8099177" cy="3240360"/>
          </a:xfrm>
        </p:spPr>
        <p:txBody>
          <a:bodyPr/>
          <a:lstStyle/>
          <a:p>
            <a:endParaRPr lang="ru-RU" dirty="0"/>
          </a:p>
        </p:txBody>
      </p:sp>
      <p:pic>
        <p:nvPicPr>
          <p:cNvPr id="10" name="Рисунок 1" descr="http://etnic.ru/wp-content/uploads/olenevod020307.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3528" y="260649"/>
            <a:ext cx="8136904" cy="33843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20299199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788024" y="911226"/>
            <a:ext cx="3706688" cy="4857750"/>
          </a:xfrm>
        </p:spPr>
        <p:txBody>
          <a:bodyPr/>
          <a:lstStyle/>
          <a:p>
            <a:r>
              <a:rPr lang="ru-RU" sz="700" i="1" kern="0" cap="none" dirty="0">
                <a:solidFill>
                  <a:srgbClr val="FFFFFF"/>
                </a:solidFill>
                <a:effectLst>
                  <a:outerShdw blurRad="38100" dist="38100" dir="2700000" algn="tl">
                    <a:srgbClr val="000000"/>
                  </a:outerShdw>
                </a:effectLst>
                <a:latin typeface="Tahoma"/>
                <a:cs typeface="Arial"/>
              </a:rPr>
              <a:t> </a:t>
            </a:r>
            <a:r>
              <a:rPr lang="ru-RU" sz="2400" b="0" i="1" kern="0" cap="none" dirty="0">
                <a:solidFill>
                  <a:schemeClr val="tx2"/>
                </a:solidFill>
                <a:effectLst>
                  <a:outerShdw blurRad="38100" dist="38100" dir="2700000" algn="tl">
                    <a:srgbClr val="000000"/>
                  </a:outerShdw>
                </a:effectLst>
                <a:latin typeface="Comic Sans MS" panose="030F0702030302020204" pitchFamily="66" charset="0"/>
                <a:cs typeface="Arial"/>
              </a:rPr>
              <a:t>Ханты вели кочевой образ жизни, основным занятием их были оленеводство, звериный промысел, рыболовство. Ханты — самая многочисленная народность, в древности их называли “ арьяхи” — “ много людей”</a:t>
            </a:r>
            <a:endParaRPr lang="ru-RU" sz="2400" dirty="0">
              <a:solidFill>
                <a:schemeClr val="tx2"/>
              </a:solidFill>
              <a:latin typeface="Comic Sans MS" panose="030F0702030302020204" pitchFamily="66" charset="0"/>
            </a:endParaRPr>
          </a:p>
        </p:txBody>
      </p:sp>
      <p:sp>
        <p:nvSpPr>
          <p:cNvPr id="3" name="Текст 2"/>
          <p:cNvSpPr>
            <a:spLocks noGrp="1"/>
          </p:cNvSpPr>
          <p:nvPr>
            <p:ph type="body" idx="1"/>
          </p:nvPr>
        </p:nvSpPr>
        <p:spPr>
          <a:xfrm>
            <a:off x="4644007" y="620688"/>
            <a:ext cx="3850705" cy="5832647"/>
          </a:xfrm>
        </p:spPr>
        <p:txBody>
          <a:bodyPr/>
          <a:lstStyle/>
          <a:p>
            <a:endParaRPr lang="ru-RU"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1520" y="404664"/>
            <a:ext cx="4248472" cy="59046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9038130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Заголовок 6"/>
          <p:cNvSpPr>
            <a:spLocks noGrp="1"/>
          </p:cNvSpPr>
          <p:nvPr>
            <p:ph type="title"/>
          </p:nvPr>
        </p:nvSpPr>
        <p:spPr>
          <a:xfrm>
            <a:off x="395537" y="620688"/>
            <a:ext cx="3960439" cy="5688632"/>
          </a:xfrm>
        </p:spPr>
        <p:txBody>
          <a:bodyPr/>
          <a:lstStyle/>
          <a:p>
            <a:endParaRPr lang="ru-RU" dirty="0"/>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9512" y="369888"/>
            <a:ext cx="4608513" cy="5980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Текст 7"/>
          <p:cNvSpPr>
            <a:spLocks noGrp="1"/>
          </p:cNvSpPr>
          <p:nvPr>
            <p:ph type="body" idx="1"/>
          </p:nvPr>
        </p:nvSpPr>
        <p:spPr>
          <a:xfrm>
            <a:off x="4139952" y="620688"/>
            <a:ext cx="4608513" cy="5688632"/>
          </a:xfrm>
        </p:spPr>
        <p:txBody>
          <a:bodyPr>
            <a:noAutofit/>
          </a:bodyPr>
          <a:lstStyle/>
          <a:p>
            <a:pPr algn="just"/>
            <a:r>
              <a:rPr lang="ru-RU" sz="1800" i="1" kern="0" dirty="0">
                <a:solidFill>
                  <a:srgbClr val="1F497D"/>
                </a:solidFill>
                <a:effectLst>
                  <a:outerShdw blurRad="38100" dist="38100" dir="2700000" algn="tl">
                    <a:srgbClr val="000000"/>
                  </a:outerShdw>
                </a:effectLst>
                <a:latin typeface="Comic Sans MS" panose="030F0702030302020204" pitchFamily="66" charset="0"/>
                <a:cs typeface="Arial"/>
              </a:rPr>
              <a:t>Хантыйские и мансийские мастерицы шили одежду из различных материалов: оленьего меха</a:t>
            </a:r>
            <a:r>
              <a:rPr lang="ru-RU" sz="1800" i="1" kern="0" dirty="0" smtClean="0">
                <a:solidFill>
                  <a:srgbClr val="1F497D"/>
                </a:solidFill>
                <a:effectLst>
                  <a:outerShdw blurRad="38100" dist="38100" dir="2700000" algn="tl">
                    <a:srgbClr val="000000"/>
                  </a:outerShdw>
                </a:effectLst>
                <a:latin typeface="Comic Sans MS" panose="030F0702030302020204" pitchFamily="66" charset="0"/>
                <a:cs typeface="Arial"/>
              </a:rPr>
              <a:t>, </a:t>
            </a:r>
            <a:r>
              <a:rPr lang="ru-RU" sz="1800" i="1" kern="0" dirty="0">
                <a:solidFill>
                  <a:srgbClr val="1F497D"/>
                </a:solidFill>
                <a:effectLst>
                  <a:outerShdw blurRad="38100" dist="38100" dir="2700000" algn="tl">
                    <a:srgbClr val="000000"/>
                  </a:outerShdw>
                </a:effectLst>
                <a:latin typeface="Comic Sans MS" panose="030F0702030302020204" pitchFamily="66" charset="0"/>
                <a:cs typeface="Arial"/>
              </a:rPr>
              <a:t>пушнины, овчины, сукна, крапивного и льняного холста, хлопчатобумажной ткани. В меховой одежде сочетаются  белый и темный цвета, отделка цветным сукном (красным, зеленым). Летом традиционный костюм женской одежды были платья,  распашные халаты(сатиновый или суконный). Зимой они одевали глухую одежду  из оленьих шкур двойные шубы и кисы, на голове – платок, большое количество украшений (кольца, бисерные ожерелья).  Мужская одежда – рубаха, штаны.  Мужчины зимой также одевали глухую одежду:  малицы и гуси с </a:t>
            </a:r>
            <a:r>
              <a:rPr lang="ru-RU" sz="1800" i="1" kern="0" dirty="0" smtClean="0">
                <a:solidFill>
                  <a:srgbClr val="1F497D"/>
                </a:solidFill>
                <a:effectLst>
                  <a:outerShdw blurRad="38100" dist="38100" dir="2700000" algn="tl">
                    <a:srgbClr val="000000"/>
                  </a:outerShdw>
                </a:effectLst>
                <a:latin typeface="Comic Sans MS" panose="030F0702030302020204" pitchFamily="66" charset="0"/>
                <a:cs typeface="Arial"/>
              </a:rPr>
              <a:t>капюшоном,кисы.</a:t>
            </a:r>
            <a:r>
              <a:rPr lang="ru-RU" sz="1800" i="1" kern="0" dirty="0">
                <a:solidFill>
                  <a:srgbClr val="FFFFFF"/>
                </a:solidFill>
                <a:effectLst>
                  <a:outerShdw blurRad="38100" dist="38100" dir="2700000" algn="tl">
                    <a:srgbClr val="000000"/>
                  </a:outerShdw>
                </a:effectLst>
                <a:latin typeface="Comic Sans MS" panose="030F0702030302020204" pitchFamily="66" charset="0"/>
                <a:cs typeface="Arial"/>
              </a:rPr>
              <a:t>                          </a:t>
            </a:r>
            <a:r>
              <a:rPr lang="ru-RU" i="1" kern="0" dirty="0">
                <a:solidFill>
                  <a:srgbClr val="FFFFFF"/>
                </a:solidFill>
                <a:effectLst>
                  <a:outerShdw blurRad="38100" dist="38100" dir="2700000" algn="tl">
                    <a:srgbClr val="000000"/>
                  </a:outerShdw>
                </a:effectLst>
                <a:latin typeface="Comic Sans MS" panose="030F0702030302020204" pitchFamily="66" charset="0"/>
                <a:cs typeface="Arial"/>
              </a:rPr>
              <a:t>       </a:t>
            </a:r>
            <a:endParaRPr lang="ru-RU" dirty="0">
              <a:latin typeface="Comic Sans MS" panose="030F0702030302020204" pitchFamily="66" charset="0"/>
            </a:endParaRPr>
          </a:p>
        </p:txBody>
      </p:sp>
    </p:spTree>
    <p:extLst>
      <p:ext uri="{BB962C8B-B14F-4D97-AF65-F5344CB8AC3E}">
        <p14:creationId xmlns:p14="http://schemas.microsoft.com/office/powerpoint/2010/main" val="405595819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00"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635896" y="1124744"/>
            <a:ext cx="5256584" cy="54005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Заголовок 3"/>
          <p:cNvSpPr>
            <a:spLocks noGrp="1"/>
          </p:cNvSpPr>
          <p:nvPr>
            <p:ph type="title"/>
          </p:nvPr>
        </p:nvSpPr>
        <p:spPr>
          <a:xfrm>
            <a:off x="179512" y="274638"/>
            <a:ext cx="8784976" cy="922114"/>
          </a:xfrm>
        </p:spPr>
        <p:txBody>
          <a:bodyPr>
            <a:normAutofit fontScale="90000"/>
          </a:bodyPr>
          <a:lstStyle/>
          <a:p>
            <a:pPr algn="l"/>
            <a:r>
              <a:rPr lang="ru-RU" sz="3600" b="1" dirty="0" smtClean="0">
                <a:solidFill>
                  <a:schemeClr val="tx2"/>
                </a:solidFill>
                <a:latin typeface="Comic Sans MS" panose="030F0702030302020204" pitchFamily="66" charset="0"/>
              </a:rPr>
              <a:t>Орнамент и его символическое значение</a:t>
            </a:r>
            <a:endParaRPr lang="ru-RU" sz="3600" b="1" dirty="0">
              <a:solidFill>
                <a:schemeClr val="tx2"/>
              </a:solidFill>
              <a:latin typeface="Comic Sans MS" panose="030F0702030302020204" pitchFamily="66" charset="0"/>
            </a:endParaRPr>
          </a:p>
        </p:txBody>
      </p:sp>
      <p:sp>
        <p:nvSpPr>
          <p:cNvPr id="5" name="Объект 4"/>
          <p:cNvSpPr>
            <a:spLocks noGrp="1"/>
          </p:cNvSpPr>
          <p:nvPr>
            <p:ph sz="half" idx="1"/>
          </p:nvPr>
        </p:nvSpPr>
        <p:spPr>
          <a:xfrm>
            <a:off x="323528" y="1124744"/>
            <a:ext cx="3672408" cy="5400600"/>
          </a:xfrm>
        </p:spPr>
        <p:txBody>
          <a:bodyPr>
            <a:normAutofit fontScale="25000" lnSpcReduction="20000"/>
          </a:bodyPr>
          <a:lstStyle/>
          <a:p>
            <a:pPr marL="0" indent="0" algn="ctr">
              <a:spcBef>
                <a:spcPct val="0"/>
              </a:spcBef>
              <a:buNone/>
            </a:pPr>
            <a:r>
              <a:rPr lang="ru-RU" altLang="ru-RU" sz="5800" b="1" i="1" dirty="0" smtClean="0">
                <a:solidFill>
                  <a:schemeClr val="tx2">
                    <a:lumMod val="60000"/>
                    <a:lumOff val="40000"/>
                  </a:schemeClr>
                </a:solidFill>
                <a:latin typeface="Comic Sans MS" panose="030F0702030302020204" pitchFamily="66" charset="0"/>
              </a:rPr>
              <a:t>   </a:t>
            </a:r>
            <a:r>
              <a:rPr lang="ru-RU" altLang="ru-RU" sz="11200" b="1" i="1" dirty="0" smtClean="0">
                <a:solidFill>
                  <a:schemeClr val="tx2">
                    <a:lumMod val="60000"/>
                    <a:lumOff val="40000"/>
                  </a:schemeClr>
                </a:solidFill>
                <a:latin typeface="Comic Sans MS" panose="030F0702030302020204" pitchFamily="66" charset="0"/>
              </a:rPr>
              <a:t>Многие </a:t>
            </a:r>
            <a:r>
              <a:rPr lang="ru-RU" altLang="ru-RU" sz="11200" b="1" i="1" dirty="0">
                <a:solidFill>
                  <a:schemeClr val="tx2">
                    <a:lumMod val="60000"/>
                    <a:lumOff val="40000"/>
                  </a:schemeClr>
                </a:solidFill>
                <a:latin typeface="Comic Sans MS" panose="030F0702030302020204" pitchFamily="66" charset="0"/>
              </a:rPr>
              <a:t>мотивы орнамента имеют символические </a:t>
            </a:r>
            <a:r>
              <a:rPr lang="ru-RU" altLang="ru-RU" sz="11200" b="1" i="1" dirty="0" smtClean="0">
                <a:solidFill>
                  <a:schemeClr val="tx2">
                    <a:lumMod val="60000"/>
                    <a:lumOff val="40000"/>
                  </a:schemeClr>
                </a:solidFill>
                <a:latin typeface="Comic Sans MS" panose="030F0702030302020204" pitchFamily="66" charset="0"/>
              </a:rPr>
              <a:t>значения. </a:t>
            </a:r>
          </a:p>
          <a:p>
            <a:pPr marL="0" indent="0" algn="ctr">
              <a:spcBef>
                <a:spcPct val="0"/>
              </a:spcBef>
              <a:buNone/>
            </a:pPr>
            <a:r>
              <a:rPr lang="ru-RU" altLang="ru-RU" sz="11200" b="1" i="1" dirty="0" smtClean="0">
                <a:solidFill>
                  <a:schemeClr val="tx2">
                    <a:lumMod val="60000"/>
                    <a:lumOff val="40000"/>
                  </a:schemeClr>
                </a:solidFill>
                <a:latin typeface="Comic Sans MS" panose="030F0702030302020204" pitchFamily="66" charset="0"/>
              </a:rPr>
              <a:t>Одни </a:t>
            </a:r>
            <a:r>
              <a:rPr lang="ru-RU" altLang="ru-RU" sz="11200" b="1" i="1" dirty="0">
                <a:solidFill>
                  <a:schemeClr val="tx2">
                    <a:lumMod val="60000"/>
                    <a:lumOff val="40000"/>
                  </a:schemeClr>
                </a:solidFill>
                <a:latin typeface="Comic Sans MS" panose="030F0702030302020204" pitchFamily="66" charset="0"/>
              </a:rPr>
              <a:t>из них связаны с изображением зверей, растительного мира. Другие – с изображением птиц, рыб, земноводных . Третьи – с человеком и его бытом.</a:t>
            </a:r>
            <a:r>
              <a:rPr lang="ru-RU" altLang="ru-RU" sz="11200" b="1" i="1" dirty="0">
                <a:solidFill>
                  <a:schemeClr val="tx2"/>
                </a:solidFill>
                <a:latin typeface="Comic Sans MS" panose="030F0702030302020204" pitchFamily="66" charset="0"/>
              </a:rPr>
              <a:t>  </a:t>
            </a:r>
          </a:p>
          <a:p>
            <a:pPr algn="just">
              <a:spcBef>
                <a:spcPct val="0"/>
              </a:spcBef>
              <a:buNone/>
            </a:pPr>
            <a:r>
              <a:rPr lang="ru-RU" altLang="ru-RU" sz="11200" b="1" i="1" dirty="0">
                <a:latin typeface="Comic Sans MS" panose="030F0702030302020204" pitchFamily="66" charset="0"/>
              </a:rPr>
              <a:t>  </a:t>
            </a:r>
            <a:r>
              <a:rPr lang="ru-RU" altLang="ru-RU" sz="11200" b="1" i="1" dirty="0" smtClean="0">
                <a:latin typeface="Comic Sans MS" panose="030F0702030302020204" pitchFamily="66" charset="0"/>
              </a:rPr>
              <a:t> </a:t>
            </a:r>
            <a:endParaRPr lang="ru-RU" altLang="ru-RU" sz="11200" b="1" i="1" dirty="0">
              <a:latin typeface="Comic Sans MS" panose="030F0702030302020204" pitchFamily="66" charset="0"/>
            </a:endParaRPr>
          </a:p>
          <a:p>
            <a:endParaRPr lang="ru-RU" dirty="0"/>
          </a:p>
        </p:txBody>
      </p:sp>
      <p:pic>
        <p:nvPicPr>
          <p:cNvPr id="4099" name="Picture 3"/>
          <p:cNvPicPr>
            <a:picLocks noGrp="1" noChangeAspect="1" noChangeArrowheads="1"/>
          </p:cNvPicPr>
          <p:nvPr>
            <p:ph sz="half" idx="2"/>
          </p:nvPr>
        </p:nvPicPr>
        <p:blipFill>
          <a:blip r:embed="rId3">
            <a:extLst>
              <a:ext uri="{28A0092B-C50C-407E-A947-70E740481C1C}">
                <a14:useLocalDpi xmlns:a14="http://schemas.microsoft.com/office/drawing/2010/main" val="0"/>
              </a:ext>
            </a:extLst>
          </a:blip>
          <a:srcRect/>
          <a:stretch>
            <a:fillRect/>
          </a:stretch>
        </p:blipFill>
        <p:spPr bwMode="auto">
          <a:xfrm>
            <a:off x="5004048" y="3212976"/>
            <a:ext cx="3960440" cy="34563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08437668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Заголовок 4"/>
          <p:cNvSpPr>
            <a:spLocks noGrp="1"/>
          </p:cNvSpPr>
          <p:nvPr>
            <p:ph type="title"/>
          </p:nvPr>
        </p:nvSpPr>
        <p:spPr>
          <a:xfrm>
            <a:off x="4571999" y="836712"/>
            <a:ext cx="3922713" cy="4932263"/>
          </a:xfrm>
        </p:spPr>
        <p:txBody>
          <a:bodyPr/>
          <a:lstStyle/>
          <a:p>
            <a:endParaRPr lang="ru-RU" dirty="0"/>
          </a:p>
        </p:txBody>
      </p:sp>
      <p:sp>
        <p:nvSpPr>
          <p:cNvPr id="6" name="Текст 5"/>
          <p:cNvSpPr>
            <a:spLocks noGrp="1"/>
          </p:cNvSpPr>
          <p:nvPr>
            <p:ph type="body" idx="1"/>
          </p:nvPr>
        </p:nvSpPr>
        <p:spPr>
          <a:xfrm>
            <a:off x="395536" y="548680"/>
            <a:ext cx="2880320" cy="5904656"/>
          </a:xfrm>
        </p:spPr>
        <p:txBody>
          <a:bodyPr>
            <a:normAutofit lnSpcReduction="10000"/>
          </a:bodyPr>
          <a:lstStyle/>
          <a:p>
            <a:r>
              <a:rPr lang="ru-RU" b="1" dirty="0">
                <a:solidFill>
                  <a:schemeClr val="accent1">
                    <a:lumMod val="75000"/>
                  </a:schemeClr>
                </a:solidFill>
                <a:latin typeface="Comic Sans MS" panose="030F0702030302020204" pitchFamily="66" charset="0"/>
              </a:rPr>
              <a:t>Искусной и сложной меховой мозаикой украшались старинные изделия коряков. Кайма на корякской верхней зимней одежде состоит из стройных орнаментальных композиций, где ритмично чередуются крохотные треугольники, квадраты, ромбы из меха двух цветов. Иногда мозаика дополнена вышивкой: гладьевый настил цветным шелком.</a:t>
            </a:r>
          </a:p>
        </p:txBody>
      </p:sp>
      <p:pic>
        <p:nvPicPr>
          <p:cNvPr id="921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563887" y="476672"/>
            <a:ext cx="5328593" cy="597666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30326027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634082"/>
          </a:xfrm>
        </p:spPr>
        <p:txBody>
          <a:bodyPr>
            <a:noAutofit/>
          </a:bodyPr>
          <a:lstStyle/>
          <a:p>
            <a:r>
              <a:rPr lang="ru-RU" sz="3200" b="1" dirty="0" smtClean="0">
                <a:solidFill>
                  <a:schemeClr val="tx2"/>
                </a:solidFill>
                <a:latin typeface="Comic Sans MS" panose="030F0702030302020204" pitchFamily="66" charset="0"/>
              </a:rPr>
              <a:t>Декоративно-прикладное искусство своими руками</a:t>
            </a:r>
            <a:endParaRPr lang="ru-RU" sz="3200" b="1" dirty="0">
              <a:solidFill>
                <a:schemeClr val="tx2"/>
              </a:solidFill>
              <a:latin typeface="Comic Sans MS" panose="030F0702030302020204" pitchFamily="66" charset="0"/>
            </a:endParaRPr>
          </a:p>
        </p:txBody>
      </p:sp>
      <p:sp>
        <p:nvSpPr>
          <p:cNvPr id="3" name="Объект 2"/>
          <p:cNvSpPr>
            <a:spLocks noGrp="1"/>
          </p:cNvSpPr>
          <p:nvPr>
            <p:ph sz="half" idx="1"/>
          </p:nvPr>
        </p:nvSpPr>
        <p:spPr>
          <a:xfrm>
            <a:off x="251520" y="1124744"/>
            <a:ext cx="4244280" cy="5001419"/>
          </a:xfrm>
        </p:spPr>
        <p:txBody>
          <a:bodyPr>
            <a:noAutofit/>
          </a:bodyPr>
          <a:lstStyle/>
          <a:p>
            <a:pPr marL="0" indent="0">
              <a:buNone/>
            </a:pPr>
            <a:r>
              <a:rPr lang="ru-RU" sz="1900" b="1" dirty="0">
                <a:solidFill>
                  <a:schemeClr val="tx2"/>
                </a:solidFill>
                <a:latin typeface="Comic Sans MS" panose="030F0702030302020204" pitchFamily="66" charset="0"/>
              </a:rPr>
              <a:t>Люди издавна стремились украсить все что их окружает, свое жилище, одежду, утварь. Мастера славились не только качеством изделий, но и их красотой.</a:t>
            </a:r>
          </a:p>
          <a:p>
            <a:pPr marL="0" indent="0">
              <a:buNone/>
            </a:pPr>
            <a:r>
              <a:rPr lang="ru-RU" sz="1900" b="1" dirty="0">
                <a:solidFill>
                  <a:schemeClr val="tx2"/>
                </a:solidFill>
                <a:latin typeface="Comic Sans MS" panose="030F0702030302020204" pitchFamily="66" charset="0"/>
              </a:rPr>
              <a:t>В каждый предмет, сотворенный рукой умельца, была вложена душа и свое собственное видение окружающего мира.</a:t>
            </a:r>
          </a:p>
          <a:p>
            <a:pPr marL="0" indent="0">
              <a:buNone/>
            </a:pPr>
            <a:r>
              <a:rPr lang="ru-RU" sz="1900" b="1" dirty="0">
                <a:solidFill>
                  <a:schemeClr val="tx2"/>
                </a:solidFill>
                <a:latin typeface="Comic Sans MS" panose="030F0702030302020204" pitchFamily="66" charset="0"/>
              </a:rPr>
              <a:t>И в наше время существует огромное количество видов декоративно-прикладного искусства, создают мастера настоящие шедевры своими руками, используя технологии предков и добавляя собственные изобретения и новшества.</a:t>
            </a:r>
          </a:p>
        </p:txBody>
      </p:sp>
      <p:pic>
        <p:nvPicPr>
          <p:cNvPr id="8" name="Объект 7" descr="Декоративно-прикладное искусство своими руками: варианты народов севера"/>
          <p:cNvPicPr>
            <a:picLocks noGrp="1"/>
          </p:cNvPicPr>
          <p:nvPr>
            <p:ph sz="half" idx="2"/>
          </p:nvPr>
        </p:nvPicPr>
        <p:blipFill>
          <a:blip r:embed="rId2">
            <a:extLst>
              <a:ext uri="{28A0092B-C50C-407E-A947-70E740481C1C}">
                <a14:useLocalDpi xmlns:a14="http://schemas.microsoft.com/office/drawing/2010/main" val="0"/>
              </a:ext>
            </a:extLst>
          </a:blip>
          <a:srcRect/>
          <a:stretch>
            <a:fillRect/>
          </a:stretch>
        </p:blipFill>
        <p:spPr bwMode="auto">
          <a:xfrm>
            <a:off x="4499992" y="1196752"/>
            <a:ext cx="4392488" cy="5400600"/>
          </a:xfrm>
          <a:prstGeom prst="rect">
            <a:avLst/>
          </a:prstGeom>
          <a:noFill/>
          <a:ln>
            <a:noFill/>
          </a:ln>
        </p:spPr>
      </p:pic>
    </p:spTree>
    <p:extLst>
      <p:ext uri="{BB962C8B-B14F-4D97-AF65-F5344CB8AC3E}">
        <p14:creationId xmlns:p14="http://schemas.microsoft.com/office/powerpoint/2010/main" val="2586307788"/>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Другая 120">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800000"/>
      </a:hlink>
      <a:folHlink>
        <a:srgbClr val="CC6600"/>
      </a:folHlink>
    </a:clrScheme>
    <a:fontScheme name="Другая 1">
      <a:majorFont>
        <a:latin typeface="Times New Roman"/>
        <a:ea typeface=""/>
        <a:cs typeface=""/>
      </a:majorFont>
      <a:minorFont>
        <a:latin typeface="Times New Roman"/>
        <a:ea typeface=""/>
        <a:cs typeface=""/>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572</TotalTime>
  <Words>615</Words>
  <Application>Microsoft Office PowerPoint</Application>
  <PresentationFormat>Экран (4:3)</PresentationFormat>
  <Paragraphs>85</Paragraphs>
  <Slides>19</Slides>
  <Notes>0</Notes>
  <HiddenSlides>0</HiddenSlides>
  <MMClips>0</MMClips>
  <ScaleCrop>false</ScaleCrop>
  <HeadingPairs>
    <vt:vector size="6" baseType="variant">
      <vt:variant>
        <vt:lpstr>Использованные шрифты</vt:lpstr>
      </vt:variant>
      <vt:variant>
        <vt:i4>7</vt:i4>
      </vt:variant>
      <vt:variant>
        <vt:lpstr>Тема</vt:lpstr>
      </vt:variant>
      <vt:variant>
        <vt:i4>1</vt:i4>
      </vt:variant>
      <vt:variant>
        <vt:lpstr>Заголовки слайдов</vt:lpstr>
      </vt:variant>
      <vt:variant>
        <vt:i4>19</vt:i4>
      </vt:variant>
    </vt:vector>
  </HeadingPairs>
  <TitlesOfParts>
    <vt:vector size="27" baseType="lpstr">
      <vt:lpstr>Arial</vt:lpstr>
      <vt:lpstr>Helvetica</vt:lpstr>
      <vt:lpstr>Calibri</vt:lpstr>
      <vt:lpstr>Comic Sans MS</vt:lpstr>
      <vt:lpstr>Matilda</vt:lpstr>
      <vt:lpstr>Tahoma</vt:lpstr>
      <vt:lpstr>Times New Roman</vt:lpstr>
      <vt:lpstr>Тема Office</vt:lpstr>
      <vt:lpstr>Презентация PowerPoint</vt:lpstr>
      <vt:lpstr>Презентация PowerPoint</vt:lpstr>
      <vt:lpstr>Декоративно прикладное творчество и его виды</vt:lpstr>
      <vt:lpstr>      Коренные малочисленные народы Ханты-Мансийского Автономного  Округа ханты и манси – Обские Угры.   В настоящее время ханты и манси живут в Ханты-Мансийском и Ямало-ненецком автономных округах Тюменской области. А небольшая  их часть – в  Томской, Свердловской и Пермской областях. </vt:lpstr>
      <vt:lpstr> Ханты вели кочевой образ жизни, основным занятием их были оленеводство, звериный промысел, рыболовство. Ханты — самая многочисленная народность, в древности их называли “ арьяхи” — “ много людей”</vt:lpstr>
      <vt:lpstr>Презентация PowerPoint</vt:lpstr>
      <vt:lpstr>Орнамент и его символическое значение</vt:lpstr>
      <vt:lpstr>Презентация PowerPoint</vt:lpstr>
      <vt:lpstr>Декоративно-прикладное искусство своими руками</vt:lpstr>
      <vt:lpstr>Резьба по кости</vt:lpstr>
      <vt:lpstr>Изделия из бересты</vt:lpstr>
      <vt:lpstr>Бисероплетение</vt:lpstr>
      <vt:lpstr>Презентация PowerPoint</vt:lpstr>
      <vt:lpstr> Практическая работа  Изготовление оберега «Глухарка сна» </vt:lpstr>
      <vt:lpstr>Орнамент «Глухарка сна»✨ – обязательное украшение детской люльки. Считается, что глухарка носит сон человека, следит за тем, чтобы ребенок вовремя засыпал, и его душа отдыхала.</vt:lpstr>
      <vt:lpstr>Варианты изделия</vt:lpstr>
      <vt:lpstr>1.Сиди на закрепленных местах и не вставай без разрешения учителя. 2.   Работу начинай только с разрешения учителя. Когда учитель обращается к тебе, приостанови работу. Не отвлекайся во время работы. 3.   Не пользуйся инструментами, правила обращения с которыми не изучены. 4.   Употребляй инструмент только по назначению. 5.   Не работай неисправными и тупыми инструментами. 6.   При работе держи инструмент так, как показал учитель. 7. Содержи в чистоте и порядке рабочее место. 8. Раскладывай инструменты и оборудование в указанном учителем порядке. 9. Выполняй работу внимательно, не отвлекайся посторонними делами. 10. Во время перемены необходимо выходить из кабинета. 11. По окончании работы убери свое рабочее место. </vt:lpstr>
      <vt:lpstr>Презентация PowerPoint</vt:lpstr>
      <vt:lpstr>Презентация PowerPoint</vt:lpstr>
    </vt:vector>
  </TitlesOfParts>
  <Company>Hewlett-Packard</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Елена Ранько</dc:creator>
  <cp:lastModifiedBy>RePack by Diakov</cp:lastModifiedBy>
  <cp:revision>55</cp:revision>
  <dcterms:created xsi:type="dcterms:W3CDTF">2019-08-10T19:30:32Z</dcterms:created>
  <dcterms:modified xsi:type="dcterms:W3CDTF">2021-06-09T10:50:23Z</dcterms:modified>
</cp:coreProperties>
</file>