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</p:sldMasterIdLst>
  <p:sldIdLst>
    <p:sldId id="291" r:id="rId9"/>
    <p:sldId id="294" r:id="rId10"/>
    <p:sldId id="307" r:id="rId11"/>
    <p:sldId id="289" r:id="rId12"/>
    <p:sldId id="308" r:id="rId13"/>
    <p:sldId id="274" r:id="rId14"/>
    <p:sldId id="309" r:id="rId15"/>
    <p:sldId id="292" r:id="rId16"/>
    <p:sldId id="295" r:id="rId17"/>
    <p:sldId id="299" r:id="rId18"/>
    <p:sldId id="275" r:id="rId19"/>
    <p:sldId id="277" r:id="rId20"/>
    <p:sldId id="262" r:id="rId21"/>
    <p:sldId id="305" r:id="rId22"/>
    <p:sldId id="264" r:id="rId23"/>
    <p:sldId id="300" r:id="rId24"/>
    <p:sldId id="301" r:id="rId25"/>
    <p:sldId id="302" r:id="rId26"/>
    <p:sldId id="265" r:id="rId27"/>
    <p:sldId id="272" r:id="rId28"/>
    <p:sldId id="304" r:id="rId29"/>
  </p:sldIdLst>
  <p:sldSz cx="9144000" cy="6858000" type="screen4x3"/>
  <p:notesSz cx="6858000" cy="9144000"/>
  <p:custDataLst>
    <p:tags r:id="rId3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708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tags" Target="tags/tag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1F985A-FFD5-4055-89D3-0482CF67C597}" type="doc">
      <dgm:prSet loTypeId="urn:microsoft.com/office/officeart/2005/8/layout/venn1" loCatId="relationship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46DCCC4-F27B-4A71-8170-982F75822DCA}">
      <dgm:prSet phldrT="[Текст]" custT="1"/>
      <dgm:spPr/>
      <dgm:t>
        <a:bodyPr/>
        <a:lstStyle/>
        <a:p>
          <a:r>
            <a:rPr lang="ru-RU" sz="2000" b="1" i="1" smtClean="0">
              <a:latin typeface="Georgia" panose="02040502050405020303" pitchFamily="18" charset="0"/>
            </a:rPr>
            <a:t>Социально – коммуникативное развитие</a:t>
          </a:r>
          <a:endParaRPr lang="ru-RU" sz="2000" dirty="0"/>
        </a:p>
      </dgm:t>
    </dgm:pt>
    <dgm:pt modelId="{C90C2D38-D357-471C-AA50-860F08D51931}" type="parTrans" cxnId="{F017971F-AABD-4B06-9634-24CFA1E86EB4}">
      <dgm:prSet/>
      <dgm:spPr/>
      <dgm:t>
        <a:bodyPr/>
        <a:lstStyle/>
        <a:p>
          <a:endParaRPr lang="ru-RU"/>
        </a:p>
      </dgm:t>
    </dgm:pt>
    <dgm:pt modelId="{AAA4C5BB-DEF4-4586-9F3F-4AA333364E82}" type="sibTrans" cxnId="{F017971F-AABD-4B06-9634-24CFA1E86EB4}">
      <dgm:prSet/>
      <dgm:spPr/>
      <dgm:t>
        <a:bodyPr/>
        <a:lstStyle/>
        <a:p>
          <a:endParaRPr lang="ru-RU"/>
        </a:p>
      </dgm:t>
    </dgm:pt>
    <dgm:pt modelId="{ED505554-B1B3-4650-999E-4CCECA16F1E5}">
      <dgm:prSet phldrT="[Текст]" custT="1"/>
      <dgm:spPr/>
      <dgm:t>
        <a:bodyPr/>
        <a:lstStyle/>
        <a:p>
          <a:r>
            <a:rPr lang="ru-RU" sz="2000" b="1" i="1" smtClean="0">
              <a:latin typeface="Georgia" panose="02040502050405020303" pitchFamily="18" charset="0"/>
            </a:rPr>
            <a:t>Познавательное развитие</a:t>
          </a:r>
          <a:endParaRPr lang="ru-RU" sz="2000" dirty="0"/>
        </a:p>
      </dgm:t>
    </dgm:pt>
    <dgm:pt modelId="{35B9B38A-2C76-4C90-98F2-2A3DECD8FC58}" type="parTrans" cxnId="{D36A4914-2F54-42D9-9327-137190CDCF8D}">
      <dgm:prSet/>
      <dgm:spPr/>
      <dgm:t>
        <a:bodyPr/>
        <a:lstStyle/>
        <a:p>
          <a:endParaRPr lang="ru-RU"/>
        </a:p>
      </dgm:t>
    </dgm:pt>
    <dgm:pt modelId="{34FB6046-3289-4245-8C9F-0FE25EF71621}" type="sibTrans" cxnId="{D36A4914-2F54-42D9-9327-137190CDCF8D}">
      <dgm:prSet/>
      <dgm:spPr/>
      <dgm:t>
        <a:bodyPr/>
        <a:lstStyle/>
        <a:p>
          <a:endParaRPr lang="ru-RU"/>
        </a:p>
      </dgm:t>
    </dgm:pt>
    <dgm:pt modelId="{FD28E166-FA27-4D29-A7A0-A3980FC0F978}">
      <dgm:prSet phldrT="[Текст]"/>
      <dgm:spPr/>
      <dgm:t>
        <a:bodyPr/>
        <a:lstStyle/>
        <a:p>
          <a:r>
            <a:rPr lang="ru-RU" b="1" i="1" smtClean="0">
              <a:latin typeface="Georgia" panose="02040502050405020303" pitchFamily="18" charset="0"/>
            </a:rPr>
            <a:t>Художественно – эстетическое развитие</a:t>
          </a:r>
          <a:endParaRPr lang="ru-RU" b="1" i="1" dirty="0">
            <a:latin typeface="Georgia" panose="02040502050405020303" pitchFamily="18" charset="0"/>
          </a:endParaRPr>
        </a:p>
      </dgm:t>
    </dgm:pt>
    <dgm:pt modelId="{C78D9E99-6197-4A06-AA2C-C32EBDF96DE4}" type="parTrans" cxnId="{C7158745-0A2B-47D4-B7D9-8931EF5ECCEB}">
      <dgm:prSet/>
      <dgm:spPr/>
      <dgm:t>
        <a:bodyPr/>
        <a:lstStyle/>
        <a:p>
          <a:endParaRPr lang="ru-RU"/>
        </a:p>
      </dgm:t>
    </dgm:pt>
    <dgm:pt modelId="{E9C18CF4-A71E-4523-A7EC-F5BEE2F4DFD7}" type="sibTrans" cxnId="{C7158745-0A2B-47D4-B7D9-8931EF5ECCEB}">
      <dgm:prSet/>
      <dgm:spPr/>
      <dgm:t>
        <a:bodyPr/>
        <a:lstStyle/>
        <a:p>
          <a:endParaRPr lang="ru-RU"/>
        </a:p>
      </dgm:t>
    </dgm:pt>
    <dgm:pt modelId="{B2CB8124-4673-47A1-A427-56721583A139}">
      <dgm:prSet phldrT="[Текст]"/>
      <dgm:spPr/>
      <dgm:t>
        <a:bodyPr/>
        <a:lstStyle/>
        <a:p>
          <a:r>
            <a:rPr lang="ru-RU" b="1" i="1" smtClean="0">
              <a:latin typeface="Georgia" panose="02040502050405020303" pitchFamily="18" charset="0"/>
            </a:rPr>
            <a:t>Физическое развитие</a:t>
          </a:r>
          <a:endParaRPr lang="ru-RU" b="1" i="1" dirty="0">
            <a:latin typeface="Georgia" panose="02040502050405020303" pitchFamily="18" charset="0"/>
          </a:endParaRPr>
        </a:p>
      </dgm:t>
    </dgm:pt>
    <dgm:pt modelId="{401F0671-E8EB-4B32-8B74-09E025B82C70}" type="parTrans" cxnId="{612F6D96-A86E-490D-BD49-08226B09DDAF}">
      <dgm:prSet/>
      <dgm:spPr/>
      <dgm:t>
        <a:bodyPr/>
        <a:lstStyle/>
        <a:p>
          <a:endParaRPr lang="ru-RU"/>
        </a:p>
      </dgm:t>
    </dgm:pt>
    <dgm:pt modelId="{1E41AD45-744C-4873-A158-E5B377A48779}" type="sibTrans" cxnId="{612F6D96-A86E-490D-BD49-08226B09DDAF}">
      <dgm:prSet/>
      <dgm:spPr/>
      <dgm:t>
        <a:bodyPr/>
        <a:lstStyle/>
        <a:p>
          <a:endParaRPr lang="ru-RU"/>
        </a:p>
      </dgm:t>
    </dgm:pt>
    <dgm:pt modelId="{441ECC98-BEA6-4A37-B944-E55A0713D840}">
      <dgm:prSet phldrT="[Текст]"/>
      <dgm:spPr/>
      <dgm:t>
        <a:bodyPr/>
        <a:lstStyle/>
        <a:p>
          <a:r>
            <a:rPr lang="ru-RU" b="1" i="1" smtClean="0">
              <a:latin typeface="Georgia" panose="02040502050405020303" pitchFamily="18" charset="0"/>
            </a:rPr>
            <a:t>Речевое развитие</a:t>
          </a:r>
          <a:endParaRPr lang="ru-RU" dirty="0"/>
        </a:p>
      </dgm:t>
    </dgm:pt>
    <dgm:pt modelId="{30453EE6-AC09-4F10-9C54-389FC3DA93EF}" type="parTrans" cxnId="{7BFC7144-1266-4EEA-BB76-419B9E6AFB67}">
      <dgm:prSet/>
      <dgm:spPr/>
      <dgm:t>
        <a:bodyPr/>
        <a:lstStyle/>
        <a:p>
          <a:endParaRPr lang="ru-RU"/>
        </a:p>
      </dgm:t>
    </dgm:pt>
    <dgm:pt modelId="{B7F9EFEC-10D4-4DB8-AAAE-0E09256786A4}" type="sibTrans" cxnId="{7BFC7144-1266-4EEA-BB76-419B9E6AFB67}">
      <dgm:prSet/>
      <dgm:spPr/>
      <dgm:t>
        <a:bodyPr/>
        <a:lstStyle/>
        <a:p>
          <a:endParaRPr lang="ru-RU"/>
        </a:p>
      </dgm:t>
    </dgm:pt>
    <dgm:pt modelId="{46A768A9-E005-4BB4-8A1E-05EC7E2A9566}" type="pres">
      <dgm:prSet presAssocID="{9A1F985A-FFD5-4055-89D3-0482CF67C597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CEC4EB-A635-41A0-AA14-65A38F844D96}" type="pres">
      <dgm:prSet presAssocID="{146DCCC4-F27B-4A71-8170-982F75822DCA}" presName="circ1" presStyleLbl="vennNode1" presStyleIdx="0" presStyleCnt="5" custLinFactNeighborX="-2827" custLinFactNeighborY="-37227"/>
      <dgm:spPr/>
      <dgm:t>
        <a:bodyPr/>
        <a:lstStyle/>
        <a:p>
          <a:endParaRPr lang="ru-RU"/>
        </a:p>
      </dgm:t>
    </dgm:pt>
    <dgm:pt modelId="{8BD5253F-E8BA-4548-9A08-61230ED3BAB3}" type="pres">
      <dgm:prSet presAssocID="{146DCCC4-F27B-4A71-8170-982F75822DCA}" presName="circ1Tx" presStyleLbl="revTx" presStyleIdx="0" presStyleCnt="0" custScaleX="108619" custLinFactNeighborX="-156" custLinFactNeighborY="-1602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824A48-4ECC-4644-939C-BAA00E04208C}" type="pres">
      <dgm:prSet presAssocID="{ED505554-B1B3-4650-999E-4CCECA16F1E5}" presName="circ2" presStyleLbl="vennNode1" presStyleIdx="1" presStyleCnt="5" custLinFactNeighborX="17436" custLinFactNeighborY="-16200"/>
      <dgm:spPr/>
      <dgm:t>
        <a:bodyPr/>
        <a:lstStyle/>
        <a:p>
          <a:endParaRPr lang="ru-RU"/>
        </a:p>
      </dgm:t>
    </dgm:pt>
    <dgm:pt modelId="{A9E24EA9-0EB1-4733-9B68-1F790FDDCF61}" type="pres">
      <dgm:prSet presAssocID="{ED505554-B1B3-4650-999E-4CCECA16F1E5}" presName="circ2Tx" presStyleLbl="revTx" presStyleIdx="0" presStyleCnt="0" custScaleX="121060" custLinFactNeighborX="-4794" custLinFactNeighborY="-4448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72524F-BC7C-429A-8343-FD1CBE9AECE1}" type="pres">
      <dgm:prSet presAssocID="{FD28E166-FA27-4D29-A7A0-A3980FC0F978}" presName="circ3" presStyleLbl="vennNode1" presStyleIdx="2" presStyleCnt="5" custLinFactNeighborX="19410" custLinFactNeighborY="14354"/>
      <dgm:spPr/>
      <dgm:t>
        <a:bodyPr/>
        <a:lstStyle/>
        <a:p>
          <a:endParaRPr lang="ru-RU"/>
        </a:p>
      </dgm:t>
    </dgm:pt>
    <dgm:pt modelId="{4243297E-DF0D-4448-85CC-B05189FF3115}" type="pres">
      <dgm:prSet presAssocID="{FD28E166-FA27-4D29-A7A0-A3980FC0F978}" presName="circ3Tx" presStyleLbl="revTx" presStyleIdx="0" presStyleCnt="0" custLinFactNeighborX="9318" custLinFactNeighborY="-382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5B544E-375C-4692-A72F-3519FC51A1E9}" type="pres">
      <dgm:prSet presAssocID="{B2CB8124-4673-47A1-A427-56721583A139}" presName="circ4" presStyleLbl="vennNode1" presStyleIdx="3" presStyleCnt="5" custLinFactNeighborX="-27893" custLinFactNeighborY="14354"/>
      <dgm:spPr/>
      <dgm:t>
        <a:bodyPr/>
        <a:lstStyle/>
        <a:p>
          <a:endParaRPr lang="ru-RU"/>
        </a:p>
      </dgm:t>
    </dgm:pt>
    <dgm:pt modelId="{8A3844BC-1550-4597-BB60-3349147F331A}" type="pres">
      <dgm:prSet presAssocID="{B2CB8124-4673-47A1-A427-56721583A139}" presName="circ4Tx" presStyleLbl="revTx" presStyleIdx="0" presStyleCnt="0" custLinFactNeighborX="-14780" custLinFactNeighborY="-2939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CA36D3-1AC3-4466-83CA-B19665973716}" type="pres">
      <dgm:prSet presAssocID="{441ECC98-BEA6-4A37-B944-E55A0713D840}" presName="circ5" presStyleLbl="vennNode1" presStyleIdx="4" presStyleCnt="5" custLinFactNeighborX="-29568" custLinFactNeighborY="-16200"/>
      <dgm:spPr/>
      <dgm:t>
        <a:bodyPr/>
        <a:lstStyle/>
        <a:p>
          <a:endParaRPr lang="ru-RU"/>
        </a:p>
      </dgm:t>
    </dgm:pt>
    <dgm:pt modelId="{BF33DB8C-DE3E-4018-865C-89052B370271}" type="pres">
      <dgm:prSet presAssocID="{441ECC98-BEA6-4A37-B944-E55A0713D840}" presName="circ5Tx" presStyleLbl="revTx" presStyleIdx="0" presStyleCnt="0" custLinFactNeighborX="13" custLinFactNeighborY="-455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BF8E9A9-C25E-4A41-A064-F00D423AC388}" type="presOf" srcId="{146DCCC4-F27B-4A71-8170-982F75822DCA}" destId="{8BD5253F-E8BA-4548-9A08-61230ED3BAB3}" srcOrd="0" destOrd="0" presId="urn:microsoft.com/office/officeart/2005/8/layout/venn1"/>
    <dgm:cxn modelId="{F017971F-AABD-4B06-9634-24CFA1E86EB4}" srcId="{9A1F985A-FFD5-4055-89D3-0482CF67C597}" destId="{146DCCC4-F27B-4A71-8170-982F75822DCA}" srcOrd="0" destOrd="0" parTransId="{C90C2D38-D357-471C-AA50-860F08D51931}" sibTransId="{AAA4C5BB-DEF4-4586-9F3F-4AA333364E82}"/>
    <dgm:cxn modelId="{DDA9F27B-45F7-4C9F-A6D6-D29985D0FD17}" type="presOf" srcId="{FD28E166-FA27-4D29-A7A0-A3980FC0F978}" destId="{4243297E-DF0D-4448-85CC-B05189FF3115}" srcOrd="0" destOrd="0" presId="urn:microsoft.com/office/officeart/2005/8/layout/venn1"/>
    <dgm:cxn modelId="{C7158745-0A2B-47D4-B7D9-8931EF5ECCEB}" srcId="{9A1F985A-FFD5-4055-89D3-0482CF67C597}" destId="{FD28E166-FA27-4D29-A7A0-A3980FC0F978}" srcOrd="2" destOrd="0" parTransId="{C78D9E99-6197-4A06-AA2C-C32EBDF96DE4}" sibTransId="{E9C18CF4-A71E-4523-A7EC-F5BEE2F4DFD7}"/>
    <dgm:cxn modelId="{93550EF5-5EE0-470B-A9EE-486C88509D99}" type="presOf" srcId="{441ECC98-BEA6-4A37-B944-E55A0713D840}" destId="{BF33DB8C-DE3E-4018-865C-89052B370271}" srcOrd="0" destOrd="0" presId="urn:microsoft.com/office/officeart/2005/8/layout/venn1"/>
    <dgm:cxn modelId="{D36A4914-2F54-42D9-9327-137190CDCF8D}" srcId="{9A1F985A-FFD5-4055-89D3-0482CF67C597}" destId="{ED505554-B1B3-4650-999E-4CCECA16F1E5}" srcOrd="1" destOrd="0" parTransId="{35B9B38A-2C76-4C90-98F2-2A3DECD8FC58}" sibTransId="{34FB6046-3289-4245-8C9F-0FE25EF71621}"/>
    <dgm:cxn modelId="{D0ACB650-89F3-486F-A143-E4D862CC5620}" type="presOf" srcId="{B2CB8124-4673-47A1-A427-56721583A139}" destId="{8A3844BC-1550-4597-BB60-3349147F331A}" srcOrd="0" destOrd="0" presId="urn:microsoft.com/office/officeart/2005/8/layout/venn1"/>
    <dgm:cxn modelId="{612F6D96-A86E-490D-BD49-08226B09DDAF}" srcId="{9A1F985A-FFD5-4055-89D3-0482CF67C597}" destId="{B2CB8124-4673-47A1-A427-56721583A139}" srcOrd="3" destOrd="0" parTransId="{401F0671-E8EB-4B32-8B74-09E025B82C70}" sibTransId="{1E41AD45-744C-4873-A158-E5B377A48779}"/>
    <dgm:cxn modelId="{A11584AA-E26B-4923-A68B-C4C4044A74C4}" type="presOf" srcId="{9A1F985A-FFD5-4055-89D3-0482CF67C597}" destId="{46A768A9-E005-4BB4-8A1E-05EC7E2A9566}" srcOrd="0" destOrd="0" presId="urn:microsoft.com/office/officeart/2005/8/layout/venn1"/>
    <dgm:cxn modelId="{FDC09F95-145E-4E31-81A1-A0DBB10E6D49}" type="presOf" srcId="{ED505554-B1B3-4650-999E-4CCECA16F1E5}" destId="{A9E24EA9-0EB1-4733-9B68-1F790FDDCF61}" srcOrd="0" destOrd="0" presId="urn:microsoft.com/office/officeart/2005/8/layout/venn1"/>
    <dgm:cxn modelId="{7BFC7144-1266-4EEA-BB76-419B9E6AFB67}" srcId="{9A1F985A-FFD5-4055-89D3-0482CF67C597}" destId="{441ECC98-BEA6-4A37-B944-E55A0713D840}" srcOrd="4" destOrd="0" parTransId="{30453EE6-AC09-4F10-9C54-389FC3DA93EF}" sibTransId="{B7F9EFEC-10D4-4DB8-AAAE-0E09256786A4}"/>
    <dgm:cxn modelId="{84F4CD06-70D4-48CB-A13D-2EB127F14000}" type="presParOf" srcId="{46A768A9-E005-4BB4-8A1E-05EC7E2A9566}" destId="{42CEC4EB-A635-41A0-AA14-65A38F844D96}" srcOrd="0" destOrd="0" presId="urn:microsoft.com/office/officeart/2005/8/layout/venn1"/>
    <dgm:cxn modelId="{3D72CEE1-3140-45DD-959E-5DA262DD4310}" type="presParOf" srcId="{46A768A9-E005-4BB4-8A1E-05EC7E2A9566}" destId="{8BD5253F-E8BA-4548-9A08-61230ED3BAB3}" srcOrd="1" destOrd="0" presId="urn:microsoft.com/office/officeart/2005/8/layout/venn1"/>
    <dgm:cxn modelId="{DCD59973-836F-42E6-8BEF-2D50B45CC80A}" type="presParOf" srcId="{46A768A9-E005-4BB4-8A1E-05EC7E2A9566}" destId="{73824A48-4ECC-4644-939C-BAA00E04208C}" srcOrd="2" destOrd="0" presId="urn:microsoft.com/office/officeart/2005/8/layout/venn1"/>
    <dgm:cxn modelId="{F3F4829E-8413-4973-BB2E-C5A42A133A7A}" type="presParOf" srcId="{46A768A9-E005-4BB4-8A1E-05EC7E2A9566}" destId="{A9E24EA9-0EB1-4733-9B68-1F790FDDCF61}" srcOrd="3" destOrd="0" presId="urn:microsoft.com/office/officeart/2005/8/layout/venn1"/>
    <dgm:cxn modelId="{F475DFA8-C0DF-4AFF-A8A8-213407CE9DD4}" type="presParOf" srcId="{46A768A9-E005-4BB4-8A1E-05EC7E2A9566}" destId="{6872524F-BC7C-429A-8343-FD1CBE9AECE1}" srcOrd="4" destOrd="0" presId="urn:microsoft.com/office/officeart/2005/8/layout/venn1"/>
    <dgm:cxn modelId="{9740D559-9E59-4C79-9BF4-0DFD37F50A79}" type="presParOf" srcId="{46A768A9-E005-4BB4-8A1E-05EC7E2A9566}" destId="{4243297E-DF0D-4448-85CC-B05189FF3115}" srcOrd="5" destOrd="0" presId="urn:microsoft.com/office/officeart/2005/8/layout/venn1"/>
    <dgm:cxn modelId="{E16D0B63-38E7-4BAD-8D7D-D1AE209E3420}" type="presParOf" srcId="{46A768A9-E005-4BB4-8A1E-05EC7E2A9566}" destId="{B45B544E-375C-4692-A72F-3519FC51A1E9}" srcOrd="6" destOrd="0" presId="urn:microsoft.com/office/officeart/2005/8/layout/venn1"/>
    <dgm:cxn modelId="{9EF8725F-EA1E-4BA7-8D2C-AE46808C2508}" type="presParOf" srcId="{46A768A9-E005-4BB4-8A1E-05EC7E2A9566}" destId="{8A3844BC-1550-4597-BB60-3349147F331A}" srcOrd="7" destOrd="0" presId="urn:microsoft.com/office/officeart/2005/8/layout/venn1"/>
    <dgm:cxn modelId="{566A6693-7FCC-46F2-88C0-0D41073CB23D}" type="presParOf" srcId="{46A768A9-E005-4BB4-8A1E-05EC7E2A9566}" destId="{71CA36D3-1AC3-4466-83CA-B19665973716}" srcOrd="8" destOrd="0" presId="urn:microsoft.com/office/officeart/2005/8/layout/venn1"/>
    <dgm:cxn modelId="{2E9AA2CC-0B5D-46E8-B217-E30D8751B79A}" type="presParOf" srcId="{46A768A9-E005-4BB4-8A1E-05EC7E2A9566}" destId="{BF33DB8C-DE3E-4018-865C-89052B370271}" srcOrd="9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61EDFB7-2366-4E30-AD26-6D33D7A0E0F8}" type="doc">
      <dgm:prSet loTypeId="urn:microsoft.com/office/officeart/2005/8/layout/pList2" loCatId="picture" qsTypeId="urn:microsoft.com/office/officeart/2005/8/quickstyle/simple1" qsCatId="simple" csTypeId="urn:microsoft.com/office/officeart/2005/8/colors/colorful1" csCatId="colorful" phldr="1"/>
      <dgm:spPr/>
    </dgm:pt>
    <dgm:pt modelId="{2BA1BF8E-0851-47BD-AABE-BEE2A950A6E2}">
      <dgm:prSet phldrT="[Текст]" custT="1"/>
      <dgm:spPr/>
      <dgm:t>
        <a:bodyPr/>
        <a:lstStyle/>
        <a:p>
          <a:pPr algn="l"/>
          <a:r>
            <a:rPr lang="ru-RU" sz="1600" b="1" i="1" dirty="0" smtClean="0">
              <a:latin typeface="Georgia" panose="02040502050405020303" pitchFamily="18" charset="0"/>
            </a:rPr>
            <a:t>Вертим емкость в разные стороны, шарики «бегают» по листу и рисуют. </a:t>
          </a:r>
          <a:endParaRPr lang="ru-RU" sz="1600" dirty="0"/>
        </a:p>
      </dgm:t>
    </dgm:pt>
    <dgm:pt modelId="{AC1F84F7-36CF-4EEF-B877-E927D6705ED8}" type="parTrans" cxnId="{B50CE453-DABB-4C55-82E4-B01EBEE703EB}">
      <dgm:prSet/>
      <dgm:spPr/>
      <dgm:t>
        <a:bodyPr/>
        <a:lstStyle/>
        <a:p>
          <a:endParaRPr lang="ru-RU"/>
        </a:p>
      </dgm:t>
    </dgm:pt>
    <dgm:pt modelId="{9418F89F-03A4-4A2C-9715-F3D80300C5E2}" type="sibTrans" cxnId="{B50CE453-DABB-4C55-82E4-B01EBEE703EB}">
      <dgm:prSet/>
      <dgm:spPr/>
      <dgm:t>
        <a:bodyPr/>
        <a:lstStyle/>
        <a:p>
          <a:endParaRPr lang="ru-RU"/>
        </a:p>
      </dgm:t>
    </dgm:pt>
    <dgm:pt modelId="{3D23090C-666E-4FDE-99F9-3260BE6B3A67}">
      <dgm:prSet phldrT="[Текст]" custT="1"/>
      <dgm:spPr/>
      <dgm:t>
        <a:bodyPr/>
        <a:lstStyle/>
        <a:p>
          <a:pPr algn="l"/>
          <a:r>
            <a:rPr lang="ru-RU" sz="1600" b="1" i="1" dirty="0" smtClean="0">
              <a:latin typeface="Georgia" panose="02040502050405020303" pitchFamily="18" charset="0"/>
            </a:rPr>
            <a:t>Берем емкость, например, пластиковый контейнер, и укладываем на дно подходящий по размеру лист бумаги.</a:t>
          </a:r>
          <a:endParaRPr lang="ru-RU" sz="1600" dirty="0"/>
        </a:p>
      </dgm:t>
    </dgm:pt>
    <dgm:pt modelId="{F7DB0069-7468-46CE-A2AD-243B2E3DD05A}" type="sibTrans" cxnId="{BFEBACCE-0DCF-4ECC-A052-A7DC575ABF6F}">
      <dgm:prSet/>
      <dgm:spPr/>
      <dgm:t>
        <a:bodyPr/>
        <a:lstStyle/>
        <a:p>
          <a:endParaRPr lang="ru-RU"/>
        </a:p>
      </dgm:t>
    </dgm:pt>
    <dgm:pt modelId="{9E388790-E913-4680-B49D-D922869005D3}" type="parTrans" cxnId="{BFEBACCE-0DCF-4ECC-A052-A7DC575ABF6F}">
      <dgm:prSet/>
      <dgm:spPr/>
      <dgm:t>
        <a:bodyPr/>
        <a:lstStyle/>
        <a:p>
          <a:endParaRPr lang="ru-RU"/>
        </a:p>
      </dgm:t>
    </dgm:pt>
    <dgm:pt modelId="{E272A225-2CA2-443B-9009-812AE467D830}">
      <dgm:prSet phldrT="[Текст]" custT="1"/>
      <dgm:spPr/>
      <dgm:t>
        <a:bodyPr/>
        <a:lstStyle/>
        <a:p>
          <a:pPr algn="l"/>
          <a:r>
            <a:rPr lang="ru-RU" sz="1600" b="1" i="1" dirty="0" smtClean="0">
              <a:latin typeface="Georgia" panose="02040502050405020303" pitchFamily="18" charset="0"/>
            </a:rPr>
            <a:t>На лист выдавливаем краску разных цветов и кладем шарики</a:t>
          </a:r>
          <a:r>
            <a:rPr lang="ru-RU" sz="1800" b="1" i="1" dirty="0" smtClean="0">
              <a:latin typeface="Georgia" panose="02040502050405020303" pitchFamily="18" charset="0"/>
            </a:rPr>
            <a:t>.</a:t>
          </a:r>
        </a:p>
      </dgm:t>
    </dgm:pt>
    <dgm:pt modelId="{C6EA7445-9807-4E72-9E75-37F8C0558204}" type="sibTrans" cxnId="{506D7DE9-AC40-4F4E-96E0-7F161B5CA461}">
      <dgm:prSet/>
      <dgm:spPr/>
      <dgm:t>
        <a:bodyPr/>
        <a:lstStyle/>
        <a:p>
          <a:endParaRPr lang="ru-RU"/>
        </a:p>
      </dgm:t>
    </dgm:pt>
    <dgm:pt modelId="{2DAAF7CB-4C89-43EE-8945-85338ADC9DAB}" type="parTrans" cxnId="{506D7DE9-AC40-4F4E-96E0-7F161B5CA461}">
      <dgm:prSet/>
      <dgm:spPr/>
      <dgm:t>
        <a:bodyPr/>
        <a:lstStyle/>
        <a:p>
          <a:endParaRPr lang="ru-RU"/>
        </a:p>
      </dgm:t>
    </dgm:pt>
    <dgm:pt modelId="{42A9B920-758B-4607-A15F-DC026328BC5B}" type="pres">
      <dgm:prSet presAssocID="{061EDFB7-2366-4E30-AD26-6D33D7A0E0F8}" presName="Name0" presStyleCnt="0">
        <dgm:presLayoutVars>
          <dgm:dir/>
          <dgm:resizeHandles val="exact"/>
        </dgm:presLayoutVars>
      </dgm:prSet>
      <dgm:spPr/>
    </dgm:pt>
    <dgm:pt modelId="{4E1113D7-81D6-4A18-90F9-AF524CF3BCD8}" type="pres">
      <dgm:prSet presAssocID="{061EDFB7-2366-4E30-AD26-6D33D7A0E0F8}" presName="bkgdShp" presStyleLbl="alignAccFollowNode1" presStyleIdx="0" presStyleCnt="1"/>
      <dgm:spPr/>
    </dgm:pt>
    <dgm:pt modelId="{3BC36505-387E-4D32-A0AC-7104FA70A8E2}" type="pres">
      <dgm:prSet presAssocID="{061EDFB7-2366-4E30-AD26-6D33D7A0E0F8}" presName="linComp" presStyleCnt="0"/>
      <dgm:spPr/>
    </dgm:pt>
    <dgm:pt modelId="{F09EE280-5D52-44AB-BC25-867065871924}" type="pres">
      <dgm:prSet presAssocID="{3D23090C-666E-4FDE-99F9-3260BE6B3A67}" presName="compNode" presStyleCnt="0"/>
      <dgm:spPr/>
    </dgm:pt>
    <dgm:pt modelId="{14AEDFAC-EEBD-49D1-A812-DA5479C691E2}" type="pres">
      <dgm:prSet presAssocID="{3D23090C-666E-4FDE-99F9-3260BE6B3A6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A8AD8A-0B2F-4371-857C-61F29FCA8AD0}" type="pres">
      <dgm:prSet presAssocID="{3D23090C-666E-4FDE-99F9-3260BE6B3A67}" presName="invisiNode" presStyleLbl="node1" presStyleIdx="0" presStyleCnt="3"/>
      <dgm:spPr/>
    </dgm:pt>
    <dgm:pt modelId="{E2988C8D-5A88-497A-9F80-053DE5BBCC30}" type="pres">
      <dgm:prSet presAssocID="{3D23090C-666E-4FDE-99F9-3260BE6B3A67}" presName="imagNode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CA50803-C3A2-4AAA-BDBA-3A8C8B73BFAE}" type="pres">
      <dgm:prSet presAssocID="{F7DB0069-7468-46CE-A2AD-243B2E3DD05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189B05-E2E4-4CD8-8E1E-FA3CE7A54864}" type="pres">
      <dgm:prSet presAssocID="{E272A225-2CA2-443B-9009-812AE467D830}" presName="compNode" presStyleCnt="0"/>
      <dgm:spPr/>
    </dgm:pt>
    <dgm:pt modelId="{30832504-12F1-4196-AAC9-B3D96ACAADA7}" type="pres">
      <dgm:prSet presAssocID="{E272A225-2CA2-443B-9009-812AE467D83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9F23FC-8F42-45F2-8442-6FAB2FA8C1D3}" type="pres">
      <dgm:prSet presAssocID="{E272A225-2CA2-443B-9009-812AE467D830}" presName="invisiNode" presStyleLbl="node1" presStyleIdx="1" presStyleCnt="3"/>
      <dgm:spPr/>
    </dgm:pt>
    <dgm:pt modelId="{C889794A-8015-4DD3-8668-E0C3C014A6DA}" type="pres">
      <dgm:prSet presAssocID="{E272A225-2CA2-443B-9009-812AE467D830}" presName="imagNode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4A5692D-CA7E-4651-A43B-603E77E6A467}" type="pres">
      <dgm:prSet presAssocID="{C6EA7445-9807-4E72-9E75-37F8C055820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709997E-AF9B-48A9-9368-D3A79A58737A}" type="pres">
      <dgm:prSet presAssocID="{2BA1BF8E-0851-47BD-AABE-BEE2A950A6E2}" presName="compNode" presStyleCnt="0"/>
      <dgm:spPr/>
    </dgm:pt>
    <dgm:pt modelId="{ED152D47-B472-4563-AC86-0B0485F6887B}" type="pres">
      <dgm:prSet presAssocID="{2BA1BF8E-0851-47BD-AABE-BEE2A950A6E2}" presName="node" presStyleLbl="node1" presStyleIdx="2" presStyleCnt="3" custScaleX="1091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DE62AF-02B1-4E97-81A4-705A132C06B5}" type="pres">
      <dgm:prSet presAssocID="{2BA1BF8E-0851-47BD-AABE-BEE2A950A6E2}" presName="invisiNode" presStyleLbl="node1" presStyleIdx="2" presStyleCnt="3"/>
      <dgm:spPr/>
    </dgm:pt>
    <dgm:pt modelId="{65A61B8C-CD38-43A6-A777-90135C2308F3}" type="pres">
      <dgm:prSet presAssocID="{2BA1BF8E-0851-47BD-AABE-BEE2A950A6E2}" presName="imagNode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49225CCE-F9E1-44D9-82BD-003560AA1ED2}" type="presOf" srcId="{E272A225-2CA2-443B-9009-812AE467D830}" destId="{30832504-12F1-4196-AAC9-B3D96ACAADA7}" srcOrd="0" destOrd="0" presId="urn:microsoft.com/office/officeart/2005/8/layout/pList2"/>
    <dgm:cxn modelId="{BFEBACCE-0DCF-4ECC-A052-A7DC575ABF6F}" srcId="{061EDFB7-2366-4E30-AD26-6D33D7A0E0F8}" destId="{3D23090C-666E-4FDE-99F9-3260BE6B3A67}" srcOrd="0" destOrd="0" parTransId="{9E388790-E913-4680-B49D-D922869005D3}" sibTransId="{F7DB0069-7468-46CE-A2AD-243B2E3DD05A}"/>
    <dgm:cxn modelId="{AF6ED135-FED6-4124-896E-0AA139929216}" type="presOf" srcId="{F7DB0069-7468-46CE-A2AD-243B2E3DD05A}" destId="{CCA50803-C3A2-4AAA-BDBA-3A8C8B73BFAE}" srcOrd="0" destOrd="0" presId="urn:microsoft.com/office/officeart/2005/8/layout/pList2"/>
    <dgm:cxn modelId="{BA497E63-9711-496A-872D-8FB4B7AE2D50}" type="presOf" srcId="{C6EA7445-9807-4E72-9E75-37F8C0558204}" destId="{74A5692D-CA7E-4651-A43B-603E77E6A467}" srcOrd="0" destOrd="0" presId="urn:microsoft.com/office/officeart/2005/8/layout/pList2"/>
    <dgm:cxn modelId="{BD8ECA82-B8ED-436B-A83D-BF33341F6BC2}" type="presOf" srcId="{3D23090C-666E-4FDE-99F9-3260BE6B3A67}" destId="{14AEDFAC-EEBD-49D1-A812-DA5479C691E2}" srcOrd="0" destOrd="0" presId="urn:microsoft.com/office/officeart/2005/8/layout/pList2"/>
    <dgm:cxn modelId="{AD676AB8-A3F9-449E-811B-513A736674B3}" type="presOf" srcId="{2BA1BF8E-0851-47BD-AABE-BEE2A950A6E2}" destId="{ED152D47-B472-4563-AC86-0B0485F6887B}" srcOrd="0" destOrd="0" presId="urn:microsoft.com/office/officeart/2005/8/layout/pList2"/>
    <dgm:cxn modelId="{B50CE453-DABB-4C55-82E4-B01EBEE703EB}" srcId="{061EDFB7-2366-4E30-AD26-6D33D7A0E0F8}" destId="{2BA1BF8E-0851-47BD-AABE-BEE2A950A6E2}" srcOrd="2" destOrd="0" parTransId="{AC1F84F7-36CF-4EEF-B877-E927D6705ED8}" sibTransId="{9418F89F-03A4-4A2C-9715-F3D80300C5E2}"/>
    <dgm:cxn modelId="{F1A57980-6A59-4881-94A1-A96CF8395810}" type="presOf" srcId="{061EDFB7-2366-4E30-AD26-6D33D7A0E0F8}" destId="{42A9B920-758B-4607-A15F-DC026328BC5B}" srcOrd="0" destOrd="0" presId="urn:microsoft.com/office/officeart/2005/8/layout/pList2"/>
    <dgm:cxn modelId="{506D7DE9-AC40-4F4E-96E0-7F161B5CA461}" srcId="{061EDFB7-2366-4E30-AD26-6D33D7A0E0F8}" destId="{E272A225-2CA2-443B-9009-812AE467D830}" srcOrd="1" destOrd="0" parTransId="{2DAAF7CB-4C89-43EE-8945-85338ADC9DAB}" sibTransId="{C6EA7445-9807-4E72-9E75-37F8C0558204}"/>
    <dgm:cxn modelId="{A9BB1C99-ABA1-4435-BE5E-D223476D4BCC}" type="presParOf" srcId="{42A9B920-758B-4607-A15F-DC026328BC5B}" destId="{4E1113D7-81D6-4A18-90F9-AF524CF3BCD8}" srcOrd="0" destOrd="0" presId="urn:microsoft.com/office/officeart/2005/8/layout/pList2"/>
    <dgm:cxn modelId="{1669730F-7FF2-4AB7-933B-DB7F7E261110}" type="presParOf" srcId="{42A9B920-758B-4607-A15F-DC026328BC5B}" destId="{3BC36505-387E-4D32-A0AC-7104FA70A8E2}" srcOrd="1" destOrd="0" presId="urn:microsoft.com/office/officeart/2005/8/layout/pList2"/>
    <dgm:cxn modelId="{D523C464-5B4A-4024-8480-1F650C4B64C0}" type="presParOf" srcId="{3BC36505-387E-4D32-A0AC-7104FA70A8E2}" destId="{F09EE280-5D52-44AB-BC25-867065871924}" srcOrd="0" destOrd="0" presId="urn:microsoft.com/office/officeart/2005/8/layout/pList2"/>
    <dgm:cxn modelId="{D2E8F778-27E0-45A9-99A2-0F65EBB9A64E}" type="presParOf" srcId="{F09EE280-5D52-44AB-BC25-867065871924}" destId="{14AEDFAC-EEBD-49D1-A812-DA5479C691E2}" srcOrd="0" destOrd="0" presId="urn:microsoft.com/office/officeart/2005/8/layout/pList2"/>
    <dgm:cxn modelId="{BF5A819C-0549-4ABC-8A22-248B471775E5}" type="presParOf" srcId="{F09EE280-5D52-44AB-BC25-867065871924}" destId="{D8A8AD8A-0B2F-4371-857C-61F29FCA8AD0}" srcOrd="1" destOrd="0" presId="urn:microsoft.com/office/officeart/2005/8/layout/pList2"/>
    <dgm:cxn modelId="{EF758F7C-858B-4641-83C1-B13979D8706D}" type="presParOf" srcId="{F09EE280-5D52-44AB-BC25-867065871924}" destId="{E2988C8D-5A88-497A-9F80-053DE5BBCC30}" srcOrd="2" destOrd="0" presId="urn:microsoft.com/office/officeart/2005/8/layout/pList2"/>
    <dgm:cxn modelId="{8DF5E703-54CA-485C-8552-A26E0AFBD170}" type="presParOf" srcId="{3BC36505-387E-4D32-A0AC-7104FA70A8E2}" destId="{CCA50803-C3A2-4AAA-BDBA-3A8C8B73BFAE}" srcOrd="1" destOrd="0" presId="urn:microsoft.com/office/officeart/2005/8/layout/pList2"/>
    <dgm:cxn modelId="{9C5A7070-5B0E-4F6F-9EDD-1DB169B5D34B}" type="presParOf" srcId="{3BC36505-387E-4D32-A0AC-7104FA70A8E2}" destId="{EF189B05-E2E4-4CD8-8E1E-FA3CE7A54864}" srcOrd="2" destOrd="0" presId="urn:microsoft.com/office/officeart/2005/8/layout/pList2"/>
    <dgm:cxn modelId="{12B1317F-ADD6-443C-971F-353029C7C208}" type="presParOf" srcId="{EF189B05-E2E4-4CD8-8E1E-FA3CE7A54864}" destId="{30832504-12F1-4196-AAC9-B3D96ACAADA7}" srcOrd="0" destOrd="0" presId="urn:microsoft.com/office/officeart/2005/8/layout/pList2"/>
    <dgm:cxn modelId="{53B01B5B-5ADC-4002-960E-E67B1645A573}" type="presParOf" srcId="{EF189B05-E2E4-4CD8-8E1E-FA3CE7A54864}" destId="{139F23FC-8F42-45F2-8442-6FAB2FA8C1D3}" srcOrd="1" destOrd="0" presId="urn:microsoft.com/office/officeart/2005/8/layout/pList2"/>
    <dgm:cxn modelId="{EBDBAAF2-3AE1-43FB-9EF0-4711762A1AF9}" type="presParOf" srcId="{EF189B05-E2E4-4CD8-8E1E-FA3CE7A54864}" destId="{C889794A-8015-4DD3-8668-E0C3C014A6DA}" srcOrd="2" destOrd="0" presId="urn:microsoft.com/office/officeart/2005/8/layout/pList2"/>
    <dgm:cxn modelId="{2FC8B8BD-4490-442C-9E46-BC16E817B972}" type="presParOf" srcId="{3BC36505-387E-4D32-A0AC-7104FA70A8E2}" destId="{74A5692D-CA7E-4651-A43B-603E77E6A467}" srcOrd="3" destOrd="0" presId="urn:microsoft.com/office/officeart/2005/8/layout/pList2"/>
    <dgm:cxn modelId="{9F11E2F5-D411-454A-9382-81A688A8A38E}" type="presParOf" srcId="{3BC36505-387E-4D32-A0AC-7104FA70A8E2}" destId="{4709997E-AF9B-48A9-9368-D3A79A58737A}" srcOrd="4" destOrd="0" presId="urn:microsoft.com/office/officeart/2005/8/layout/pList2"/>
    <dgm:cxn modelId="{A6C22804-5724-42AC-BFBA-8D739E61C15B}" type="presParOf" srcId="{4709997E-AF9B-48A9-9368-D3A79A58737A}" destId="{ED152D47-B472-4563-AC86-0B0485F6887B}" srcOrd="0" destOrd="0" presId="urn:microsoft.com/office/officeart/2005/8/layout/pList2"/>
    <dgm:cxn modelId="{C48A583F-855D-4F2D-B849-AE3A6E95D458}" type="presParOf" srcId="{4709997E-AF9B-48A9-9368-D3A79A58737A}" destId="{5EDE62AF-02B1-4E97-81A4-705A132C06B5}" srcOrd="1" destOrd="0" presId="urn:microsoft.com/office/officeart/2005/8/layout/pList2"/>
    <dgm:cxn modelId="{F5E4997E-9166-48E7-BC6F-A8FDA7681F08}" type="presParOf" srcId="{4709997E-AF9B-48A9-9368-D3A79A58737A}" destId="{65A61B8C-CD38-43A6-A777-90135C2308F3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CEC4EB-A635-41A0-AA14-65A38F844D96}">
      <dsp:nvSpPr>
        <dsp:cNvPr id="0" name=""/>
        <dsp:cNvSpPr/>
      </dsp:nvSpPr>
      <dsp:spPr>
        <a:xfrm>
          <a:off x="3150103" y="1235768"/>
          <a:ext cx="2223120" cy="2223120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8BD5253F-E8BA-4548-9A08-61230ED3BAB3}">
      <dsp:nvSpPr>
        <dsp:cNvPr id="0" name=""/>
        <dsp:cNvSpPr/>
      </dsp:nvSpPr>
      <dsp:spPr>
        <a:xfrm>
          <a:off x="2919944" y="13959"/>
          <a:ext cx="2801087" cy="149266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smtClean="0">
              <a:latin typeface="Georgia" panose="02040502050405020303" pitchFamily="18" charset="0"/>
            </a:rPr>
            <a:t>Социально – коммуникативное развитие</a:t>
          </a:r>
          <a:endParaRPr lang="ru-RU" sz="2000" kern="1200" dirty="0"/>
        </a:p>
      </dsp:txBody>
      <dsp:txXfrm>
        <a:off x="2919944" y="13959"/>
        <a:ext cx="2801087" cy="1492666"/>
      </dsp:txXfrm>
    </dsp:sp>
    <dsp:sp modelId="{73824A48-4ECC-4644-939C-BAA00E04208C}">
      <dsp:nvSpPr>
        <dsp:cNvPr id="0" name=""/>
        <dsp:cNvSpPr/>
      </dsp:nvSpPr>
      <dsp:spPr>
        <a:xfrm>
          <a:off x="4446248" y="2317440"/>
          <a:ext cx="2223120" cy="2223120"/>
        </a:xfrm>
        <a:prstGeom prst="ellipse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A9E24EA9-0EB1-4733-9B68-1F790FDDCF61}">
      <dsp:nvSpPr>
        <dsp:cNvPr id="0" name=""/>
        <dsp:cNvSpPr/>
      </dsp:nvSpPr>
      <dsp:spPr>
        <a:xfrm>
          <a:off x="6104408" y="1501720"/>
          <a:ext cx="2798961" cy="1619701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smtClean="0">
              <a:latin typeface="Georgia" panose="02040502050405020303" pitchFamily="18" charset="0"/>
            </a:rPr>
            <a:t>Познавательное развитие</a:t>
          </a:r>
          <a:endParaRPr lang="ru-RU" sz="2000" kern="1200" dirty="0"/>
        </a:p>
      </dsp:txBody>
      <dsp:txXfrm>
        <a:off x="6104408" y="1501720"/>
        <a:ext cx="2798961" cy="1619701"/>
      </dsp:txXfrm>
    </dsp:sp>
    <dsp:sp modelId="{6872524F-BC7C-429A-8343-FD1CBE9AECE1}">
      <dsp:nvSpPr>
        <dsp:cNvPr id="0" name=""/>
        <dsp:cNvSpPr/>
      </dsp:nvSpPr>
      <dsp:spPr>
        <a:xfrm>
          <a:off x="4167336" y="3991379"/>
          <a:ext cx="2223120" cy="2223120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4243297E-DF0D-4448-85CC-B05189FF3115}">
      <dsp:nvSpPr>
        <dsp:cNvPr id="0" name=""/>
        <dsp:cNvSpPr/>
      </dsp:nvSpPr>
      <dsp:spPr>
        <a:xfrm>
          <a:off x="6318443" y="4365097"/>
          <a:ext cx="2312044" cy="1619701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smtClean="0">
              <a:latin typeface="Georgia" panose="02040502050405020303" pitchFamily="18" charset="0"/>
            </a:rPr>
            <a:t>Художественно – эстетическое развитие</a:t>
          </a:r>
          <a:endParaRPr lang="ru-RU" sz="2000" b="1" i="1" kern="1200" dirty="0">
            <a:latin typeface="Georgia" panose="02040502050405020303" pitchFamily="18" charset="0"/>
          </a:endParaRPr>
        </a:p>
      </dsp:txBody>
      <dsp:txXfrm>
        <a:off x="6318443" y="4365097"/>
        <a:ext cx="2312044" cy="1619701"/>
      </dsp:txXfrm>
    </dsp:sp>
    <dsp:sp modelId="{B45B544E-375C-4692-A72F-3519FC51A1E9}">
      <dsp:nvSpPr>
        <dsp:cNvPr id="0" name=""/>
        <dsp:cNvSpPr/>
      </dsp:nvSpPr>
      <dsp:spPr>
        <a:xfrm>
          <a:off x="2069978" y="3991379"/>
          <a:ext cx="2223120" cy="2223120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8A3844BC-1550-4597-BB60-3349147F331A}">
      <dsp:nvSpPr>
        <dsp:cNvPr id="0" name=""/>
        <dsp:cNvSpPr/>
      </dsp:nvSpPr>
      <dsp:spPr>
        <a:xfrm>
          <a:off x="0" y="4509121"/>
          <a:ext cx="2312044" cy="1619701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smtClean="0">
              <a:latin typeface="Georgia" panose="02040502050405020303" pitchFamily="18" charset="0"/>
            </a:rPr>
            <a:t>Физическое развитие</a:t>
          </a:r>
          <a:endParaRPr lang="ru-RU" sz="2000" b="1" i="1" kern="1200" dirty="0">
            <a:latin typeface="Georgia" panose="02040502050405020303" pitchFamily="18" charset="0"/>
          </a:endParaRPr>
        </a:p>
      </dsp:txBody>
      <dsp:txXfrm>
        <a:off x="0" y="4509121"/>
        <a:ext cx="2312044" cy="1619701"/>
      </dsp:txXfrm>
    </dsp:sp>
    <dsp:sp modelId="{71CA36D3-1AC3-4466-83CA-B19665973716}">
      <dsp:nvSpPr>
        <dsp:cNvPr id="0" name=""/>
        <dsp:cNvSpPr/>
      </dsp:nvSpPr>
      <dsp:spPr>
        <a:xfrm>
          <a:off x="1709943" y="2317440"/>
          <a:ext cx="2223120" cy="2223120"/>
        </a:xfrm>
        <a:prstGeom prst="ellipse">
          <a:avLst/>
        </a:prstGeom>
        <a:gradFill rotWithShape="0">
          <a:gsLst>
            <a:gs pos="0">
              <a:schemeClr val="accent6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BF33DB8C-DE3E-4018-865C-89052B370271}">
      <dsp:nvSpPr>
        <dsp:cNvPr id="0" name=""/>
        <dsp:cNvSpPr/>
      </dsp:nvSpPr>
      <dsp:spPr>
        <a:xfrm>
          <a:off x="-121428" y="1484778"/>
          <a:ext cx="2312044" cy="1619701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smtClean="0">
              <a:latin typeface="Georgia" panose="02040502050405020303" pitchFamily="18" charset="0"/>
            </a:rPr>
            <a:t>Речевое развитие</a:t>
          </a:r>
          <a:endParaRPr lang="ru-RU" sz="2000" kern="1200" dirty="0"/>
        </a:p>
      </dsp:txBody>
      <dsp:txXfrm>
        <a:off x="-121428" y="1484778"/>
        <a:ext cx="2312044" cy="16197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1113D7-81D6-4A18-90F9-AF524CF3BCD8}">
      <dsp:nvSpPr>
        <dsp:cNvPr id="0" name=""/>
        <dsp:cNvSpPr/>
      </dsp:nvSpPr>
      <dsp:spPr>
        <a:xfrm>
          <a:off x="0" y="0"/>
          <a:ext cx="7992888" cy="262469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988C8D-5A88-497A-9F80-053DE5BBCC30}">
      <dsp:nvSpPr>
        <dsp:cNvPr id="0" name=""/>
        <dsp:cNvSpPr/>
      </dsp:nvSpPr>
      <dsp:spPr>
        <a:xfrm>
          <a:off x="241571" y="349958"/>
          <a:ext cx="2281875" cy="192477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AEDFAC-EEBD-49D1-A812-DA5479C691E2}">
      <dsp:nvSpPr>
        <dsp:cNvPr id="0" name=""/>
        <dsp:cNvSpPr/>
      </dsp:nvSpPr>
      <dsp:spPr>
        <a:xfrm rot="10800000">
          <a:off x="241571" y="2624691"/>
          <a:ext cx="2281875" cy="3207956"/>
        </a:xfrm>
        <a:prstGeom prst="round2SameRect">
          <a:avLst>
            <a:gd name="adj1" fmla="val 10500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latin typeface="Georgia" panose="02040502050405020303" pitchFamily="18" charset="0"/>
            </a:rPr>
            <a:t>Берем емкость, например, пластиковый контейнер, и укладываем на дно подходящий по размеру лист бумаги.</a:t>
          </a:r>
          <a:endParaRPr lang="ru-RU" sz="1600" kern="1200" dirty="0"/>
        </a:p>
      </dsp:txBody>
      <dsp:txXfrm rot="10800000">
        <a:off x="311747" y="2624691"/>
        <a:ext cx="2141523" cy="3137780"/>
      </dsp:txXfrm>
    </dsp:sp>
    <dsp:sp modelId="{C889794A-8015-4DD3-8668-E0C3C014A6DA}">
      <dsp:nvSpPr>
        <dsp:cNvPr id="0" name=""/>
        <dsp:cNvSpPr/>
      </dsp:nvSpPr>
      <dsp:spPr>
        <a:xfrm>
          <a:off x="2751635" y="349958"/>
          <a:ext cx="2281875" cy="192477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832504-12F1-4196-AAC9-B3D96ACAADA7}">
      <dsp:nvSpPr>
        <dsp:cNvPr id="0" name=""/>
        <dsp:cNvSpPr/>
      </dsp:nvSpPr>
      <dsp:spPr>
        <a:xfrm rot="10800000">
          <a:off x="2751635" y="2624691"/>
          <a:ext cx="2281875" cy="3207956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latin typeface="Georgia" panose="02040502050405020303" pitchFamily="18" charset="0"/>
            </a:rPr>
            <a:t>На лист выдавливаем краску разных цветов и кладем шарики</a:t>
          </a:r>
          <a:r>
            <a:rPr lang="ru-RU" sz="1800" b="1" i="1" kern="1200" dirty="0" smtClean="0">
              <a:latin typeface="Georgia" panose="02040502050405020303" pitchFamily="18" charset="0"/>
            </a:rPr>
            <a:t>.</a:t>
          </a:r>
        </a:p>
      </dsp:txBody>
      <dsp:txXfrm rot="10800000">
        <a:off x="2821811" y="2624691"/>
        <a:ext cx="2141523" cy="3137780"/>
      </dsp:txXfrm>
    </dsp:sp>
    <dsp:sp modelId="{65A61B8C-CD38-43A6-A777-90135C2308F3}">
      <dsp:nvSpPr>
        <dsp:cNvPr id="0" name=""/>
        <dsp:cNvSpPr/>
      </dsp:nvSpPr>
      <dsp:spPr>
        <a:xfrm>
          <a:off x="5365569" y="349958"/>
          <a:ext cx="2281875" cy="192477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152D47-B472-4563-AC86-0B0485F6887B}">
      <dsp:nvSpPr>
        <dsp:cNvPr id="0" name=""/>
        <dsp:cNvSpPr/>
      </dsp:nvSpPr>
      <dsp:spPr>
        <a:xfrm rot="10800000">
          <a:off x="5261698" y="2624691"/>
          <a:ext cx="2489617" cy="3207956"/>
        </a:xfrm>
        <a:prstGeom prst="round2SameRect">
          <a:avLst>
            <a:gd name="adj1" fmla="val 10500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latin typeface="Georgia" panose="02040502050405020303" pitchFamily="18" charset="0"/>
            </a:rPr>
            <a:t>Вертим емкость в разные стороны, шарики «бегают» по листу и рисуют. </a:t>
          </a:r>
          <a:endParaRPr lang="ru-RU" sz="1600" kern="1200" dirty="0"/>
        </a:p>
      </dsp:txBody>
      <dsp:txXfrm rot="10800000">
        <a:off x="5338262" y="2624691"/>
        <a:ext cx="2336489" cy="31313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676A55"/>
                </a:solidFill>
              </a:rPr>
              <a:pPr/>
              <a:t>4/10/2022</a:t>
            </a:fld>
            <a:endParaRPr lang="en-US">
              <a:solidFill>
                <a:srgbClr val="676A55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>
              <a:solidFill>
                <a:srgbClr val="676A55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268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>
                <a:solidFill>
                  <a:srgbClr val="676A55"/>
                </a:solidFill>
              </a:rPr>
              <a:pPr/>
              <a:t>4/10/2022</a:t>
            </a:fld>
            <a:endParaRPr lang="en-US">
              <a:solidFill>
                <a:srgbClr val="676A55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>
              <a:solidFill>
                <a:srgbClr val="676A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8075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EAEBDE"/>
                </a:solidFill>
              </a:rPr>
              <a:pPr/>
              <a:t>4/10/2022</a:t>
            </a:fld>
            <a:endParaRPr lang="en-US">
              <a:solidFill>
                <a:srgbClr val="EAEBD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>
              <a:solidFill>
                <a:srgbClr val="EAEBD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6801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676A55"/>
                </a:solidFill>
              </a:rPr>
              <a:pPr/>
              <a:t>4/10/2022</a:t>
            </a:fld>
            <a:endParaRPr lang="en-US">
              <a:solidFill>
                <a:srgbClr val="676A55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76A55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4449227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676A55"/>
                </a:solidFill>
              </a:rPr>
              <a:pPr/>
              <a:t>4/10/2022</a:t>
            </a:fld>
            <a:endParaRPr lang="en-US">
              <a:solidFill>
                <a:srgbClr val="676A55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76A55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498246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>
                <a:solidFill>
                  <a:srgbClr val="676A55"/>
                </a:solidFill>
              </a:rPr>
              <a:pPr/>
              <a:t>4/10/2022</a:t>
            </a:fld>
            <a:endParaRPr lang="en-US">
              <a:solidFill>
                <a:srgbClr val="676A55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>
              <a:solidFill>
                <a:srgbClr val="676A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6050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676A55"/>
                </a:solidFill>
              </a:rPr>
              <a:pPr/>
              <a:t>4/10/2022</a:t>
            </a:fld>
            <a:endParaRPr lang="en-US">
              <a:solidFill>
                <a:srgbClr val="676A55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76A55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6972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>
                <a:solidFill>
                  <a:srgbClr val="676A55"/>
                </a:solidFill>
              </a:rPr>
              <a:pPr/>
              <a:t>4/10/2022</a:t>
            </a:fld>
            <a:endParaRPr lang="en-US">
              <a:solidFill>
                <a:srgbClr val="676A55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>
              <a:solidFill>
                <a:srgbClr val="676A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6795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>
                <a:solidFill>
                  <a:srgbClr val="676A55"/>
                </a:solidFill>
              </a:rPr>
              <a:pPr/>
              <a:t>4/10/2022</a:t>
            </a:fld>
            <a:endParaRPr lang="en-US">
              <a:solidFill>
                <a:srgbClr val="676A55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>
              <a:solidFill>
                <a:srgbClr val="676A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4928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676A55"/>
                </a:solidFill>
              </a:rPr>
              <a:pPr/>
              <a:t>4/10/2022</a:t>
            </a:fld>
            <a:endParaRPr lang="en-US">
              <a:solidFill>
                <a:srgbClr val="676A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76A5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3299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676A55"/>
                </a:solidFill>
              </a:rPr>
              <a:pPr/>
              <a:t>4/10/2022</a:t>
            </a:fld>
            <a:endParaRPr lang="en-US">
              <a:solidFill>
                <a:srgbClr val="676A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76A5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8329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3215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6386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2408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0399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4107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3149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921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8157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36433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2122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2565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4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A3603-112F-4639-AD32-2A64C96601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514E-F073-4B0B-9A2A-BC183E46F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49335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A3603-112F-4639-AD32-2A64C96601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514E-F073-4B0B-9A2A-BC183E46F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8592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9" y="1709762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9" y="4589487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A3603-112F-4639-AD32-2A64C96601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514E-F073-4B0B-9A2A-BC183E46F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14071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A3603-112F-4639-AD32-2A64C96601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514E-F073-4B0B-9A2A-BC183E46F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56550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2" y="365130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4" y="1681164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4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A3603-112F-4639-AD32-2A64C96601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514E-F073-4B0B-9A2A-BC183E46F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73560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A3603-112F-4639-AD32-2A64C96601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514E-F073-4B0B-9A2A-BC183E46F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546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A3603-112F-4639-AD32-2A64C96601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514E-F073-4B0B-9A2A-BC183E46F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09089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49"/>
            <a:ext cx="462915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A3603-112F-4639-AD32-2A64C96601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514E-F073-4B0B-9A2A-BC183E46F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3603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49"/>
            <a:ext cx="462915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A3603-112F-4639-AD32-2A64C96601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514E-F073-4B0B-9A2A-BC183E46F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80203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A3603-112F-4639-AD32-2A64C96601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514E-F073-4B0B-9A2A-BC183E46F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5719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7" y="365126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6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A3603-112F-4639-AD32-2A64C96601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514E-F073-4B0B-9A2A-BC183E46F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25420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02730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56306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78055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72734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492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01014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66017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37265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90432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26418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0268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1167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76643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6063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376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50458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64466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54720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06857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72232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30120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52533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02739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54480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116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76928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2412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67499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03989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35505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642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597119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43023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87269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982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35046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75834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38962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03695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58625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4050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35963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32755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902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85588-37EC-4D9C-91AA-88D02791AD6F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4A39D-051D-4132-9848-8BE6A5D030B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srgbClr val="676A55"/>
                </a:solidFill>
              </a:rPr>
              <a:pPr/>
              <a:t>4/10/2022</a:t>
            </a:fld>
            <a:endParaRPr lang="en-US">
              <a:solidFill>
                <a:srgbClr val="676A55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676A55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25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558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1" y="365130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1" y="635637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2A3603-112F-4639-AD32-2A64C96601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1" y="6356374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1" y="635637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C514E-F073-4B0B-9A2A-BC183E46F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197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095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249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166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968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9.png"/><Relationship Id="rId7" Type="http://schemas.openxmlformats.org/officeDocument/2006/relationships/image" Target="../media/image2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3.png"/><Relationship Id="rId5" Type="http://schemas.microsoft.com/office/2007/relationships/hdphoto" Target="../media/hdphoto1.wdp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7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424936" cy="384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7200" b="1" kern="1800" dirty="0" smtClean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4400" b="1" kern="1800" dirty="0">
              <a:solidFill>
                <a:srgbClr val="7030A0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400" b="1" i="1" kern="180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технология </a:t>
            </a:r>
            <a:r>
              <a:rPr lang="ru-RU" sz="4400" b="1" i="1" kern="180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формула успеха дошкольного детства</a:t>
            </a:r>
            <a:endParaRPr lang="ru-RU" sz="4400" b="1" i="1" kern="1800" dirty="0" smtClean="0">
              <a:solidFill>
                <a:srgbClr val="7030A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3968" y="3717032"/>
            <a:ext cx="4464496" cy="92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16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Воспитатели: </a:t>
            </a:r>
          </a:p>
          <a:p>
            <a:pPr lvl="0" algn="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16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Конышева Оксана Викторовна</a:t>
            </a:r>
          </a:p>
          <a:p>
            <a:pPr lvl="0" algn="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16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Худякова Татьяна Николаевна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 descr="D:\Документы\Средняя группа 2021-2022г\Семинар. СТЕАМ\Фото СТЕАМ\oakwood-steam-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9144000" cy="211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62750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188640"/>
            <a:ext cx="81003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/>
                <a:ea typeface="Times New Roman"/>
              </a:rPr>
              <a:t>Камешки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/>
                <a:ea typeface="Times New Roman"/>
              </a:rPr>
              <a:t>Марблс</a:t>
            </a:r>
            <a:r>
              <a:rPr lang="ru-RU" sz="24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- 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</a:rPr>
              <a:t>это яркий, разнообразный по форме, цвету, фактуре материал, отвечающий потребностям детей в эстетическом познании мира, способствующий психоэмоциональному благополучию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40824">
            <a:off x="6280053" y="1799197"/>
            <a:ext cx="3078997" cy="2497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59832" y="1916832"/>
            <a:ext cx="5184576" cy="458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- обогащается 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речь, </a:t>
            </a:r>
            <a:endParaRPr lang="ru-RU" sz="2400" dirty="0" smtClean="0">
              <a:solidFill>
                <a:srgbClr val="7030A0"/>
              </a:solidFill>
              <a:latin typeface="Times New Roman"/>
              <a:ea typeface="Calibri"/>
              <a:cs typeface="Times New Roman"/>
            </a:endParaRPr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развивается внимание</a:t>
            </a:r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 творческое воображение </a:t>
            </a:r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положительные  эмоции </a:t>
            </a:r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формируется представление 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об 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окружающем </a:t>
            </a: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мире </a:t>
            </a:r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навыки 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самоконтроля и </a:t>
            </a: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само регуляции</a:t>
            </a:r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sz="24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р</a:t>
            </a: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азвивается фантазия 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и </a:t>
            </a: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творчество </a:t>
            </a:r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активизируется мыслительная деятельность </a:t>
            </a:r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развивается координация</a:t>
            </a:r>
            <a:endParaRPr lang="ru-RU" dirty="0">
              <a:solidFill>
                <a:srgbClr val="7030A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36848862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56241"/>
            <a:ext cx="1383912" cy="19325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5878" y="116632"/>
            <a:ext cx="1481456" cy="1969179"/>
          </a:xfrm>
          <a:prstGeom prst="rect">
            <a:avLst/>
          </a:prstGeom>
        </p:spPr>
      </p:pic>
      <p:pic>
        <p:nvPicPr>
          <p:cNvPr id="1026" name="Picture 2" descr="F:\Семинар. СТЕАМ\Фото СТЕАМ\20211229_1713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753868"/>
            <a:ext cx="27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Семинар. СТЕАМ\Фото СТЕАМ\20220207_14021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692" y="332351"/>
            <a:ext cx="3120000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Семинар. СТЕАМ\Фото СТЕАМ\20220207_14040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5211" y="1282600"/>
            <a:ext cx="2641830" cy="1981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F:\Семинар. СТЕАМ\Фото СТЕАМ\20220207_14031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07" y="1290362"/>
            <a:ext cx="2640001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D:\Документы\Средняя группа 2021-2022г\Семинар. СТЕАМ\Фото СТЕАМ\20220207_15440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5211" y="3263973"/>
            <a:ext cx="2403000" cy="32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D:\Документы\Средняя группа 2021-2022г\Семинар. СТЕАМ\Фото СТЕАМ\20220207_155307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07" y="3284561"/>
            <a:ext cx="2403001" cy="32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9599745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Мои документы\дети ученики 1\24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9552" y="320237"/>
            <a:ext cx="8424936" cy="310876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91680" y="620688"/>
            <a:ext cx="561662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ТИКО или Трансформируемый Игровой Конструктор для обучения –  набор ярких плоскостных фигур из пластмассы, которые шарнирно соединяются между собой.</a:t>
            </a:r>
          </a:p>
          <a:p>
            <a:pPr lvl="0" indent="180340" algn="ctr"/>
            <a:endParaRPr lang="ru-RU" sz="1600" b="1" dirty="0">
              <a:solidFill>
                <a:srgbClr val="FFFF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2852936"/>
            <a:ext cx="6912768" cy="36686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lnSpc>
                <a:spcPct val="115000"/>
              </a:lnSpc>
              <a:spcAft>
                <a:spcPts val="0"/>
              </a:spcAft>
            </a:pPr>
            <a:endParaRPr lang="ru-RU" sz="2800" b="1" dirty="0" smtClean="0">
              <a:solidFill>
                <a:srgbClr val="FF0000"/>
              </a:solidFill>
              <a:latin typeface="Times New Roman"/>
              <a:ea typeface="Calibri"/>
              <a:cs typeface="Times New Roman"/>
            </a:endParaRPr>
          </a:p>
          <a:p>
            <a:pPr indent="180340"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Технология 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ТИКО-моделирования </a:t>
            </a:r>
            <a:endParaRPr lang="ru-RU" sz="2800" b="1" dirty="0">
              <a:latin typeface="Times New Roman"/>
              <a:ea typeface="Calibri"/>
              <a:cs typeface="Times New Roman"/>
            </a:endParaRPr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sz="24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объединяет </a:t>
            </a: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в себе элементы игры и </a:t>
            </a:r>
            <a:r>
              <a:rPr lang="ru-RU" sz="24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экспериментирования</a:t>
            </a:r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sz="24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помогает </a:t>
            </a: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формировать у дошкольников элементарные представления о </a:t>
            </a:r>
            <a:r>
              <a:rPr lang="ru-RU" sz="24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геометрии</a:t>
            </a:r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sz="24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развивает </a:t>
            </a: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логическое </a:t>
            </a:r>
            <a:r>
              <a:rPr lang="ru-RU" sz="24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мышление</a:t>
            </a:r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sz="24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Любознательность</a:t>
            </a:r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sz="24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учит </a:t>
            </a: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договариваться со </a:t>
            </a:r>
            <a:r>
              <a:rPr lang="ru-RU" sz="24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сверстниками</a:t>
            </a:r>
            <a:endParaRPr lang="ru-RU" b="1" dirty="0">
              <a:solidFill>
                <a:srgbClr val="7030A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42533122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78540"/>
            <a:ext cx="7560840" cy="4960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340" algn="ctr">
              <a:spcAft>
                <a:spcPts val="1125"/>
              </a:spcAft>
            </a:pPr>
            <a:r>
              <a:rPr lang="ru-RU" sz="5400" b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Практическая часть:</a:t>
            </a:r>
          </a:p>
          <a:p>
            <a:pPr lvl="0" indent="180340" algn="ctr">
              <a:spcAft>
                <a:spcPts val="1125"/>
              </a:spcAft>
            </a:pPr>
            <a:r>
              <a:rPr lang="ru-RU" sz="40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Поздороваемся ладошками!».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180340" algn="ctr">
              <a:spcAft>
                <a:spcPts val="0"/>
              </a:spcAft>
            </a:pPr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Желаю </a:t>
            </a:r>
            <a:r>
              <a:rPr lang="ru-RU" sz="28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(большой)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180340" algn="ctr">
              <a:spcAft>
                <a:spcPts val="0"/>
              </a:spcAft>
            </a:pPr>
            <a:r>
              <a:rPr lang="ru-RU" sz="28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Успеха (Указательный)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180340" algn="ctr">
              <a:spcAft>
                <a:spcPts val="0"/>
              </a:spcAft>
            </a:pPr>
            <a:r>
              <a:rPr lang="ru-RU" sz="28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Большого (средний)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180340" algn="ctr">
              <a:spcAft>
                <a:spcPts val="0"/>
              </a:spcAft>
            </a:pPr>
            <a:r>
              <a:rPr lang="ru-RU" sz="28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Во всем (безымянный)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180340" algn="ctr">
              <a:spcAft>
                <a:spcPts val="0"/>
              </a:spcAft>
            </a:pPr>
            <a:r>
              <a:rPr lang="ru-RU" sz="28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 везде (мизинец)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180340" algn="ctr">
              <a:spcAft>
                <a:spcPts val="0"/>
              </a:spcAft>
            </a:pPr>
            <a:r>
              <a:rPr lang="ru-RU" sz="28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Здравствуйте! (всей ладонью)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80340" algn="ctr">
              <a:spcAft>
                <a:spcPts val="1125"/>
              </a:spcAft>
            </a:pPr>
            <a:endParaRPr lang="ru-RU" sz="3600" b="1" dirty="0">
              <a:solidFill>
                <a:srgbClr val="7030A0"/>
              </a:solidFill>
              <a:latin typeface="Times New Roman"/>
              <a:ea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205440"/>
            <a:ext cx="7128792" cy="622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1. Игра «Волшебная змея».</a:t>
            </a:r>
            <a:endParaRPr lang="ru-RU" sz="2400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4096" y="1052737"/>
            <a:ext cx="849694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/>
                <a:ea typeface="Times New Roman"/>
              </a:rPr>
              <a:t>«Я змея, змея, змея! Я ползу, ползу, ползу! </a:t>
            </a:r>
            <a:r>
              <a:rPr lang="ru-RU" sz="2800" i="1" dirty="0">
                <a:solidFill>
                  <a:srgbClr val="7030A0"/>
                </a:solidFill>
                <a:latin typeface="Times New Roman"/>
                <a:ea typeface="Times New Roman"/>
              </a:rPr>
              <a:t>– Я отдаю верёвку с деталью </a:t>
            </a:r>
            <a:r>
              <a:rPr lang="ru-RU" sz="2800" i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следующему </a:t>
            </a:r>
            <a:r>
              <a:rPr lang="ru-RU" sz="2800" i="1" dirty="0">
                <a:solidFill>
                  <a:srgbClr val="7030A0"/>
                </a:solidFill>
                <a:latin typeface="Times New Roman"/>
                <a:ea typeface="Times New Roman"/>
              </a:rPr>
              <a:t>игроку </a:t>
            </a:r>
            <a:r>
              <a:rPr lang="ru-RU" sz="2800" i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и </a:t>
            </a:r>
            <a:r>
              <a:rPr lang="ru-RU" sz="2800" i="1" dirty="0">
                <a:solidFill>
                  <a:srgbClr val="7030A0"/>
                </a:solidFill>
                <a:latin typeface="Times New Roman"/>
                <a:ea typeface="Times New Roman"/>
              </a:rPr>
              <a:t>спрашиваю: </a:t>
            </a:r>
            <a:r>
              <a:rPr lang="ru-RU" sz="2800" dirty="0">
                <a:solidFill>
                  <a:srgbClr val="FF0000"/>
                </a:solidFill>
                <a:latin typeface="Times New Roman"/>
                <a:ea typeface="Times New Roman"/>
              </a:rPr>
              <a:t>«Хочешь стать моим хвостом?» </a:t>
            </a:r>
            <a:r>
              <a:rPr lang="ru-RU" sz="2800" i="1" dirty="0">
                <a:solidFill>
                  <a:srgbClr val="7030A0"/>
                </a:solidFill>
                <a:latin typeface="Times New Roman"/>
                <a:ea typeface="Times New Roman"/>
              </a:rPr>
              <a:t>- а вы отвечаете: </a:t>
            </a:r>
            <a:r>
              <a:rPr lang="ru-RU" sz="2800" dirty="0">
                <a:solidFill>
                  <a:srgbClr val="FF0000"/>
                </a:solidFill>
                <a:latin typeface="Times New Roman"/>
                <a:ea typeface="Times New Roman"/>
              </a:rPr>
              <a:t>«Да хочу. Я хочу стать хвостом </a:t>
            </a:r>
            <a:r>
              <a:rPr lang="ru-RU" sz="2800" i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(</a:t>
            </a:r>
            <a:r>
              <a:rPr lang="ru-RU" sz="2800" i="1" dirty="0">
                <a:solidFill>
                  <a:srgbClr val="7030A0"/>
                </a:solidFill>
                <a:latin typeface="Times New Roman"/>
                <a:ea typeface="Times New Roman"/>
              </a:rPr>
              <a:t>и добавляете любое слово,   которое обозначает признак - красной или круглой, длинной, прекрасной и. т. д</a:t>
            </a:r>
            <a:r>
              <a:rPr lang="ru-RU" sz="2800" i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.)</a:t>
            </a:r>
            <a:r>
              <a:rPr lang="ru-RU" sz="2800" dirty="0">
                <a:solidFill>
                  <a:srgbClr val="FF0000"/>
                </a:solidFill>
                <a:latin typeface="Times New Roman"/>
                <a:ea typeface="Times New Roman"/>
              </a:rPr>
              <a:t> змеи</a:t>
            </a:r>
            <a:r>
              <a:rPr lang="ru-RU" sz="2800" i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, </a:t>
            </a:r>
            <a:r>
              <a:rPr lang="ru-RU" sz="2800" i="1" dirty="0">
                <a:solidFill>
                  <a:srgbClr val="7030A0"/>
                </a:solidFill>
                <a:latin typeface="Times New Roman"/>
                <a:ea typeface="Times New Roman"/>
              </a:rPr>
              <a:t>при этом, надеваете свою деталь. </a:t>
            </a:r>
            <a:endParaRPr lang="ru-RU" sz="2800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890723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188640"/>
            <a:ext cx="6912768" cy="689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2.  Игра «Автобус».</a:t>
            </a:r>
            <a:endParaRPr lang="ru-RU" sz="2800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43808" y="834444"/>
            <a:ext cx="61206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just">
              <a:spcAft>
                <a:spcPts val="0"/>
              </a:spcAft>
            </a:pPr>
            <a:r>
              <a:rPr lang="ru-RU" sz="2400" i="1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</a:t>
            </a:r>
            <a:r>
              <a:rPr lang="ru-RU" sz="2400" i="1" dirty="0" smtClean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автобусе 3 ряда: </a:t>
            </a:r>
          </a:p>
          <a:p>
            <a:pPr indent="270510" algn="just">
              <a:spcAft>
                <a:spcPts val="0"/>
              </a:spcAft>
            </a:pPr>
            <a:r>
              <a:rPr lang="ru-RU" sz="2400" i="1" dirty="0" smtClean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нижний</a:t>
            </a:r>
            <a:r>
              <a:rPr lang="ru-RU" sz="2400" i="1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средний, верхний. </a:t>
            </a:r>
            <a:endParaRPr lang="ru-RU" sz="2400" i="1" dirty="0">
              <a:solidFill>
                <a:srgbClr val="7030A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270510" algn="just"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Инструкция: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270510" algn="just">
              <a:spcAft>
                <a:spcPts val="0"/>
              </a:spcAft>
            </a:pP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Пассажир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«красный треугольник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» сидит в нижнем ряду слева… (дать время).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270510" algn="just">
              <a:spcAft>
                <a:spcPts val="0"/>
              </a:spcAft>
            </a:pP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Пассажир </a:t>
            </a:r>
            <a:r>
              <a:rPr lang="ru-RU" sz="2400" dirty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«жёлтый полукруг» 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сидит в среднем ряду справа……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270510" algn="just">
              <a:spcAft>
                <a:spcPts val="0"/>
              </a:spcAft>
            </a:pP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Пассажир </a:t>
            </a:r>
            <a:r>
              <a:rPr lang="ru-RU" sz="2400" dirty="0">
                <a:solidFill>
                  <a:srgbClr val="00B05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«зелёное кольцо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» сидит в верхнем ряду слева……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270510" algn="just">
              <a:spcAft>
                <a:spcPts val="0"/>
              </a:spcAft>
            </a:pP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Пассажир </a:t>
            </a:r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«синий квадрат» 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сидит в среднем ряду слева……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270510" algn="just">
              <a:spcAft>
                <a:spcPts val="0"/>
              </a:spcAft>
            </a:pP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Пассажир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«фиолетовое полукольцо» 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сидит в верхнем ряду справа……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270510" algn="just">
              <a:spcAft>
                <a:spcPts val="0"/>
              </a:spcAft>
            </a:pP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Пассажир </a:t>
            </a:r>
            <a:r>
              <a:rPr lang="ru-RU" sz="2400" dirty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«белый круг» 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сидит в нижнем ряду справа……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3000">
              <a:schemeClr val="accent1">
                <a:lumMod val="5000"/>
                <a:lumOff val="95000"/>
              </a:schemeClr>
            </a:gs>
            <a:gs pos="10000">
              <a:schemeClr val="accent1">
                <a:lumMod val="45000"/>
                <a:lumOff val="55000"/>
              </a:schemeClr>
            </a:gs>
            <a:gs pos="24000">
              <a:schemeClr val="accent1">
                <a:lumMod val="45000"/>
                <a:lumOff val="55000"/>
              </a:schemeClr>
            </a:gs>
            <a:gs pos="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7" y="213579"/>
            <a:ext cx="2064223" cy="8686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05" y="193877"/>
            <a:ext cx="1535291" cy="732309"/>
          </a:xfrm>
          <a:prstGeom prst="rect">
            <a:avLst/>
          </a:prstGeom>
        </p:spPr>
      </p:pic>
      <p:pic>
        <p:nvPicPr>
          <p:cNvPr id="16" name="Рисунок 15" descr="e:\Виолетта\Desktop\мода\4716150-thumb.png"/>
          <p:cNvPicPr/>
          <p:nvPr/>
        </p:nvPicPr>
        <p:blipFill>
          <a:blip r:embed="rId4">
            <a:duotone>
              <a:prstClr val="black"/>
              <a:srgbClr val="F79646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394" y="647927"/>
            <a:ext cx="5209309" cy="613884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5647121" y="1989019"/>
            <a:ext cx="3420379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ctr" fontAlgn="base">
              <a:lnSpc>
                <a:spcPct val="115000"/>
              </a:lnSpc>
            </a:pPr>
            <a:r>
              <a:rPr lang="ru-RU" b="1" i="1" u="sng" dirty="0">
                <a:solidFill>
                  <a:srgbClr val="C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Понадобятся</a:t>
            </a:r>
            <a:r>
              <a:rPr lang="ru-RU" b="1" i="1" u="sng" dirty="0" smtClean="0">
                <a:solidFill>
                  <a:srgbClr val="C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28600" algn="ctr" fontAlgn="base">
              <a:lnSpc>
                <a:spcPct val="115000"/>
              </a:lnSpc>
            </a:pPr>
            <a:r>
              <a:rPr lang="ru-RU" b="1" i="1" u="sng" dirty="0" smtClean="0">
                <a:solidFill>
                  <a:srgbClr val="FF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i="1" u="sng" dirty="0">
              <a:solidFill>
                <a:srgbClr val="FF0000"/>
              </a:solidFill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285750" algn="just" fontAlgn="base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i="1" dirty="0">
                <a:solidFill>
                  <a:prstClr val="black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i="1" dirty="0" smtClean="0">
                <a:solidFill>
                  <a:prstClr val="black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артинка «Дерево»;</a:t>
            </a:r>
          </a:p>
          <a:p>
            <a:pPr marL="228600" algn="just" fontAlgn="base">
              <a:lnSpc>
                <a:spcPct val="115000"/>
              </a:lnSpc>
            </a:pPr>
            <a:endParaRPr lang="ru-RU" i="1" dirty="0">
              <a:solidFill>
                <a:prstClr val="black"/>
              </a:solidFill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285750" algn="just" fontAlgn="base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i="1" dirty="0" smtClean="0">
                <a:solidFill>
                  <a:prstClr val="black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шарики </a:t>
            </a:r>
            <a:r>
              <a:rPr lang="ru-RU" i="1" dirty="0" err="1">
                <a:solidFill>
                  <a:prstClr val="black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Марблс</a:t>
            </a:r>
            <a:r>
              <a:rPr lang="ru-RU" i="1" dirty="0">
                <a:solidFill>
                  <a:prstClr val="black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400" i="1" dirty="0">
              <a:solidFill>
                <a:prstClr val="black"/>
              </a:solidFill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91703" y="987453"/>
            <a:ext cx="3553007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prstClr val="white"/>
                </a:solidFill>
                <a:latin typeface="Georgia" panose="02040502050405020303" pitchFamily="18" charset="0"/>
              </a:rPr>
              <a:t>Игра «Дерево»</a:t>
            </a:r>
            <a:endParaRPr lang="ru-RU" sz="3200" b="1" i="1" dirty="0">
              <a:solidFill>
                <a:prstClr val="white"/>
              </a:solidFill>
              <a:latin typeface="Georgia" panose="02040502050405020303" pitchFamily="18" charset="0"/>
            </a:endParaRPr>
          </a:p>
        </p:txBody>
      </p:sp>
      <p:pic>
        <p:nvPicPr>
          <p:cNvPr id="1026" name="Picture 2" descr="https://img-fotki.yandex.ru/get/28001/200418627.12f/0_161eab_ca3671ad_orig.pn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559" y="6381328"/>
            <a:ext cx="6879275" cy="62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065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powerpointhintergrund.com/uploads/2017/07/free-powerpoint-backgrounds-free-powerpoint--keynote-backgrounds--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2" y="0"/>
            <a:ext cx="9144774" cy="6831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80" y="-20457"/>
            <a:ext cx="2831684" cy="3573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-2945"/>
            <a:ext cx="2808312" cy="3573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1" y="9777"/>
            <a:ext cx="2808312" cy="35759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64" y="3429000"/>
            <a:ext cx="2771800" cy="34602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1530" y="3415899"/>
            <a:ext cx="2722857" cy="3482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9" y="3415898"/>
            <a:ext cx="2736304" cy="35002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248" y="149455"/>
            <a:ext cx="2808312" cy="3573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467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owerpointhintergrund.com/uploads/2017/07/free-powerpoint-backgrounds-free-powerpoint--keynote-backgrounds--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81" y="26203"/>
            <a:ext cx="9144774" cy="6831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748132529"/>
              </p:ext>
            </p:extLst>
          </p:nvPr>
        </p:nvGraphicFramePr>
        <p:xfrm>
          <a:off x="569162" y="764704"/>
          <a:ext cx="7992888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11560" y="26203"/>
            <a:ext cx="818892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/>
                <a:ea typeface="Calibri"/>
              </a:rPr>
              <a:t>5.</a:t>
            </a:r>
            <a:r>
              <a:rPr lang="ru-RU" sz="3200" dirty="0">
                <a:solidFill>
                  <a:srgbClr val="FF0000"/>
                </a:solidFill>
                <a:latin typeface="Times New Roman"/>
                <a:ea typeface="Calibri"/>
              </a:rPr>
              <a:t>  </a:t>
            </a:r>
            <a:r>
              <a:rPr lang="ru-RU" sz="3200" b="1" dirty="0">
                <a:solidFill>
                  <a:srgbClr val="FF0000"/>
                </a:solidFill>
                <a:latin typeface="Times New Roman"/>
                <a:ea typeface="Calibri"/>
              </a:rPr>
              <a:t>Рисования с помощью камешек </a:t>
            </a:r>
            <a:r>
              <a:rPr lang="ru-RU" sz="3200" b="1" dirty="0" err="1">
                <a:solidFill>
                  <a:srgbClr val="FF0000"/>
                </a:solidFill>
                <a:latin typeface="Times New Roman"/>
                <a:ea typeface="Calibri"/>
              </a:rPr>
              <a:t>Марблс</a:t>
            </a:r>
            <a:endParaRPr lang="ru-RU" sz="32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56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11760" y="620688"/>
            <a:ext cx="4392488" cy="2106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180340">
              <a:lnSpc>
                <a:spcPct val="115000"/>
              </a:lnSpc>
              <a:spcAft>
                <a:spcPts val="75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Диктант</a:t>
            </a:r>
          </a:p>
          <a:p>
            <a:pPr marL="457200" indent="180340">
              <a:lnSpc>
                <a:spcPct val="115000"/>
              </a:lnSpc>
              <a:spcAft>
                <a:spcPts val="75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ТИКО-моделирования</a:t>
            </a:r>
            <a:r>
              <a:rPr lang="ru-RU" sz="36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:</a:t>
            </a:r>
            <a:endParaRPr lang="ru-RU" sz="2800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3260402"/>
              </p:ext>
            </p:extLst>
          </p:nvPr>
        </p:nvGraphicFramePr>
        <p:xfrm>
          <a:off x="467544" y="3284985"/>
          <a:ext cx="8229091" cy="2876168"/>
        </p:xfrm>
        <a:graphic>
          <a:graphicData uri="http://schemas.openxmlformats.org/drawingml/2006/table">
            <a:tbl>
              <a:tblPr firstRow="1" firstCol="1" bandRow="1"/>
              <a:tblGrid>
                <a:gridCol w="5218448"/>
                <a:gridCol w="3010643"/>
              </a:tblGrid>
              <a:tr h="2876168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Кот Дымок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Задание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 Расположите прямоугольник горизонтально.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 К прямоугольнику справа прикрепите остроугольный треугольник.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 К прямоугольнику снизу прикрепите два равносторонних треугольника.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 К прямоугольнику сверху слева прикрепите квадрат.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5. К квадрату сверху и справа прикрепите равносторонние треугольники.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       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025" name="Рисунок 1" descr="Описание: https://fsd.multiurok.ru/html/2020/12/26/s_5fe71ddf5d893/1601658_1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573016"/>
            <a:ext cx="2597150" cy="23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905000"/>
            <a:ext cx="8280920" cy="4404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180340">
              <a:spcAft>
                <a:spcPts val="0"/>
              </a:spcAft>
            </a:pPr>
            <a:endParaRPr lang="ru-RU" sz="2400" b="1" dirty="0" smtClean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  <a:p>
            <a:pPr marL="457200" indent="180340" algn="ctr">
              <a:spcAft>
                <a:spcPts val="0"/>
              </a:spcAft>
            </a:pPr>
            <a:endParaRPr lang="ru-RU" sz="2800" b="1" dirty="0" smtClean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  <a:p>
            <a:pPr marL="457200" indent="180340" algn="ctr">
              <a:spcAft>
                <a:spcPts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Цель 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мастер - класса:</a:t>
            </a:r>
            <a:r>
              <a:rPr lang="ru-RU" sz="28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2800" dirty="0" smtClean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  <a:p>
            <a:pPr marL="457200" indent="180340">
              <a:spcAft>
                <a:spcPts val="0"/>
              </a:spcAft>
            </a:pP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- 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Повышение профессиональной компетенций 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воспитателей по использованию </a:t>
            </a:r>
            <a:r>
              <a:rPr lang="en-US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S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ТЕАМ - технологии  в обучении детей.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ru-RU" sz="2400" dirty="0">
              <a:solidFill>
                <a:srgbClr val="7030A0"/>
              </a:solidFill>
              <a:ea typeface="Calibri"/>
              <a:cs typeface="Times New Roman"/>
            </a:endParaRPr>
          </a:p>
          <a:p>
            <a:pPr indent="180340"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    </a:t>
            </a:r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Задача 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мастер - класса: </a:t>
            </a:r>
            <a:endParaRPr lang="ru-RU" sz="28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marL="457200" indent="180340">
              <a:spcAft>
                <a:spcPts val="0"/>
              </a:spcAft>
            </a:pP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-  мотивировать </a:t>
            </a:r>
            <a:r>
              <a:rPr lang="ru-RU" sz="24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педагогов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 на применение технологии </a:t>
            </a:r>
            <a:r>
              <a:rPr lang="en-US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S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ТЕАМ, использование игрового набора «Дары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Фребеля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», камешков «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Марблс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» и игрового конструктора «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Тико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»,   в  индивидуальной работе с дошкольниками</a:t>
            </a: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dirty="0">
              <a:solidFill>
                <a:srgbClr val="7030A0"/>
              </a:solidFill>
              <a:ea typeface="Calibri"/>
              <a:cs typeface="Times New Roman"/>
            </a:endParaRPr>
          </a:p>
        </p:txBody>
      </p:sp>
      <p:pic>
        <p:nvPicPr>
          <p:cNvPr id="24578" name="Picture 2" descr="https://steamcentre.ru/files/storage/small161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152400"/>
            <a:ext cx="8568952" cy="23404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21495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Мои документы\дети ученики 1\24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99592" y="3476254"/>
            <a:ext cx="7279509" cy="335005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43808" y="4509120"/>
            <a:ext cx="31683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STEАM - технологии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13314" name="Picture 2" descr="D:\Документы\Средняя группа 2021-2022г\Семинар. СТЕАМ\Фото СТЕАМ\образование-steam-stem-технологическая-инженерия-гир-рассчитай-1624106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293096"/>
            <a:ext cx="3744416" cy="151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260649"/>
            <a:ext cx="66247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>
                <a:solidFill>
                  <a:srgbClr val="FF0000"/>
                </a:solidFill>
                <a:latin typeface="Times New Roman"/>
                <a:ea typeface="Calibri"/>
              </a:rPr>
              <a:t>Замещение </a:t>
            </a:r>
          </a:p>
          <a:p>
            <a:pPr lvl="0" algn="ctr"/>
            <a:r>
              <a:rPr lang="ru-RU" sz="4000" b="1" dirty="0">
                <a:solidFill>
                  <a:srgbClr val="FF0000"/>
                </a:solidFill>
                <a:latin typeface="Times New Roman"/>
                <a:ea typeface="Calibri"/>
              </a:rPr>
              <a:t>геометрических фигур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484784"/>
            <a:ext cx="813690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340">
              <a:lnSpc>
                <a:spcPct val="115000"/>
              </a:lnSpc>
            </a:pPr>
            <a:r>
              <a:rPr lang="ru-RU" sz="24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1. Сконструируйте квадрат из двух прямоугольников.</a:t>
            </a:r>
            <a:br>
              <a:rPr lang="ru-RU" sz="24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4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2. Сконструируйте квадрат из прямоугольника и двух маленьких квадратов.</a:t>
            </a:r>
            <a:br>
              <a:rPr lang="ru-RU" sz="24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4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3. Сконструируйте квадрат из четырех прямоугольных треугольников.</a:t>
            </a:r>
            <a:endParaRPr lang="ru-RU" dirty="0">
              <a:solidFill>
                <a:srgbClr val="7030A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3206636"/>
      </p:ext>
    </p:extLst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Мои документы\дети ученики 1\24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-171400"/>
            <a:ext cx="9144000" cy="475252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835696" y="188640"/>
            <a:ext cx="5400600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применение </a:t>
            </a:r>
            <a:r>
              <a:rPr lang="ru-RU" sz="2000" b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нетрадиционного материала –  игрового набора «Дары </a:t>
            </a:r>
            <a:r>
              <a:rPr lang="ru-RU" sz="2000" b="1" dirty="0" err="1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Фребеля</a:t>
            </a:r>
            <a:r>
              <a:rPr lang="ru-RU" sz="2000" b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», Камешки «</a:t>
            </a:r>
            <a:r>
              <a:rPr lang="ru-RU" sz="2000" b="1" dirty="0" err="1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Марблс</a:t>
            </a:r>
            <a:r>
              <a:rPr lang="ru-RU" sz="2000" b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» и конструктора ТИКО в образовательном процессе способствует развитию у дошкольников творческих способностей и попутно навыков и умений, отвечающих запросам современного общества – на удовлетворение которых </a:t>
            </a:r>
            <a:r>
              <a:rPr lang="ru-RU" sz="2000" b="1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направлены</a:t>
            </a:r>
            <a:endParaRPr lang="ru-RU" sz="1600" b="1" dirty="0">
              <a:solidFill>
                <a:srgbClr val="FFFF00"/>
              </a:solidFill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3717032"/>
            <a:ext cx="525658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340" algn="ctr">
              <a:lnSpc>
                <a:spcPct val="115000"/>
              </a:lnSpc>
            </a:pPr>
            <a:r>
              <a:rPr lang="ru-RU" sz="40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STEАM- технологии</a:t>
            </a:r>
            <a:r>
              <a:rPr lang="ru-RU" sz="3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2800" b="1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6322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260648"/>
            <a:ext cx="604867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Внедрение STEАM 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- технологии в ДОУ </a:t>
            </a:r>
            <a:r>
              <a:rPr lang="ru-RU" sz="2400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помогает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 детям научиться быстро ориентироваться в потоке информации и реализовывать полученные знания на практике. Дошкольники </a:t>
            </a:r>
            <a:r>
              <a:rPr lang="ru-RU" sz="2400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приобретают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 дополнительные практические навыки и умения, которые достаточно востребованы в современной жизни. Увлекательные занятия в виде игр </a:t>
            </a:r>
            <a:r>
              <a:rPr lang="ru-RU" sz="2400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позволяют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 раскрыть творческий потенциал ребенка. Дети учатся видеть взаимосвязь происходящих событий, лучше начинают понимать принципы логики и в процессе создания собственных моделей открывают для себя что-то новое и </a:t>
            </a: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оригинальное. Комплексный 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подход </a:t>
            </a:r>
            <a:r>
              <a:rPr lang="ru-RU" sz="2400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способствует </a:t>
            </a: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развитию их 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любознательности и вовлечению в образовательный процесс</a:t>
            </a: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dirty="0">
              <a:solidFill>
                <a:srgbClr val="7030A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8832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67744" y="260648"/>
            <a:ext cx="446449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>
              <a:spcAft>
                <a:spcPts val="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/>
              </a:rPr>
              <a:t>STEAM </a:t>
            </a:r>
            <a:r>
              <a:rPr lang="ru-RU" sz="2800" b="1" dirty="0" smtClean="0">
                <a:solidFill>
                  <a:srgbClr val="FF0000"/>
                </a:solidFill>
                <a:latin typeface="Times New Roman"/>
              </a:rPr>
              <a:t>– технология </a:t>
            </a:r>
            <a:r>
              <a:rPr lang="ru-RU" sz="2800" b="1" dirty="0" smtClean="0">
                <a:solidFill>
                  <a:srgbClr val="7030A0"/>
                </a:solidFill>
                <a:latin typeface="Times New Roman"/>
              </a:rPr>
              <a:t>имеет </a:t>
            </a:r>
            <a:r>
              <a:rPr lang="ru-RU" sz="2800" b="1" dirty="0">
                <a:solidFill>
                  <a:srgbClr val="7030A0"/>
                </a:solidFill>
                <a:latin typeface="Times New Roman"/>
              </a:rPr>
              <a:t>целый спектр применения в системе дошкольного образования</a:t>
            </a:r>
            <a:r>
              <a:rPr lang="ru-RU" sz="2800" dirty="0">
                <a:solidFill>
                  <a:srgbClr val="7030A0"/>
                </a:solidFill>
                <a:latin typeface="Times New Roman"/>
              </a:rPr>
              <a:t> </a:t>
            </a:r>
            <a:r>
              <a:rPr lang="ru-RU" sz="2800" b="1" dirty="0">
                <a:solidFill>
                  <a:srgbClr val="7030A0"/>
                </a:solidFill>
                <a:latin typeface="Times New Roman"/>
              </a:rPr>
              <a:t>и является великолепным средством развития </a:t>
            </a:r>
            <a:r>
              <a:rPr lang="ru-RU" sz="2800" b="1" dirty="0" smtClean="0">
                <a:solidFill>
                  <a:srgbClr val="7030A0"/>
                </a:solidFill>
                <a:latin typeface="Times New Roman"/>
              </a:rPr>
              <a:t>дошкольников</a:t>
            </a:r>
            <a:endParaRPr lang="ru-RU" sz="2400" dirty="0">
              <a:solidFill>
                <a:srgbClr val="7030A0"/>
              </a:solidFill>
              <a:latin typeface="Times New Roman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3429000"/>
            <a:ext cx="756084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/>
              <a:buChar char="•"/>
              <a:tabLst>
                <a:tab pos="457200" algn="l"/>
              </a:tabLst>
            </a:pPr>
            <a:r>
              <a:rPr lang="ru-RU" sz="2000" dirty="0">
                <a:solidFill>
                  <a:srgbClr val="7030A0"/>
                </a:solidFill>
                <a:latin typeface="Times New Roman"/>
                <a:cs typeface="Times New Roman"/>
              </a:rPr>
              <a:t>позволяя сочетать образование, воспитание и развитие детей в режиме учиться и обучаться в игре; </a:t>
            </a:r>
            <a:endParaRPr lang="ru-RU" sz="2000" dirty="0">
              <a:solidFill>
                <a:srgbClr val="7030A0"/>
              </a:solidFill>
              <a:latin typeface="Times New Roman"/>
              <a:ea typeface="Times New Roman"/>
              <a:cs typeface="Times New Roman"/>
            </a:endParaRPr>
          </a:p>
          <a:p>
            <a:pPr marL="342900" lvl="0" indent="-342900">
              <a:buFont typeface="Arial"/>
              <a:buChar char="•"/>
              <a:tabLst>
                <a:tab pos="457200" algn="l"/>
              </a:tabLst>
            </a:pPr>
            <a:r>
              <a:rPr lang="ru-RU" sz="2000" dirty="0">
                <a:solidFill>
                  <a:srgbClr val="7030A0"/>
                </a:solidFill>
                <a:latin typeface="Times New Roman"/>
                <a:cs typeface="Times New Roman"/>
              </a:rPr>
              <a:t>позволяет детям проявлять инициативность и самостоятельность в разных видах деятельности — игре, общении, конструировании и др.; </a:t>
            </a:r>
            <a:endParaRPr lang="ru-RU" sz="2000" dirty="0">
              <a:solidFill>
                <a:srgbClr val="7030A0"/>
              </a:solidFill>
              <a:latin typeface="Times New Roman"/>
              <a:ea typeface="Times New Roman"/>
              <a:cs typeface="Times New Roman"/>
            </a:endParaRPr>
          </a:p>
          <a:p>
            <a:pPr marL="342900" lvl="0" indent="-342900">
              <a:buFont typeface="Arial"/>
              <a:buChar char="•"/>
              <a:tabLst>
                <a:tab pos="457200" algn="l"/>
              </a:tabLst>
            </a:pPr>
            <a:r>
              <a:rPr lang="ru-RU" sz="2000" dirty="0">
                <a:solidFill>
                  <a:srgbClr val="7030A0"/>
                </a:solidFill>
                <a:latin typeface="Times New Roman"/>
                <a:cs typeface="Times New Roman"/>
              </a:rPr>
              <a:t>объединяет игру с экспериментально-исследовательской деятельностью, предоставляя ребенку возможность творить, познавать самые разные стороны жизни, проявлять инициативу. </a:t>
            </a:r>
            <a:endParaRPr lang="ru-RU" sz="2000" dirty="0">
              <a:solidFill>
                <a:srgbClr val="7030A0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08945949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483768" y="260648"/>
            <a:ext cx="65527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spcAft>
                <a:spcPts val="0"/>
              </a:spcAft>
              <a:tabLst>
                <a:tab pos="228600" algn="l"/>
                <a:tab pos="502920" algn="l"/>
              </a:tabLst>
            </a:pP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STEАM - технология </a:t>
            </a:r>
            <a:r>
              <a:rPr lang="ru-RU" sz="2800" dirty="0">
                <a:solidFill>
                  <a:srgbClr val="7030A0"/>
                </a:solidFill>
                <a:latin typeface="Times New Roman"/>
                <a:ea typeface="Times New Roman"/>
              </a:rPr>
              <a:t>— это интеграция технического и художественно-эстетического развития, которая направлена на увеличение потенциала мыслительно-интеллектуального и личностного развития детей.</a:t>
            </a:r>
            <a:endParaRPr lang="ru-RU" sz="2800" b="1" dirty="0">
              <a:solidFill>
                <a:srgbClr val="7030A0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3140968"/>
            <a:ext cx="48245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spcAft>
                <a:spcPts val="0"/>
              </a:spcAft>
              <a:tabLst>
                <a:tab pos="228600" algn="l"/>
                <a:tab pos="502920" algn="l"/>
              </a:tabLst>
            </a:pPr>
            <a:endParaRPr lang="ru-RU" sz="2400" b="1" dirty="0" smtClean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lvl="1" algn="ctr">
              <a:spcAft>
                <a:spcPts val="0"/>
              </a:spcAft>
              <a:tabLst>
                <a:tab pos="228600" algn="l"/>
                <a:tab pos="502920" algn="l"/>
              </a:tabLst>
            </a:pPr>
            <a:r>
              <a:rPr lang="ru-RU" sz="24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Важным условием обучения STEАM - технологии </a:t>
            </a:r>
          </a:p>
          <a:p>
            <a:pPr lvl="1" algn="ctr">
              <a:spcAft>
                <a:spcPts val="0"/>
              </a:spcAft>
              <a:tabLst>
                <a:tab pos="228600" algn="l"/>
                <a:tab pos="502920" algn="l"/>
              </a:tabLst>
            </a:pPr>
            <a:r>
              <a:rPr lang="ru-RU" sz="2400" dirty="0" smtClean="0">
                <a:solidFill>
                  <a:srgbClr val="7030A0"/>
                </a:solidFill>
                <a:latin typeface="Times New Roman"/>
                <a:ea typeface="Times New Roman"/>
              </a:rPr>
              <a:t>является парная или групповая деятельность детей. Именно в таком формате общения им будет легче и интереснее аккумулировать идеи и размышлять.</a:t>
            </a:r>
            <a:endParaRPr lang="ru-RU" sz="2800" b="1" dirty="0">
              <a:solidFill>
                <a:srgbClr val="7030A0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9" name="Picture 2" descr="D:\Документы\Средняя группа 2021-2022г\Семинар. СТЕАМ\Фото СТЕАМ\20220207_1618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215770"/>
            <a:ext cx="2517744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5121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768" y="128249"/>
            <a:ext cx="1383912" cy="19325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0312" y="4613978"/>
            <a:ext cx="1481456" cy="1969179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345" y="1671383"/>
            <a:ext cx="6573410" cy="5181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1640" y="188640"/>
            <a:ext cx="763284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4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«STEAM -образование детей дошкольного возраста» </a:t>
            </a:r>
            <a:r>
              <a:rPr lang="ru-RU" sz="240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</a:t>
            </a:r>
            <a:r>
              <a:rPr lang="en-US" sz="240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kern="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 6 модулей, содержание которых направлено на развитие интеллектуальных способностей детей.</a:t>
            </a:r>
          </a:p>
          <a:p>
            <a:r>
              <a:rPr lang="ru-RU" sz="20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9479401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Мои документы\дети ученики 1\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1380971" cy="1930825"/>
          </a:xfrm>
          <a:prstGeom prst="rect">
            <a:avLst/>
          </a:prstGeom>
          <a:noFill/>
        </p:spPr>
      </p:pic>
      <p:pic>
        <p:nvPicPr>
          <p:cNvPr id="7" name="Picture 4" descr="D:\Мои документы\дети ученики 1\1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404664"/>
            <a:ext cx="1486297" cy="196652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87458" y="323452"/>
            <a:ext cx="4572000" cy="3112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1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116632"/>
            <a:ext cx="5472608" cy="2613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Подбор специальных заданий, приемов, игр помог нам адаптировать под</a:t>
            </a:r>
            <a:r>
              <a:rPr lang="ru-RU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STEАM -</a:t>
            </a: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 технологию игровой набор </a:t>
            </a:r>
            <a:r>
              <a:rPr lang="ru-RU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«Дары </a:t>
            </a:r>
            <a:r>
              <a:rPr lang="ru-RU" sz="2400" b="1" dirty="0" err="1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Фребеля</a:t>
            </a:r>
            <a:r>
              <a:rPr lang="ru-RU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», </a:t>
            </a:r>
            <a:endParaRPr lang="ru-RU" sz="2400" b="1" dirty="0" smtClean="0">
              <a:solidFill>
                <a:srgbClr val="FF0000"/>
              </a:solidFill>
              <a:latin typeface="Times New Roman"/>
              <a:ea typeface="Calibri"/>
              <a:cs typeface="Times New Roman"/>
            </a:endParaRPr>
          </a:p>
          <a:p>
            <a:pPr indent="18034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Камешек </a:t>
            </a:r>
            <a:r>
              <a:rPr lang="ru-RU" sz="2400" b="1" dirty="0" err="1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Марблс</a:t>
            </a:r>
            <a:r>
              <a:rPr lang="ru-RU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ru-RU" sz="2400" b="1" dirty="0" smtClean="0">
              <a:solidFill>
                <a:srgbClr val="FF0000"/>
              </a:solidFill>
              <a:latin typeface="Times New Roman"/>
              <a:ea typeface="Calibri"/>
              <a:cs typeface="Times New Roman"/>
            </a:endParaRPr>
          </a:p>
          <a:p>
            <a:pPr indent="18034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 </a:t>
            </a:r>
            <a:r>
              <a:rPr lang="ru-RU" sz="24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конструктор  </a:t>
            </a:r>
            <a:r>
              <a:rPr lang="ru-RU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- ТИКО.  </a:t>
            </a:r>
            <a:endParaRPr lang="ru-RU" b="1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pic>
        <p:nvPicPr>
          <p:cNvPr id="10" name="Picture 3" descr="D:\Документы\Средняя группа 2021-2022г\Семинар. СТЕАМ\Фото СТЕАМ\20220207_1426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752" y="2664906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https://smartprogress.do/uploadImages/001113064.jpg"/>
          <p:cNvPicPr>
            <a:picLocks noChangeAspect="1" noChangeArrowheads="1"/>
          </p:cNvPicPr>
          <p:nvPr/>
        </p:nvPicPr>
        <p:blipFill>
          <a:blip r:embed="rId5"/>
          <a:srcRect l="1563" t="6891" r="3125" b="7351"/>
          <a:stretch>
            <a:fillRect/>
          </a:stretch>
        </p:blipFill>
        <p:spPr bwMode="auto">
          <a:xfrm>
            <a:off x="5122151" y="2550078"/>
            <a:ext cx="3384418" cy="2389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637037"/>
            <a:ext cx="4824536" cy="2090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72779806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russiar.com/file/upload/201608/09/08-10-13-67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564905"/>
            <a:ext cx="288032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powerpointhintergrund.com/uploads/2017/07/free-powerpoint-backgrounds-free-powerpoint--keynote-backgrounds--7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russiar.com/file/upload/201608/09/08-10-13-67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564905"/>
            <a:ext cx="3888432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538806915"/>
              </p:ext>
            </p:extLst>
          </p:nvPr>
        </p:nvGraphicFramePr>
        <p:xfrm>
          <a:off x="125760" y="0"/>
          <a:ext cx="889248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17886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16632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«Дидактическая 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система Ф.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Фрёбеля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Документы\Средняя группа 2021-2022г\Семинар. СТЕАМ\Фото СТЕАМ\20220207_1555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509120"/>
            <a:ext cx="1498058" cy="1997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Документы\Средняя группа 2021-2022г\Семинар. СТЕАМ\Фото СТЕАМ\20220207_1558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837" y="4509120"/>
            <a:ext cx="2784309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Документы\Средняя группа 2021-2022г\Семинар. СТЕАМ\Фото СТЕАМ\20220207_1610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509119"/>
            <a:ext cx="1498058" cy="1997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642639"/>
            <a:ext cx="82089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0"/>
              </a:spcAft>
              <a:buFontTx/>
              <a:buChar char="-"/>
            </a:pPr>
            <a:r>
              <a:rPr lang="ru-RU" sz="2000" dirty="0" smtClean="0">
                <a:solidFill>
                  <a:srgbClr val="7030A0"/>
                </a:solidFill>
                <a:latin typeface="Times New Roman"/>
                <a:ea typeface="Calibri"/>
              </a:rPr>
              <a:t>является </a:t>
            </a:r>
            <a:r>
              <a:rPr lang="ru-RU" sz="2000" dirty="0">
                <a:solidFill>
                  <a:srgbClr val="7030A0"/>
                </a:solidFill>
                <a:latin typeface="Times New Roman"/>
                <a:ea typeface="Calibri"/>
              </a:rPr>
              <a:t>эффективной технологией по развитию интеллектуальных, познавательных, игровых способностей через игровую деятельность. </a:t>
            </a:r>
            <a:endParaRPr lang="ru-RU" sz="2000" dirty="0" smtClean="0">
              <a:solidFill>
                <a:srgbClr val="7030A0"/>
              </a:solidFill>
              <a:latin typeface="Times New Roman"/>
              <a:ea typeface="Calibri"/>
            </a:endParaRPr>
          </a:p>
          <a:p>
            <a:pPr marL="342900" indent="-342900" algn="just">
              <a:spcAft>
                <a:spcPts val="0"/>
              </a:spcAft>
              <a:buFontTx/>
              <a:buChar char="-"/>
            </a:pPr>
            <a:r>
              <a:rPr lang="ru-RU" sz="2000" dirty="0" smtClean="0">
                <a:solidFill>
                  <a:srgbClr val="7030A0"/>
                </a:solidFill>
                <a:latin typeface="Times New Roman"/>
                <a:ea typeface="Calibri"/>
              </a:rPr>
              <a:t>"</a:t>
            </a:r>
            <a:r>
              <a:rPr lang="ru-RU" sz="2000" dirty="0">
                <a:solidFill>
                  <a:srgbClr val="7030A0"/>
                </a:solidFill>
                <a:latin typeface="Times New Roman"/>
                <a:ea typeface="Calibri"/>
              </a:rPr>
              <a:t>Дары </a:t>
            </a:r>
            <a:r>
              <a:rPr lang="ru-RU" sz="2000" dirty="0" err="1">
                <a:solidFill>
                  <a:srgbClr val="7030A0"/>
                </a:solidFill>
                <a:latin typeface="Times New Roman"/>
                <a:ea typeface="Calibri"/>
              </a:rPr>
              <a:t>Фребеля</a:t>
            </a:r>
            <a:r>
              <a:rPr lang="ru-RU" sz="2000" dirty="0">
                <a:solidFill>
                  <a:srgbClr val="7030A0"/>
                </a:solidFill>
                <a:latin typeface="Times New Roman"/>
                <a:ea typeface="Calibri"/>
              </a:rPr>
              <a:t> " представляют систему занятий-игр с мячами и геометрическими телами - шариками, кубиками, цилиндрами, брусочками и все более мелкими и разнообразными их </a:t>
            </a:r>
            <a:r>
              <a:rPr lang="ru-RU" sz="2000" dirty="0" smtClean="0">
                <a:solidFill>
                  <a:srgbClr val="7030A0"/>
                </a:solidFill>
                <a:latin typeface="Times New Roman"/>
                <a:ea typeface="Calibri"/>
              </a:rPr>
              <a:t>составляющими.</a:t>
            </a:r>
          </a:p>
          <a:p>
            <a:pPr marL="342900" indent="-342900" algn="just">
              <a:spcAft>
                <a:spcPts val="0"/>
              </a:spcAft>
              <a:buFontTx/>
              <a:buChar char="-"/>
            </a:pPr>
            <a:r>
              <a:rPr lang="ru-RU" sz="2000" dirty="0" smtClean="0">
                <a:solidFill>
                  <a:srgbClr val="7030A0"/>
                </a:solidFill>
                <a:latin typeface="Times New Roman"/>
                <a:ea typeface="Calibri"/>
              </a:rPr>
              <a:t>Игры </a:t>
            </a:r>
            <a:r>
              <a:rPr lang="ru-RU" sz="2000" dirty="0" err="1">
                <a:solidFill>
                  <a:srgbClr val="7030A0"/>
                </a:solidFill>
                <a:latin typeface="Times New Roman"/>
                <a:ea typeface="Calibri"/>
              </a:rPr>
              <a:t>Фребеля</a:t>
            </a:r>
            <a:r>
              <a:rPr lang="ru-RU" sz="2000" dirty="0">
                <a:solidFill>
                  <a:srgbClr val="7030A0"/>
                </a:solidFill>
                <a:latin typeface="Times New Roman"/>
                <a:ea typeface="Calibri"/>
              </a:rPr>
              <a:t> используются для развития пространственных представлений, восприятия движения, формы, цвета, размера, числа, комбинаторных способностей мышле­ния в процессе детских "построек </a:t>
            </a:r>
            <a:r>
              <a:rPr lang="ru-RU" sz="2000" dirty="0" smtClean="0">
                <a:solidFill>
                  <a:srgbClr val="7030A0"/>
                </a:solidFill>
                <a:latin typeface="Times New Roman"/>
                <a:ea typeface="Calibri"/>
              </a:rPr>
              <a:t>".</a:t>
            </a:r>
          </a:p>
          <a:p>
            <a:pPr marL="342900" indent="-342900" algn="just">
              <a:spcAft>
                <a:spcPts val="0"/>
              </a:spcAft>
              <a:buFontTx/>
              <a:buChar char="-"/>
            </a:pPr>
            <a:r>
              <a:rPr lang="ru-RU" sz="2000" dirty="0" smtClean="0">
                <a:solidFill>
                  <a:srgbClr val="7030A0"/>
                </a:solidFill>
                <a:latin typeface="Times New Roman"/>
                <a:ea typeface="Times New Roman"/>
              </a:rPr>
              <a:t>Шар</a:t>
            </a:r>
            <a:r>
              <a:rPr lang="ru-RU" sz="2000" dirty="0">
                <a:solidFill>
                  <a:srgbClr val="7030A0"/>
                </a:solidFill>
                <a:latin typeface="Times New Roman"/>
                <a:ea typeface="Times New Roman"/>
              </a:rPr>
              <a:t>, куб, цилиндр и прочие предметы - средства, с помощью которых устанавливается связь между внутренним и внешним миром ребенка.</a:t>
            </a:r>
            <a:endParaRPr lang="ru-RU" dirty="0">
              <a:solidFill>
                <a:srgbClr val="7030A0"/>
              </a:solidFill>
              <a:effectLst/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5998752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736bedca8efce783d218566827d770fc1bef51d2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Эркер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1131</TotalTime>
  <Words>816</Words>
  <Application>Microsoft Office PowerPoint</Application>
  <PresentationFormat>Экран (4:3)</PresentationFormat>
  <Paragraphs>102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Тема Office</vt:lpstr>
      <vt:lpstr>Эркер</vt:lpstr>
      <vt:lpstr>2_Тема Office</vt:lpstr>
      <vt:lpstr>4_Тема Office</vt:lpstr>
      <vt:lpstr>3_Тема Office</vt:lpstr>
      <vt:lpstr>5_Тема Office</vt:lpstr>
      <vt:lpstr>6_Тема Office</vt:lpstr>
      <vt:lpstr>7_Тема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keywords>шаблон для детских и школьных презентаций, шаблон дети, шаблон на день защиты детей, веселые детки шаблон для презентаций</cp:keywords>
  <cp:lastModifiedBy>user</cp:lastModifiedBy>
  <cp:revision>99</cp:revision>
  <dcterms:created xsi:type="dcterms:W3CDTF">2014-05-12T04:49:29Z</dcterms:created>
  <dcterms:modified xsi:type="dcterms:W3CDTF">2022-04-10T07:27:24Z</dcterms:modified>
</cp:coreProperties>
</file>