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65" r:id="rId3"/>
    <p:sldId id="277" r:id="rId4"/>
    <p:sldId id="268" r:id="rId5"/>
    <p:sldId id="257" r:id="rId6"/>
    <p:sldId id="258" r:id="rId7"/>
    <p:sldId id="259" r:id="rId8"/>
    <p:sldId id="261" r:id="rId9"/>
    <p:sldId id="260" r:id="rId10"/>
    <p:sldId id="266" r:id="rId11"/>
    <p:sldId id="270" r:id="rId12"/>
    <p:sldId id="282" r:id="rId13"/>
    <p:sldId id="271" r:id="rId14"/>
    <p:sldId id="283" r:id="rId15"/>
    <p:sldId id="272" r:id="rId16"/>
    <p:sldId id="274" r:id="rId17"/>
    <p:sldId id="275" r:id="rId18"/>
    <p:sldId id="276" r:id="rId19"/>
    <p:sldId id="267" r:id="rId20"/>
    <p:sldId id="269" r:id="rId21"/>
    <p:sldId id="262" r:id="rId22"/>
    <p:sldId id="263" r:id="rId23"/>
    <p:sldId id="281" r:id="rId24"/>
    <p:sldId id="273" r:id="rId25"/>
    <p:sldId id="280" r:id="rId26"/>
    <p:sldId id="279" r:id="rId27"/>
    <p:sldId id="278" r:id="rId28"/>
    <p:sldId id="26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viewProps" Target="view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FCC8C58-C77D-47A2-8DAC-F7E05A2808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FF35D2C9-4688-4DEF-B629-330B9C43F08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78687F07-E24D-4114-9B02-2E83C1C5A7A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AABDE830-25D8-4F25-84ED-6FE5DF698C2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4C9A2CE3-09E2-4C97-9940-E5821A2DC3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93B3E3D8-FC51-40B5-BD2D-E5533F98CF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5BB768-A4CB-4A0A-86BB-54B51411363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F706563-6FC5-4300-AAD4-0D6A3524EB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B9F0-847B-4B6A-B3C0-C56E017CEF99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49C5A9-0CB4-4C14-98EE-CB5616215B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77E84E0-017F-46CF-B624-488EF61253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11F5E-A735-47EF-9601-FE447F854C4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7916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7D550D-8FFA-449D-A798-38E223CF67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367F0-6F12-4F8D-9006-685DC75F26DB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97487B-AE43-414D-95BB-C886EAEB4E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9D07FB-3CBB-4646-96B0-55624A476F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EC3CB6-F1C5-4FC5-9E8C-49B9D2A4962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28605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D66F17-FA79-424B-B284-29295C6EC6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276F8-DF03-46D3-AC86-304EC59A7709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9AE10E-41EE-4A14-921C-7F99C8994F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99100B-6662-449E-95DD-767DF065D9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422276-678B-479D-9741-0981706C446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50088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959DC1-5AAA-4EE4-AA7F-F41C371E38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63EB7-8405-4D1F-BF69-BEB5907133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2E5D4-E778-4B14-83DE-392299ABCA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2635A-E8F1-4418-8C7D-E871C2666DF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0081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04AFAC8-6D62-41A9-919A-EE9FF8DAA4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10EC6-ECB7-467A-A90B-714C2D9EB6A2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2D0912-5362-4ECD-B0C6-63487B72EF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2F4B53-4F20-43F4-B5EB-6B38DB9FBD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EB3B2A-B59E-46F9-9ECE-306982BF02B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91978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4996144-99A2-45E1-A7D0-99FE16037A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A32D4-4471-455B-8219-349F93D2F831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BEE9E8-3BC3-4CCB-9BF0-8A963B7085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3C82BE-ED5E-427D-93E1-E0A9AAC190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AA3602-5EA9-4E7D-95DE-6DED6CE4DD0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6863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2D9F70-27B9-4C92-BC5E-C7207F4202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86B40-C5F5-4E7C-815F-3833AE8CE0AD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6FD903-512B-498C-A41B-57ADB07969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9A14D4-037D-4F51-8C64-7B750D8285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66E2C-27B7-4FB1-973F-CA53F9342AC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27175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94B8761-CBB1-405E-9F64-8C6E7175F7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20A9F-5F1F-4F46-814F-990989704089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6012048-08D7-41B3-9F03-2386A8FD22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998F8EA-6F07-4803-99EC-06FC9DDEF5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72470-8D6F-43E8-9572-104B8BB235F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2829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0DA2E3B-072D-47AA-BA7A-2EFB0C86F6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5CF26-63E4-49C8-972D-882DC20FB84E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D418E36-43E4-434E-AAB9-AB8F64212C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E2B8331-BD86-4FE6-A07C-5072050EC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2BFE9-BC9B-40E9-9E62-CD291A1849F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0767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A0A0B92-40DC-494C-AC9A-98FC6E65EA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431D-A1F7-4657-B29D-0E2946C56C5B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54DB31B-8060-441B-96C4-126A783C66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A586537-34D9-4743-96B3-797C2F2C13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F529C-A4BA-458A-A2BB-90201BA17AB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4263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BD8E8D-A067-42F3-BD94-AF776B11DD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D1350-825A-4FCF-8371-D34B4C3F04E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620787-DA6B-4219-A7D3-DDCCE171F1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AFE1E2-390B-437F-A3C3-1389C59BC1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71BF60-92B1-4DFD-9EA3-64D85CA6958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1788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BD0BB6-CD13-46E7-9716-18C0C55B68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4DF7B-D19C-4D30-9CA9-300082142AF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ECC808-E41C-4657-A02F-1B6A6CCDB5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D67410-042A-4C00-B785-2CBD50282E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D6347E-E023-4FF7-A482-A98D9B051E8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36625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5-15">
            <a:extLst>
              <a:ext uri="{FF2B5EF4-FFF2-40B4-BE49-F238E27FC236}">
                <a16:creationId xmlns:a16="http://schemas.microsoft.com/office/drawing/2014/main" id="{156108ED-36CE-4EC0-8E55-2650612953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>
            <a:extLst>
              <a:ext uri="{FF2B5EF4-FFF2-40B4-BE49-F238E27FC236}">
                <a16:creationId xmlns:a16="http://schemas.microsoft.com/office/drawing/2014/main" id="{C09C07A2-48B9-4391-9DF9-2AF0274B95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2052" name="Rectangle 3">
            <a:extLst>
              <a:ext uri="{FF2B5EF4-FFF2-40B4-BE49-F238E27FC236}">
                <a16:creationId xmlns:a16="http://schemas.microsoft.com/office/drawing/2014/main" id="{EBC48122-72F7-403B-BD55-CCFBA3BC4F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36C1431-EA0F-4FBD-ACB7-A0E107A86D7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551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latin typeface="Arial" charset="0"/>
              </a:defRPr>
            </a:lvl1pPr>
          </a:lstStyle>
          <a:p>
            <a:pPr>
              <a:defRPr/>
            </a:pPr>
            <a:fld id="{5FCECD72-E80A-489E-BD04-70B909ECDFBD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684B341-B220-470E-A9C0-C694037D96F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381750"/>
            <a:ext cx="40401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Куприянова Ольга Васильевна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8644985-5CCC-4CB8-995B-EF18ABDC5F2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465FA1-1DE4-4B9D-805A-4096E96ABAB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 /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8.jpeg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 /><Relationship Id="rId2" Type="http://schemas.openxmlformats.org/officeDocument/2006/relationships/slide" Target="slide28.xml" /><Relationship Id="rId1" Type="http://schemas.openxmlformats.org/officeDocument/2006/relationships/slideLayout" Target="../slideLayouts/slideLayout2.xml" /><Relationship Id="rId5" Type="http://schemas.openxmlformats.org/officeDocument/2006/relationships/slide" Target="slide22.xml" /><Relationship Id="rId4" Type="http://schemas.openxmlformats.org/officeDocument/2006/relationships/slide" Target="slide8.xml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 /><Relationship Id="rId2" Type="http://schemas.openxmlformats.org/officeDocument/2006/relationships/slide" Target="slide2.xml" /><Relationship Id="rId1" Type="http://schemas.openxmlformats.org/officeDocument/2006/relationships/slideLayout" Target="../slideLayouts/slideLayout7.xml" /><Relationship Id="rId4" Type="http://schemas.openxmlformats.org/officeDocument/2006/relationships/slide" Target="slide19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 /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 /><Relationship Id="rId1" Type="http://schemas.openxmlformats.org/officeDocument/2006/relationships/slideLayout" Target="../slideLayouts/slideLayout7.xml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image" Target="../media/image26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 /><Relationship Id="rId3" Type="http://schemas.openxmlformats.org/officeDocument/2006/relationships/image" Target="../media/image5.jpeg" /><Relationship Id="rId7" Type="http://schemas.openxmlformats.org/officeDocument/2006/relationships/image" Target="../media/image9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8.jpeg" /><Relationship Id="rId5" Type="http://schemas.openxmlformats.org/officeDocument/2006/relationships/image" Target="../media/image7.jpeg" /><Relationship Id="rId4" Type="http://schemas.openxmlformats.org/officeDocument/2006/relationships/image" Target="../media/image6.jpe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2.jpeg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>
            <a:extLst>
              <a:ext uri="{FF2B5EF4-FFF2-40B4-BE49-F238E27FC236}">
                <a16:creationId xmlns:a16="http://schemas.microsoft.com/office/drawing/2014/main" id="{7F43792A-CAD1-4E60-96B5-0EEF212A396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7200900" cy="46085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az-Cyrl-AZ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Виды ткацких переплетений. </a:t>
            </a:r>
          </a:p>
          <a:p>
            <a:pPr algn="ctr"/>
            <a:r>
              <a:rPr lang="az-Cyrl-AZ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Дефекты тканей</a:t>
            </a:r>
            <a:endParaRPr 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E93A01EA-8E27-45E8-B358-1D39BF3A0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1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924175"/>
            <a:ext cx="3254375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7">
            <a:extLst>
              <a:ext uri="{FF2B5EF4-FFF2-40B4-BE49-F238E27FC236}">
                <a16:creationId xmlns:a16="http://schemas.microsoft.com/office/drawing/2014/main" id="{CB493CE6-4957-48C8-B837-8CFB92120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5300663"/>
            <a:ext cx="44640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en-US" sz="1600" b="1" i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>
            <a:extLst>
              <a:ext uri="{FF2B5EF4-FFF2-40B4-BE49-F238E27FC236}">
                <a16:creationId xmlns:a16="http://schemas.microsoft.com/office/drawing/2014/main" id="{1EC8B7EB-C70E-41AD-8E21-338973EC5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44675"/>
            <a:ext cx="91440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4400" b="1">
                <a:solidFill>
                  <a:srgbClr val="008000"/>
                </a:solidFill>
              </a:rPr>
              <a:t>ВИДЫ ТКАЦКИХ ПЕРЕПЛЕТЕНИЙ</a:t>
            </a:r>
          </a:p>
          <a:p>
            <a:pPr algn="ctr" eaLnBrk="1" hangingPunct="1"/>
            <a:endParaRPr lang="ru-RU" altLang="en-US" sz="3200">
              <a:solidFill>
                <a:srgbClr val="008000"/>
              </a:solidFill>
            </a:endParaRPr>
          </a:p>
          <a:p>
            <a:pPr algn="ctr" eaLnBrk="1" hangingPunct="1"/>
            <a:r>
              <a:rPr lang="ru-RU" altLang="en-US" sz="3200"/>
              <a:t> – </a:t>
            </a:r>
            <a:r>
              <a:rPr lang="ru-RU" altLang="en-US" sz="3600" b="1">
                <a:latin typeface="Candara" panose="020E0502030303020204" pitchFamily="34" charset="0"/>
              </a:rPr>
              <a:t>ЭТО ПЕРЕПЛЕТЕНИЕ НИТЕЙ ОСНОВЫ И УТКА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73EDB51-98D8-4080-9157-981CE218C7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b="1">
                <a:solidFill>
                  <a:srgbClr val="006600"/>
                </a:solidFill>
              </a:rPr>
              <a:t>Виды ткацких переплетений</a:t>
            </a:r>
          </a:p>
        </p:txBody>
      </p:sp>
      <p:graphicFrame>
        <p:nvGraphicFramePr>
          <p:cNvPr id="10575" name="Group 335">
            <a:extLst>
              <a:ext uri="{FF2B5EF4-FFF2-40B4-BE49-F238E27FC236}">
                <a16:creationId xmlns:a16="http://schemas.microsoft.com/office/drawing/2014/main" id="{F3DF14AD-AE5E-4C52-AAC3-CF30C767FFD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250825" y="1704975"/>
          <a:ext cx="3365500" cy="34480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1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577" name="Group 337">
            <a:extLst>
              <a:ext uri="{FF2B5EF4-FFF2-40B4-BE49-F238E27FC236}">
                <a16:creationId xmlns:a16="http://schemas.microsoft.com/office/drawing/2014/main" id="{8D626C5E-2411-4112-84C8-C8AF5FF86D3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159375" y="1704975"/>
          <a:ext cx="3300413" cy="3448050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88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415" name="Text Box 272">
            <a:extLst>
              <a:ext uri="{FF2B5EF4-FFF2-40B4-BE49-F238E27FC236}">
                <a16:creationId xmlns:a16="http://schemas.microsoft.com/office/drawing/2014/main" id="{85E488EA-623D-410D-A50D-8C7DE96C2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126163"/>
            <a:ext cx="411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0513" name="Text Box 273">
            <a:extLst>
              <a:ext uri="{FF2B5EF4-FFF2-40B4-BE49-F238E27FC236}">
                <a16:creationId xmlns:a16="http://schemas.microsoft.com/office/drawing/2014/main" id="{342C383F-5C92-4117-97CB-54ED21B78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5805488"/>
            <a:ext cx="4038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en-US" sz="2800" b="1">
                <a:latin typeface="Verdana" panose="020B0604030504040204" pitchFamily="34" charset="0"/>
              </a:rPr>
              <a:t>Полотняное</a:t>
            </a:r>
          </a:p>
        </p:txBody>
      </p:sp>
      <p:sp>
        <p:nvSpPr>
          <p:cNvPr id="10514" name="Text Box 274">
            <a:extLst>
              <a:ext uri="{FF2B5EF4-FFF2-40B4-BE49-F238E27FC236}">
                <a16:creationId xmlns:a16="http://schemas.microsoft.com/office/drawing/2014/main" id="{E41D4379-308D-4359-98D2-716BA4505B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229225"/>
            <a:ext cx="3754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en-US" sz="2800" b="1">
                <a:latin typeface="Verdana" panose="020B0604030504040204" pitchFamily="34" charset="0"/>
              </a:rPr>
              <a:t>Саржевое</a:t>
            </a:r>
          </a:p>
        </p:txBody>
      </p:sp>
      <p:sp>
        <p:nvSpPr>
          <p:cNvPr id="10566" name="Rectangle 326">
            <a:extLst>
              <a:ext uri="{FF2B5EF4-FFF2-40B4-BE49-F238E27FC236}">
                <a16:creationId xmlns:a16="http://schemas.microsoft.com/office/drawing/2014/main" id="{DD14B6F0-8440-4763-B487-175EF9779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" y="6342063"/>
            <a:ext cx="360363" cy="3603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67" name="Text Box 327">
            <a:extLst>
              <a:ext uri="{FF2B5EF4-FFF2-40B4-BE49-F238E27FC236}">
                <a16:creationId xmlns:a16="http://schemas.microsoft.com/office/drawing/2014/main" id="{E2F9A39B-644A-4A5F-AE24-35BCAB62C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175" y="6308725"/>
            <a:ext cx="1660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Нити утка</a:t>
            </a:r>
          </a:p>
        </p:txBody>
      </p:sp>
      <p:sp>
        <p:nvSpPr>
          <p:cNvPr id="10568" name="Rectangle 328">
            <a:extLst>
              <a:ext uri="{FF2B5EF4-FFF2-40B4-BE49-F238E27FC236}">
                <a16:creationId xmlns:a16="http://schemas.microsoft.com/office/drawing/2014/main" id="{8C8E277F-FB4A-47EF-BA21-205AB0F90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315075"/>
            <a:ext cx="360363" cy="360363"/>
          </a:xfrm>
          <a:prstGeom prst="rect">
            <a:avLst/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69" name="Text Box 329">
            <a:extLst>
              <a:ext uri="{FF2B5EF4-FFF2-40B4-BE49-F238E27FC236}">
                <a16:creationId xmlns:a16="http://schemas.microsoft.com/office/drawing/2014/main" id="{4242C3F4-E507-41FD-B8A1-C8ACD9DFA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6315075"/>
            <a:ext cx="18780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Нити основы</a:t>
            </a:r>
          </a:p>
        </p:txBody>
      </p:sp>
      <p:sp>
        <p:nvSpPr>
          <p:cNvPr id="14422" name="Line 338">
            <a:extLst>
              <a:ext uri="{FF2B5EF4-FFF2-40B4-BE49-F238E27FC236}">
                <a16:creationId xmlns:a16="http://schemas.microsoft.com/office/drawing/2014/main" id="{12FA4807-2097-42F7-9CEF-CC27B7AB48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1089025"/>
            <a:ext cx="0" cy="4465638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23" name="Line 339">
            <a:extLst>
              <a:ext uri="{FF2B5EF4-FFF2-40B4-BE49-F238E27FC236}">
                <a16:creationId xmlns:a16="http://schemas.microsoft.com/office/drawing/2014/main" id="{B6FBCCC1-CAB8-4FDA-8886-78BA7DC396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225" y="5538788"/>
            <a:ext cx="401320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24" name="Text Box 340">
            <a:extLst>
              <a:ext uri="{FF2B5EF4-FFF2-40B4-BE49-F238E27FC236}">
                <a16:creationId xmlns:a16="http://schemas.microsoft.com/office/drawing/2014/main" id="{4F0B0827-0B14-4BC2-B9C2-D7337EA3E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550" y="5554663"/>
            <a:ext cx="539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у</a:t>
            </a:r>
          </a:p>
        </p:txBody>
      </p:sp>
      <p:sp>
        <p:nvSpPr>
          <p:cNvPr id="14425" name="Text Box 341">
            <a:extLst>
              <a:ext uri="{FF2B5EF4-FFF2-40B4-BE49-F238E27FC236}">
                <a16:creationId xmlns:a16="http://schemas.microsoft.com/office/drawing/2014/main" id="{9D963ABE-967D-4338-8909-8AA55B663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8138" y="1089025"/>
            <a:ext cx="282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513" grpId="0" autoUpdateAnimBg="0"/>
      <p:bldP spid="10514" grpId="0" autoUpdateAnimBg="0"/>
      <p:bldP spid="10566" grpId="0" animBg="1"/>
      <p:bldP spid="10567" grpId="0" autoUpdateAnimBg="0"/>
      <p:bldP spid="10568" grpId="0" animBg="1"/>
      <p:bldP spid="1056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соседними углами 3">
            <a:extLst>
              <a:ext uri="{FF2B5EF4-FFF2-40B4-BE49-F238E27FC236}">
                <a16:creationId xmlns:a16="http://schemas.microsoft.com/office/drawing/2014/main" id="{95D2B6A0-0ACD-4432-9F60-D05524999917}"/>
              </a:ext>
            </a:extLst>
          </p:cNvPr>
          <p:cNvSpPr/>
          <p:nvPr/>
        </p:nvSpPr>
        <p:spPr>
          <a:xfrm>
            <a:off x="428625" y="214313"/>
            <a:ext cx="8429625" cy="1071562"/>
          </a:xfrm>
          <a:prstGeom prst="round2Same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19" name="TextBox 4">
            <a:extLst>
              <a:ext uri="{FF2B5EF4-FFF2-40B4-BE49-F238E27FC236}">
                <a16:creationId xmlns:a16="http://schemas.microsoft.com/office/drawing/2014/main" id="{71B5D229-9833-44F5-A254-03C4A7B7E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428625"/>
            <a:ext cx="7000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chemeClr val="bg1"/>
                </a:solidFill>
                <a:latin typeface="+mn-lt"/>
                <a:cs typeface="Arial" charset="0"/>
              </a:rPr>
              <a:t>  Саржевые переплетения</a:t>
            </a:r>
          </a:p>
        </p:txBody>
      </p:sp>
      <p:pic>
        <p:nvPicPr>
          <p:cNvPr id="15364" name="Рисунок 6" descr="p0013.gif">
            <a:extLst>
              <a:ext uri="{FF2B5EF4-FFF2-40B4-BE49-F238E27FC236}">
                <a16:creationId xmlns:a16="http://schemas.microsoft.com/office/drawing/2014/main" id="{5D9C0A72-AF2A-40FE-A1E6-95C206099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9" t="33649" r="56599" b="17207"/>
          <a:stretch>
            <a:fillRect/>
          </a:stretch>
        </p:blipFill>
        <p:spPr bwMode="auto">
          <a:xfrm>
            <a:off x="468313" y="1484313"/>
            <a:ext cx="3429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CF11FA1F-BED9-4EB3-A14B-EA669655D688}"/>
              </a:ext>
            </a:extLst>
          </p:cNvPr>
          <p:cNvSpPr/>
          <p:nvPr/>
        </p:nvSpPr>
        <p:spPr>
          <a:xfrm>
            <a:off x="4143375" y="1643063"/>
            <a:ext cx="4643438" cy="49291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66" name="TextBox 9">
            <a:extLst>
              <a:ext uri="{FF2B5EF4-FFF2-40B4-BE49-F238E27FC236}">
                <a16:creationId xmlns:a16="http://schemas.microsoft.com/office/drawing/2014/main" id="{0B25F84B-FD56-44C1-AA13-07AB1D646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785938"/>
            <a:ext cx="392906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>
                <a:solidFill>
                  <a:schemeClr val="bg1"/>
                </a:solidFill>
              </a:rPr>
              <a:t>Ткани мягкие, эластичные, растяжимы по диагонали,хорошо драпируются</a:t>
            </a:r>
          </a:p>
          <a:p>
            <a:pPr eaLnBrk="1" hangingPunct="1"/>
            <a:r>
              <a:rPr lang="ru-RU" altLang="en-US" sz="2400" b="1">
                <a:solidFill>
                  <a:schemeClr val="bg1"/>
                </a:solidFill>
              </a:rPr>
              <a:t>Таким переплетением вырабатываются ткани</a:t>
            </a:r>
          </a:p>
          <a:p>
            <a:pPr eaLnBrk="1" hangingPunct="1"/>
            <a:r>
              <a:rPr lang="ru-RU" altLang="en-US" sz="2400" b="1">
                <a:solidFill>
                  <a:schemeClr val="bg1"/>
                </a:solidFill>
              </a:rPr>
              <a:t>Полушёлковые – основа шёлковая, хлопчатобумажный  уток</a:t>
            </a:r>
          </a:p>
          <a:p>
            <a:pPr eaLnBrk="1" hangingPunct="1"/>
            <a:r>
              <a:rPr lang="ru-RU" altLang="en-US" sz="2400" b="1">
                <a:solidFill>
                  <a:schemeClr val="bg1"/>
                </a:solidFill>
              </a:rPr>
              <a:t>Полушерстяные- хлопчатобумажная основа шерстяной уток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08B88F2-18F3-4F8D-9AB0-067896C18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b="1">
                <a:solidFill>
                  <a:srgbClr val="00B050"/>
                </a:solidFill>
              </a:rPr>
              <a:t>Виды ткацких переплетений</a:t>
            </a:r>
          </a:p>
        </p:txBody>
      </p:sp>
      <p:graphicFrame>
        <p:nvGraphicFramePr>
          <p:cNvPr id="13449" name="Group 137">
            <a:extLst>
              <a:ext uri="{FF2B5EF4-FFF2-40B4-BE49-F238E27FC236}">
                <a16:creationId xmlns:a16="http://schemas.microsoft.com/office/drawing/2014/main" id="{04355F05-0D61-476E-8CF4-022F1A6098E5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57200" y="1704975"/>
          <a:ext cx="3365500" cy="34480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1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454" name="Group 142">
            <a:extLst>
              <a:ext uri="{FF2B5EF4-FFF2-40B4-BE49-F238E27FC236}">
                <a16:creationId xmlns:a16="http://schemas.microsoft.com/office/drawing/2014/main" id="{249A9E75-8AB6-413B-8826-77188AB7200C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205413" y="1704975"/>
          <a:ext cx="3430587" cy="3448050"/>
        </p:xfrm>
        <a:graphic>
          <a:graphicData uri="http://schemas.openxmlformats.org/drawingml/2006/table">
            <a:tbl>
              <a:tblPr/>
              <a:tblGrid>
                <a:gridCol w="687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463" name="Text Box 105">
            <a:extLst>
              <a:ext uri="{FF2B5EF4-FFF2-40B4-BE49-F238E27FC236}">
                <a16:creationId xmlns:a16="http://schemas.microsoft.com/office/drawing/2014/main" id="{7F726316-ED4D-4E43-8FE5-68A16C01B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126163"/>
            <a:ext cx="411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6464" name="Text Box 106">
            <a:extLst>
              <a:ext uri="{FF2B5EF4-FFF2-40B4-BE49-F238E27FC236}">
                <a16:creationId xmlns:a16="http://schemas.microsoft.com/office/drawing/2014/main" id="{6D7B0D04-A196-48E1-BECC-1C04AE6CB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5732463"/>
            <a:ext cx="4321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en-US" sz="2400" b="1">
                <a:latin typeface="Verdana" panose="020B0604030504040204" pitchFamily="34" charset="0"/>
              </a:rPr>
              <a:t>С</a:t>
            </a:r>
            <a:r>
              <a:rPr lang="ru-RU" altLang="en-US" sz="2800" b="1">
                <a:latin typeface="Verdana" panose="020B0604030504040204" pitchFamily="34" charset="0"/>
              </a:rPr>
              <a:t>атиновое</a:t>
            </a:r>
          </a:p>
        </p:txBody>
      </p:sp>
      <p:sp>
        <p:nvSpPr>
          <p:cNvPr id="16465" name="Text Box 107">
            <a:extLst>
              <a:ext uri="{FF2B5EF4-FFF2-40B4-BE49-F238E27FC236}">
                <a16:creationId xmlns:a16="http://schemas.microsoft.com/office/drawing/2014/main" id="{A231F6B8-3802-439F-BA0A-99612F2D8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373688"/>
            <a:ext cx="4038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en-US" sz="2800" b="1">
                <a:latin typeface="Verdana" panose="020B0604030504040204" pitchFamily="34" charset="0"/>
              </a:rPr>
              <a:t>Атласное</a:t>
            </a:r>
          </a:p>
        </p:txBody>
      </p:sp>
      <p:sp>
        <p:nvSpPr>
          <p:cNvPr id="16466" name="Rectangle 122">
            <a:extLst>
              <a:ext uri="{FF2B5EF4-FFF2-40B4-BE49-F238E27FC236}">
                <a16:creationId xmlns:a16="http://schemas.microsoft.com/office/drawing/2014/main" id="{F196F1F3-D312-42B2-8C99-48058808C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" y="6342063"/>
            <a:ext cx="360363" cy="360362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7" name="Text Box 123">
            <a:extLst>
              <a:ext uri="{FF2B5EF4-FFF2-40B4-BE49-F238E27FC236}">
                <a16:creationId xmlns:a16="http://schemas.microsoft.com/office/drawing/2014/main" id="{27D84B13-A65D-4970-AFD9-52A27116C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175" y="6308725"/>
            <a:ext cx="1660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Нити утка</a:t>
            </a:r>
          </a:p>
        </p:txBody>
      </p:sp>
      <p:sp>
        <p:nvSpPr>
          <p:cNvPr id="16468" name="Rectangle 124">
            <a:extLst>
              <a:ext uri="{FF2B5EF4-FFF2-40B4-BE49-F238E27FC236}">
                <a16:creationId xmlns:a16="http://schemas.microsoft.com/office/drawing/2014/main" id="{54C6C8AE-DE2A-4849-9B63-090C2918E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315075"/>
            <a:ext cx="360363" cy="360363"/>
          </a:xfrm>
          <a:prstGeom prst="rect">
            <a:avLst/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9" name="Text Box 125">
            <a:extLst>
              <a:ext uri="{FF2B5EF4-FFF2-40B4-BE49-F238E27FC236}">
                <a16:creationId xmlns:a16="http://schemas.microsoft.com/office/drawing/2014/main" id="{EFEEB02E-2ECD-45F9-A905-7A2942616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6315075"/>
            <a:ext cx="18780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Нити основы</a:t>
            </a:r>
          </a:p>
        </p:txBody>
      </p:sp>
      <p:sp>
        <p:nvSpPr>
          <p:cNvPr id="16470" name="Line 131">
            <a:extLst>
              <a:ext uri="{FF2B5EF4-FFF2-40B4-BE49-F238E27FC236}">
                <a16:creationId xmlns:a16="http://schemas.microsoft.com/office/drawing/2014/main" id="{145DFFA6-0A2C-4C02-80D6-46C83C860E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1089025"/>
            <a:ext cx="0" cy="4465638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1" name="Text Box 132">
            <a:extLst>
              <a:ext uri="{FF2B5EF4-FFF2-40B4-BE49-F238E27FC236}">
                <a16:creationId xmlns:a16="http://schemas.microsoft.com/office/drawing/2014/main" id="{07E02CEA-8721-421C-A51D-07984D457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8138" y="1089025"/>
            <a:ext cx="282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о</a:t>
            </a:r>
          </a:p>
        </p:txBody>
      </p:sp>
      <p:sp>
        <p:nvSpPr>
          <p:cNvPr id="16472" name="Line 134">
            <a:extLst>
              <a:ext uri="{FF2B5EF4-FFF2-40B4-BE49-F238E27FC236}">
                <a16:creationId xmlns:a16="http://schemas.microsoft.com/office/drawing/2014/main" id="{39E8A09E-AAFD-4FD9-9DE5-95B83F507D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225" y="5699125"/>
            <a:ext cx="401320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3" name="Text Box 135">
            <a:extLst>
              <a:ext uri="{FF2B5EF4-FFF2-40B4-BE49-F238E27FC236}">
                <a16:creationId xmlns:a16="http://schemas.microsoft.com/office/drawing/2014/main" id="{D5C8C6D6-B929-4BCC-BBB3-11AC2926B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5732463"/>
            <a:ext cx="539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b="1"/>
              <a:t>у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p0016.gif">
            <a:extLst>
              <a:ext uri="{FF2B5EF4-FFF2-40B4-BE49-F238E27FC236}">
                <a16:creationId xmlns:a16="http://schemas.microsoft.com/office/drawing/2014/main" id="{2395A102-8769-44BB-919B-0FF93FEA6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33311" r="50304" b="20030"/>
          <a:stretch>
            <a:fillRect/>
          </a:stretch>
        </p:blipFill>
        <p:spPr bwMode="auto">
          <a:xfrm>
            <a:off x="539750" y="1628775"/>
            <a:ext cx="37147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с двумя скругленными соседними углами 2">
            <a:extLst>
              <a:ext uri="{FF2B5EF4-FFF2-40B4-BE49-F238E27FC236}">
                <a16:creationId xmlns:a16="http://schemas.microsoft.com/office/drawing/2014/main" id="{FB9AC897-9908-459F-8215-29FE803B512B}"/>
              </a:ext>
            </a:extLst>
          </p:cNvPr>
          <p:cNvSpPr/>
          <p:nvPr/>
        </p:nvSpPr>
        <p:spPr>
          <a:xfrm>
            <a:off x="428625" y="357188"/>
            <a:ext cx="8286750" cy="1071562"/>
          </a:xfrm>
          <a:prstGeom prst="round2Same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2" name="TextBox 3">
            <a:extLst>
              <a:ext uri="{FF2B5EF4-FFF2-40B4-BE49-F238E27FC236}">
                <a16:creationId xmlns:a16="http://schemas.microsoft.com/office/drawing/2014/main" id="{8A933847-3831-49F4-8102-4FD7420BF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500063"/>
            <a:ext cx="800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800" b="1" i="1">
                <a:solidFill>
                  <a:schemeClr val="bg1"/>
                </a:solidFill>
              </a:rPr>
              <a:t>Сатиновые и атласные  переплетения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393BCC21-50CE-41C6-AC69-078DBF930179}"/>
              </a:ext>
            </a:extLst>
          </p:cNvPr>
          <p:cNvSpPr/>
          <p:nvPr/>
        </p:nvSpPr>
        <p:spPr>
          <a:xfrm>
            <a:off x="4500563" y="1643063"/>
            <a:ext cx="4071937" cy="48577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4" name="TextBox 5">
            <a:extLst>
              <a:ext uri="{FF2B5EF4-FFF2-40B4-BE49-F238E27FC236}">
                <a16:creationId xmlns:a16="http://schemas.microsoft.com/office/drawing/2014/main" id="{EFC90548-2971-484D-BA55-6AFC9CF18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1714500"/>
            <a:ext cx="410527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>
                <a:solidFill>
                  <a:schemeClr val="bg1"/>
                </a:solidFill>
              </a:rPr>
              <a:t>Ровная, гладкая поверхность с повышенным блеском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US" sz="2400" b="1">
                <a:solidFill>
                  <a:schemeClr val="bg1"/>
                </a:solidFill>
              </a:rPr>
              <a:t>Хлопчатобумажные –     сатин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US" sz="2400" b="1">
                <a:solidFill>
                  <a:schemeClr val="bg1"/>
                </a:solidFill>
              </a:rPr>
              <a:t>Лён – коломенок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US" sz="2400" b="1">
                <a:solidFill>
                  <a:schemeClr val="bg1"/>
                </a:solidFill>
              </a:rPr>
              <a:t>Шёлк – атлас, креп- сатин, подкладочные материалы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en-US" sz="2400" b="1">
                <a:solidFill>
                  <a:schemeClr val="bg1"/>
                </a:solidFill>
              </a:rPr>
              <a:t>Шерсть – байка , некоторые драпы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>
            <a:extLst>
              <a:ext uri="{FF2B5EF4-FFF2-40B4-BE49-F238E27FC236}">
                <a16:creationId xmlns:a16="http://schemas.microsoft.com/office/drawing/2014/main" id="{BC934523-EBDF-4A47-9B12-F3876F1407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en-US" b="1">
                <a:solidFill>
                  <a:srgbClr val="CC3300"/>
                </a:solidFill>
                <a:cs typeface="Aharoni" panose="02010803020104030203" pitchFamily="2" charset="-79"/>
              </a:rPr>
              <a:t>Признаки образования ткацких переплетений</a:t>
            </a:r>
          </a:p>
        </p:txBody>
      </p:sp>
      <p:sp>
        <p:nvSpPr>
          <p:cNvPr id="18435" name="Rectangle 5">
            <a:extLst>
              <a:ext uri="{FF2B5EF4-FFF2-40B4-BE49-F238E27FC236}">
                <a16:creationId xmlns:a16="http://schemas.microsoft.com/office/drawing/2014/main" id="{9D8BA7C2-B1F2-4F75-84D6-B4143C8DFC8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en-US" b="1">
                <a:solidFill>
                  <a:srgbClr val="006600"/>
                </a:solidFill>
              </a:rPr>
              <a:t>Раппорт- повторяющийся рисунок переплетения в ткани</a:t>
            </a:r>
          </a:p>
          <a:p>
            <a:pPr eaLnBrk="1" hangingPunct="1"/>
            <a:endParaRPr lang="ru-RU" altLang="en-US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4FBC632-0CB6-4D8D-9148-0079082557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sz="3600" b="1">
                <a:solidFill>
                  <a:srgbClr val="006600"/>
                </a:solidFill>
              </a:rPr>
              <a:t>Признаки саржевого переплетения</a:t>
            </a:r>
            <a:endParaRPr lang="ru-RU" altLang="en-US" sz="4000" b="1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28DC010-A7BB-40A3-97C2-922BB620052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4038600" cy="4525963"/>
          </a:xfrm>
        </p:spPr>
        <p:txBody>
          <a:bodyPr/>
          <a:lstStyle/>
          <a:p>
            <a:pPr marL="609600" indent="-609600" eaLnBrk="1" hangingPunct="1"/>
            <a:r>
              <a:rPr lang="ru-RU" altLang="en-US" sz="2400"/>
              <a:t>Минимальное число нитей 3</a:t>
            </a:r>
          </a:p>
          <a:p>
            <a:pPr marL="609600" indent="-609600" eaLnBrk="1" hangingPunct="1"/>
            <a:r>
              <a:rPr lang="ru-RU" altLang="en-US" sz="2400"/>
              <a:t>Ткацкий рисунок сдвигается на одну нить при каждом следующем прокладывании уточной нити</a:t>
            </a:r>
          </a:p>
          <a:p>
            <a:pPr marL="609600" indent="-609600" eaLnBrk="1" hangingPunct="1">
              <a:buFontTx/>
              <a:buNone/>
            </a:pPr>
            <a:r>
              <a:rPr lang="ru-RU" altLang="en-US" sz="2400"/>
              <a:t>На лицевой стороне узкие косые полосы снизу вверх, слева направо.</a:t>
            </a:r>
          </a:p>
        </p:txBody>
      </p:sp>
      <p:graphicFrame>
        <p:nvGraphicFramePr>
          <p:cNvPr id="25680" name="Group 80">
            <a:extLst>
              <a:ext uri="{FF2B5EF4-FFF2-40B4-BE49-F238E27FC236}">
                <a16:creationId xmlns:a16="http://schemas.microsoft.com/office/drawing/2014/main" id="{B15BB3CE-43FE-466E-8D68-8E618A973716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table">
            <a:tbl>
              <a:tblPr/>
              <a:tblGrid>
                <a:gridCol w="808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498" name="Line 81">
            <a:extLst>
              <a:ext uri="{FF2B5EF4-FFF2-40B4-BE49-F238E27FC236}">
                <a16:creationId xmlns:a16="http://schemas.microsoft.com/office/drawing/2014/main" id="{66681E5B-DDE5-432C-A385-F94DBCA61492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0725" y="3409950"/>
            <a:ext cx="0" cy="32591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99" name="Line 82">
            <a:extLst>
              <a:ext uri="{FF2B5EF4-FFF2-40B4-BE49-F238E27FC236}">
                <a16:creationId xmlns:a16="http://schemas.microsoft.com/office/drawing/2014/main" id="{CCA560BA-D3C6-4320-9081-4C4C1BA06C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11638" y="3409950"/>
            <a:ext cx="2859087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00" name="Text Box 83">
            <a:extLst>
              <a:ext uri="{FF2B5EF4-FFF2-40B4-BE49-F238E27FC236}">
                <a16:creationId xmlns:a16="http://schemas.microsoft.com/office/drawing/2014/main" id="{F506A7BB-95F4-463B-9F31-1BCC13919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338" y="6489700"/>
            <a:ext cx="900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Ro</a:t>
            </a:r>
            <a:endParaRPr lang="ru-RU" altLang="en-US" b="1"/>
          </a:p>
        </p:txBody>
      </p:sp>
      <p:sp>
        <p:nvSpPr>
          <p:cNvPr id="19501" name="Text Box 84">
            <a:extLst>
              <a:ext uri="{FF2B5EF4-FFF2-40B4-BE49-F238E27FC236}">
                <a16:creationId xmlns:a16="http://schemas.microsoft.com/office/drawing/2014/main" id="{26AF90FB-05FE-4FF1-A483-45CE01BD8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150" y="2889250"/>
            <a:ext cx="900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Ry</a:t>
            </a:r>
            <a:endParaRPr lang="ru-RU" altLang="en-US" b="1"/>
          </a:p>
        </p:txBody>
      </p:sp>
      <p:sp>
        <p:nvSpPr>
          <p:cNvPr id="19502" name="Text Box 85">
            <a:extLst>
              <a:ext uri="{FF2B5EF4-FFF2-40B4-BE49-F238E27FC236}">
                <a16:creationId xmlns:a16="http://schemas.microsoft.com/office/drawing/2014/main" id="{024CD876-C47B-441A-A1B7-30F49808E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6121400"/>
            <a:ext cx="2422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    1           2            3</a:t>
            </a:r>
            <a:endParaRPr lang="ru-RU" altLang="en-US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4C63A1C-4ACC-470E-A9BF-31E84CB15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820150" cy="1143000"/>
          </a:xfrm>
        </p:spPr>
        <p:txBody>
          <a:bodyPr/>
          <a:lstStyle/>
          <a:p>
            <a:pPr eaLnBrk="1" hangingPunct="1"/>
            <a:r>
              <a:rPr lang="ru-RU" altLang="en-US" sz="3600" b="1">
                <a:solidFill>
                  <a:srgbClr val="006600"/>
                </a:solidFill>
              </a:rPr>
              <a:t>Признаки сатинового переплетения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04A639D-BDA1-48D5-9895-959BF817AA9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25538"/>
            <a:ext cx="4038600" cy="46085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 b="1">
                <a:latin typeface="Verdana" panose="020B0604030504040204" pitchFamily="34" charset="0"/>
              </a:rPr>
              <a:t>Если лицевая сторона ткани выработана нитями утка, ткань называется </a:t>
            </a:r>
            <a:r>
              <a:rPr lang="ru-RU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сатином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 b="1">
                <a:latin typeface="Verdana" panose="020B0604030504040204" pitchFamily="34" charset="0"/>
              </a:rPr>
              <a:t>Минимальное число нитей в раппорте </a:t>
            </a:r>
            <a:r>
              <a:rPr lang="ru-RU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5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 b="1">
                <a:latin typeface="Verdana" panose="020B0604030504040204" pitchFamily="34" charset="0"/>
              </a:rPr>
              <a:t>Ткацкий рисунок сдвигается в каждом горизонтальном ряду на две нити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 b="1">
                <a:latin typeface="Verdana" panose="020B0604030504040204" pitchFamily="34" charset="0"/>
              </a:rPr>
              <a:t>Лицевая сторона гладкая блестящая, отличается от изнаночной</a:t>
            </a:r>
          </a:p>
        </p:txBody>
      </p:sp>
      <p:graphicFrame>
        <p:nvGraphicFramePr>
          <p:cNvPr id="26696" name="Group 72">
            <a:extLst>
              <a:ext uri="{FF2B5EF4-FFF2-40B4-BE49-F238E27FC236}">
                <a16:creationId xmlns:a16="http://schemas.microsoft.com/office/drawing/2014/main" id="{E8798571-2721-469D-8923-70668CB1D5F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table">
            <a:tbl>
              <a:tblPr/>
              <a:tblGrid>
                <a:gridCol w="808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522" name="Line 74">
            <a:extLst>
              <a:ext uri="{FF2B5EF4-FFF2-40B4-BE49-F238E27FC236}">
                <a16:creationId xmlns:a16="http://schemas.microsoft.com/office/drawing/2014/main" id="{0E7F63C7-BB49-4935-899D-526F61BBF0C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2250" y="1600200"/>
            <a:ext cx="46545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23" name="Line 75">
            <a:extLst>
              <a:ext uri="{FF2B5EF4-FFF2-40B4-BE49-F238E27FC236}">
                <a16:creationId xmlns:a16="http://schemas.microsoft.com/office/drawing/2014/main" id="{BE123FEF-1BDA-4508-84CC-96859722B253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1600200"/>
            <a:ext cx="0" cy="506888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24" name="Text Box 76">
            <a:extLst>
              <a:ext uri="{FF2B5EF4-FFF2-40B4-BE49-F238E27FC236}">
                <a16:creationId xmlns:a16="http://schemas.microsoft.com/office/drawing/2014/main" id="{FDE80964-73D1-4718-B3EB-AEE319D23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6963" y="6302375"/>
            <a:ext cx="3779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1           2            3          4          5</a:t>
            </a:r>
            <a:endParaRPr lang="ru-RU" altLang="en-US" b="1"/>
          </a:p>
        </p:txBody>
      </p:sp>
      <p:sp>
        <p:nvSpPr>
          <p:cNvPr id="20525" name="Text Box 77">
            <a:extLst>
              <a:ext uri="{FF2B5EF4-FFF2-40B4-BE49-F238E27FC236}">
                <a16:creationId xmlns:a16="http://schemas.microsoft.com/office/drawing/2014/main" id="{D8CAB55C-CC2F-4327-8738-F33766841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0" y="6126163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Ro</a:t>
            </a:r>
            <a:endParaRPr lang="ru-RU" altLang="en-US" b="1"/>
          </a:p>
        </p:txBody>
      </p:sp>
      <p:sp>
        <p:nvSpPr>
          <p:cNvPr id="20526" name="Text Box 78">
            <a:extLst>
              <a:ext uri="{FF2B5EF4-FFF2-40B4-BE49-F238E27FC236}">
                <a16:creationId xmlns:a16="http://schemas.microsoft.com/office/drawing/2014/main" id="{E440209F-7B40-41A2-AEF7-D31917CC8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8925" y="1233488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Ry</a:t>
            </a:r>
            <a:endParaRPr lang="ru-RU" altLang="en-US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5DD07F2-09B4-49B9-921F-D3532F0D55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en-US" sz="3600" b="1">
                <a:solidFill>
                  <a:srgbClr val="006600"/>
                </a:solidFill>
              </a:rPr>
              <a:t>Признаки атласного  переплетения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C8658269-4580-4603-A5BA-A3596E64149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25538"/>
            <a:ext cx="4038600" cy="48895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>
                <a:latin typeface="Verdana" panose="020B0604030504040204" pitchFamily="34" charset="0"/>
              </a:rPr>
              <a:t>Если лицевая сторона ткани образована нитями </a:t>
            </a:r>
            <a:r>
              <a:rPr lang="ru-RU" altLang="en-US" sz="2200">
                <a:solidFill>
                  <a:srgbClr val="FF3300"/>
                </a:solidFill>
                <a:latin typeface="Verdana" panose="020B0604030504040204" pitchFamily="34" charset="0"/>
              </a:rPr>
              <a:t>основы,</a:t>
            </a:r>
            <a:r>
              <a:rPr lang="ru-RU" altLang="en-US" sz="2200">
                <a:latin typeface="Verdana" panose="020B0604030504040204" pitchFamily="34" charset="0"/>
              </a:rPr>
              <a:t> ткань называется </a:t>
            </a:r>
            <a:r>
              <a:rPr lang="ru-RU" altLang="en-US" sz="2200">
                <a:solidFill>
                  <a:srgbClr val="FF3300"/>
                </a:solidFill>
                <a:latin typeface="Verdana" panose="020B0604030504040204" pitchFamily="34" charset="0"/>
              </a:rPr>
              <a:t>атласом, </a:t>
            </a:r>
            <a:r>
              <a:rPr lang="ru-RU" altLang="en-US" sz="2200">
                <a:latin typeface="Verdana" panose="020B0604030504040204" pitchFamily="34" charset="0"/>
              </a:rPr>
              <a:t>переплетение </a:t>
            </a:r>
            <a:r>
              <a:rPr lang="ru-RU" altLang="en-US" sz="2200">
                <a:solidFill>
                  <a:srgbClr val="FF3300"/>
                </a:solidFill>
                <a:latin typeface="Verdana" panose="020B0604030504040204" pitchFamily="34" charset="0"/>
              </a:rPr>
              <a:t>– атласным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>
                <a:latin typeface="Verdana" panose="020B0604030504040204" pitchFamily="34" charset="0"/>
              </a:rPr>
              <a:t>Минимальное число нитей в раппорте </a:t>
            </a:r>
            <a:r>
              <a:rPr lang="ru-RU" altLang="en-US" sz="2200">
                <a:solidFill>
                  <a:srgbClr val="FF3300"/>
                </a:solidFill>
                <a:latin typeface="Verdana" panose="020B0604030504040204" pitchFamily="34" charset="0"/>
              </a:rPr>
              <a:t>5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>
                <a:latin typeface="Verdana" panose="020B0604030504040204" pitchFamily="34" charset="0"/>
              </a:rPr>
              <a:t>Ткацкий рисунок сдвигается в каждом горизонтальном ряду на две нити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en-US" sz="2200">
                <a:latin typeface="Verdana" panose="020B0604030504040204" pitchFamily="34" charset="0"/>
              </a:rPr>
              <a:t>Лицевая сторона гладкая блестящая, отличается от изнаночной</a:t>
            </a:r>
          </a:p>
        </p:txBody>
      </p:sp>
      <p:graphicFrame>
        <p:nvGraphicFramePr>
          <p:cNvPr id="29764" name="Group 68">
            <a:extLst>
              <a:ext uri="{FF2B5EF4-FFF2-40B4-BE49-F238E27FC236}">
                <a16:creationId xmlns:a16="http://schemas.microsoft.com/office/drawing/2014/main" id="{3641FD5D-3F5F-45BF-99A3-A824B3FDEB8E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table">
            <a:tbl>
              <a:tblPr/>
              <a:tblGrid>
                <a:gridCol w="808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8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546" name="Line 70">
            <a:extLst>
              <a:ext uri="{FF2B5EF4-FFF2-40B4-BE49-F238E27FC236}">
                <a16:creationId xmlns:a16="http://schemas.microsoft.com/office/drawing/2014/main" id="{D5A20B87-E5D0-437A-91B4-B93517901A03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1600200"/>
            <a:ext cx="0" cy="48895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7" name="Line 71">
            <a:extLst>
              <a:ext uri="{FF2B5EF4-FFF2-40B4-BE49-F238E27FC236}">
                <a16:creationId xmlns:a16="http://schemas.microsoft.com/office/drawing/2014/main" id="{28E18F17-247F-4FB0-991B-DBA7B7EB68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11638" y="1600200"/>
            <a:ext cx="4475162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8" name="Text Box 72">
            <a:extLst>
              <a:ext uri="{FF2B5EF4-FFF2-40B4-BE49-F238E27FC236}">
                <a16:creationId xmlns:a16="http://schemas.microsoft.com/office/drawing/2014/main" id="{AA978123-771D-4A87-995E-9B0F4A5A2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0" y="6126163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Ro</a:t>
            </a:r>
            <a:endParaRPr lang="ru-RU" altLang="en-US" b="1"/>
          </a:p>
        </p:txBody>
      </p:sp>
      <p:sp>
        <p:nvSpPr>
          <p:cNvPr id="21549" name="Text Box 73">
            <a:extLst>
              <a:ext uri="{FF2B5EF4-FFF2-40B4-BE49-F238E27FC236}">
                <a16:creationId xmlns:a16="http://schemas.microsoft.com/office/drawing/2014/main" id="{3EED77B2-0C78-4676-8641-497307D90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8925" y="1233488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Ry</a:t>
            </a:r>
            <a:endParaRPr lang="ru-RU" altLang="en-US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id="{95E5DF3C-945E-4E94-9FF0-3E5D03309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200" b="1" i="1">
                <a:solidFill>
                  <a:srgbClr val="C00000"/>
                </a:solidFill>
              </a:rPr>
              <a:t>Пошив одежды начинается с проверки качества ткани</a:t>
            </a:r>
          </a:p>
        </p:txBody>
      </p:sp>
      <p:pic>
        <p:nvPicPr>
          <p:cNvPr id="22531" name="Содержимое 3" descr="62-od-22.jpg">
            <a:extLst>
              <a:ext uri="{FF2B5EF4-FFF2-40B4-BE49-F238E27FC236}">
                <a16:creationId xmlns:a16="http://schemas.microsoft.com/office/drawing/2014/main" id="{7E2E3979-570B-4BC0-B06C-3DEB9D1FA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1412875"/>
            <a:ext cx="3227388" cy="2190750"/>
          </a:xfrm>
        </p:spPr>
      </p:pic>
      <p:pic>
        <p:nvPicPr>
          <p:cNvPr id="22532" name="Picture 2" descr="http://s002.radikal.ru/i199/1110/b5/d322c5f86e73.jpg">
            <a:extLst>
              <a:ext uri="{FF2B5EF4-FFF2-40B4-BE49-F238E27FC236}">
                <a16:creationId xmlns:a16="http://schemas.microsoft.com/office/drawing/2014/main" id="{9DB4A212-D6B4-49D1-B278-313C9CF02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16338"/>
            <a:ext cx="424973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http://www.butik2.ru/files/user_8147/2011-01-19_130308.jpg">
            <a:extLst>
              <a:ext uri="{FF2B5EF4-FFF2-40B4-BE49-F238E27FC236}">
                <a16:creationId xmlns:a16="http://schemas.microsoft.com/office/drawing/2014/main" id="{9C4D0881-1BF6-4DC8-B4D7-DF9D0A015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424815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6">
            <a:extLst>
              <a:ext uri="{FF2B5EF4-FFF2-40B4-BE49-F238E27FC236}">
                <a16:creationId xmlns:a16="http://schemas.microsoft.com/office/drawing/2014/main" id="{076886B3-06A7-4E6F-8058-ACD6569EA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765175"/>
            <a:ext cx="77041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en-US" sz="3600" b="1">
                <a:solidFill>
                  <a:srgbClr val="FF000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Тема урока:</a:t>
            </a:r>
          </a:p>
          <a:p>
            <a:pPr algn="ctr" eaLnBrk="1" hangingPunct="1"/>
            <a:r>
              <a:rPr lang="ru-RU" altLang="en-US" sz="3600" b="1" i="1">
                <a:latin typeface="Century Gothic" panose="020B0502020202020204" pitchFamily="34" charset="0"/>
                <a:cs typeface="Times New Roman" panose="02020603050405020304" pitchFamily="18" charset="0"/>
              </a:rPr>
              <a:t>Виды ткацких переплетений:</a:t>
            </a:r>
          </a:p>
          <a:p>
            <a:pPr algn="ctr" eaLnBrk="1" hangingPunct="1"/>
            <a:r>
              <a:rPr lang="ru-RU" altLang="en-US" sz="3600" b="1" i="1">
                <a:latin typeface="Century Gothic" panose="020B0502020202020204" pitchFamily="34" charset="0"/>
              </a:rPr>
              <a:t>Саржевое, сатиновое и атласное ткацкие переплетения. Дефекты тканей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5F4BF61-C057-4082-8946-E7F0D4D5BE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>
                <a:solidFill>
                  <a:srgbClr val="006600"/>
                </a:solidFill>
              </a:rPr>
              <a:t>Дефекты тканей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935022D-11FA-4719-80D1-ED39B92711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Утолщение нити</a:t>
            </a:r>
          </a:p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Нарушение целостности ткани</a:t>
            </a:r>
          </a:p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Непропечатанные места</a:t>
            </a:r>
          </a:p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Засечка</a:t>
            </a:r>
          </a:p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Перекос рисунка</a:t>
            </a:r>
          </a:p>
          <a:p>
            <a:pPr marL="533400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en-US" sz="2400"/>
              <a:t>Перекос долевой нити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altLang="en-US" sz="2400"/>
              <a:t>!!! Перед раскроем необходимо определить дефекты ткани. 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altLang="en-US" sz="2400"/>
              <a:t>!!! Распологать выкройки так, чтобы брак был на незаметных местах (подгибка низа</a:t>
            </a:r>
            <a:r>
              <a:rPr lang="ru-RU" altLang="en-US" sz="2800"/>
              <a:t>, карманы и тд..)</a:t>
            </a: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4">
            <a:extLst>
              <a:ext uri="{FF2B5EF4-FFF2-40B4-BE49-F238E27FC236}">
                <a16:creationId xmlns:a16="http://schemas.microsoft.com/office/drawing/2014/main" id="{EF9D220A-F2E4-43E4-A4EE-CC19B512040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497046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Подробно: дефекты ткани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200" name="Rectangle 8">
            <a:extLst>
              <a:ext uri="{FF2B5EF4-FFF2-40B4-BE49-F238E27FC236}">
                <a16:creationId xmlns:a16="http://schemas.microsoft.com/office/drawing/2014/main" id="{A8CC6437-B8E0-4C0E-A611-E54C62421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981075"/>
            <a:ext cx="3094037" cy="266541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201" name="Picture 9" descr="фото_0004">
            <a:extLst>
              <a:ext uri="{FF2B5EF4-FFF2-40B4-BE49-F238E27FC236}">
                <a16:creationId xmlns:a16="http://schemas.microsoft.com/office/drawing/2014/main" id="{C22C89A8-88C1-4766-87AF-9CBE883B1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40" t="10184" r="11092" b="68530"/>
          <a:stretch>
            <a:fillRect/>
          </a:stretch>
        </p:blipFill>
        <p:spPr bwMode="auto">
          <a:xfrm>
            <a:off x="2555875" y="981075"/>
            <a:ext cx="3168650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10">
            <a:extLst>
              <a:ext uri="{FF2B5EF4-FFF2-40B4-BE49-F238E27FC236}">
                <a16:creationId xmlns:a16="http://schemas.microsoft.com/office/drawing/2014/main" id="{291D888B-60D0-4450-9AC5-7834D5BD9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981075"/>
            <a:ext cx="2808288" cy="26638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203" name="Picture 11" descr="фото_0004">
            <a:extLst>
              <a:ext uri="{FF2B5EF4-FFF2-40B4-BE49-F238E27FC236}">
                <a16:creationId xmlns:a16="http://schemas.microsoft.com/office/drawing/2014/main" id="{B074881B-84CC-4208-A4D6-E4BC786D7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12041" r="56213" b="68530"/>
          <a:stretch>
            <a:fillRect/>
          </a:stretch>
        </p:blipFill>
        <p:spPr bwMode="auto">
          <a:xfrm>
            <a:off x="5651500" y="854075"/>
            <a:ext cx="3111500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12">
            <a:extLst>
              <a:ext uri="{FF2B5EF4-FFF2-40B4-BE49-F238E27FC236}">
                <a16:creationId xmlns:a16="http://schemas.microsoft.com/office/drawing/2014/main" id="{869E03F0-3CE5-4911-81AF-DA09AEE10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92150"/>
            <a:ext cx="2449513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/>
              <a:t>Дефекты ткани образуются при изготовлении ткани. Они портят внешний ткани и при раскрое их приходится обходить. Для этого дефекты обводят мелом или обмётывают ниткой контрастного цвета по отношению к цвету основной ткани.</a:t>
            </a:r>
          </a:p>
        </p:txBody>
      </p:sp>
      <p:sp>
        <p:nvSpPr>
          <p:cNvPr id="8206" name="Text Box 14">
            <a:extLst>
              <a:ext uri="{FF2B5EF4-FFF2-40B4-BE49-F238E27FC236}">
                <a16:creationId xmlns:a16="http://schemas.microsoft.com/office/drawing/2014/main" id="{6223BB9F-F634-4482-BC64-83A13246B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3933825"/>
            <a:ext cx="28797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3333CC"/>
                </a:solidFill>
              </a:rPr>
              <a:t>Перекос рисунка – </a:t>
            </a:r>
            <a:r>
              <a:rPr lang="ru-RU" altLang="en-US" sz="2000" b="1"/>
              <a:t>это местный дефект, который  возникает при неравномерном натяжении ткани при печатании</a:t>
            </a:r>
          </a:p>
        </p:txBody>
      </p:sp>
      <p:sp>
        <p:nvSpPr>
          <p:cNvPr id="8207" name="Text Box 15">
            <a:extLst>
              <a:ext uri="{FF2B5EF4-FFF2-40B4-BE49-F238E27FC236}">
                <a16:creationId xmlns:a16="http://schemas.microsoft.com/office/drawing/2014/main" id="{270BCFDB-EE33-4CB5-BDEB-FC0FA2C05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4005263"/>
            <a:ext cx="27559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3333CC"/>
                </a:solidFill>
              </a:rPr>
              <a:t>Утолщение нити – </a:t>
            </a:r>
            <a:r>
              <a:rPr lang="ru-RU" altLang="en-US" sz="2000" b="1"/>
              <a:t>это дефект, при котором нити основы или утка толстые по сравнению с соседними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2" grpId="0" animBg="1"/>
      <p:bldP spid="8204" grpId="0"/>
      <p:bldP spid="8206" grpId="0"/>
      <p:bldP spid="82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>
            <a:extLst>
              <a:ext uri="{FF2B5EF4-FFF2-40B4-BE49-F238E27FC236}">
                <a16:creationId xmlns:a16="http://schemas.microsoft.com/office/drawing/2014/main" id="{596CECD6-6D74-4222-89BA-A0047E26A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549275"/>
            <a:ext cx="2808288" cy="2592388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FECEA455-2D53-42D7-9E33-834EBFEA9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49275"/>
            <a:ext cx="2663825" cy="2592388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220" name="Picture 4" descr="фото_0004">
            <a:extLst>
              <a:ext uri="{FF2B5EF4-FFF2-40B4-BE49-F238E27FC236}">
                <a16:creationId xmlns:a16="http://schemas.microsoft.com/office/drawing/2014/main" id="{0112CC0E-6A96-46EB-B2B6-4B12393CB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37959" r="56229" b="44449"/>
          <a:stretch>
            <a:fillRect/>
          </a:stretch>
        </p:blipFill>
        <p:spPr bwMode="auto">
          <a:xfrm>
            <a:off x="150813" y="476250"/>
            <a:ext cx="31019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фото_0004">
            <a:extLst>
              <a:ext uri="{FF2B5EF4-FFF2-40B4-BE49-F238E27FC236}">
                <a16:creationId xmlns:a16="http://schemas.microsoft.com/office/drawing/2014/main" id="{6AE8F7D6-0426-4AE3-9F28-CA345BA17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62939" r="55560" b="15755"/>
          <a:stretch>
            <a:fillRect/>
          </a:stretch>
        </p:blipFill>
        <p:spPr bwMode="auto">
          <a:xfrm>
            <a:off x="3059113" y="476250"/>
            <a:ext cx="3021012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>
            <a:extLst>
              <a:ext uri="{FF2B5EF4-FFF2-40B4-BE49-F238E27FC236}">
                <a16:creationId xmlns:a16="http://schemas.microsoft.com/office/drawing/2014/main" id="{2A722A02-3D8A-45F1-ADD5-16063CAD1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429000"/>
            <a:ext cx="309721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C00000"/>
                </a:solidFill>
                <a:cs typeface="Aharoni" panose="02010803020104030203" pitchFamily="2" charset="-79"/>
              </a:rPr>
              <a:t>Нарушение целостности ткани –</a:t>
            </a:r>
            <a:r>
              <a:rPr lang="ru-RU" altLang="en-US" sz="2000" b="1"/>
              <a:t> это дефект, при котором нити основы или утка разрушены (пробоины, дыры)</a:t>
            </a:r>
          </a:p>
        </p:txBody>
      </p:sp>
      <p:sp>
        <p:nvSpPr>
          <p:cNvPr id="9225" name="Text Box 9">
            <a:extLst>
              <a:ext uri="{FF2B5EF4-FFF2-40B4-BE49-F238E27FC236}">
                <a16:creationId xmlns:a16="http://schemas.microsoft.com/office/drawing/2014/main" id="{A17BF4F0-E67C-4CB7-81F8-29B097828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3500438"/>
            <a:ext cx="28813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C00000"/>
                </a:solidFill>
                <a:cs typeface="Aharoni" panose="02010803020104030203" pitchFamily="2" charset="-79"/>
              </a:rPr>
              <a:t>Непропечатанные </a:t>
            </a:r>
          </a:p>
          <a:p>
            <a:pPr eaLnBrk="1" hangingPunct="1"/>
            <a:r>
              <a:rPr lang="ru-RU" altLang="en-US" sz="2000" b="1">
                <a:solidFill>
                  <a:srgbClr val="C00000"/>
                </a:solidFill>
                <a:cs typeface="Aharoni" panose="02010803020104030203" pitchFamily="2" charset="-79"/>
              </a:rPr>
              <a:t>места –</a:t>
            </a:r>
            <a:r>
              <a:rPr lang="ru-RU" altLang="en-US" sz="2000">
                <a:solidFill>
                  <a:srgbClr val="C00000"/>
                </a:solidFill>
              </a:rPr>
              <a:t> </a:t>
            </a:r>
            <a:r>
              <a:rPr lang="ru-RU" altLang="en-US" sz="2000" b="1"/>
              <a:t>это местный дефект </a:t>
            </a:r>
          </a:p>
          <a:p>
            <a:pPr eaLnBrk="1" hangingPunct="1"/>
            <a:r>
              <a:rPr lang="ru-RU" altLang="en-US" sz="2000" b="1"/>
              <a:t>в виде участка с отсутствием или нечетким </a:t>
            </a:r>
          </a:p>
          <a:p>
            <a:pPr eaLnBrk="1" hangingPunct="1"/>
            <a:r>
              <a:rPr lang="ru-RU" altLang="en-US" sz="2000" b="1"/>
              <a:t>изображением рисунка</a:t>
            </a:r>
          </a:p>
        </p:txBody>
      </p:sp>
      <p:sp>
        <p:nvSpPr>
          <p:cNvPr id="9226" name="Rectangle 10">
            <a:extLst>
              <a:ext uri="{FF2B5EF4-FFF2-40B4-BE49-F238E27FC236}">
                <a16:creationId xmlns:a16="http://schemas.microsoft.com/office/drawing/2014/main" id="{4F8486E3-398B-42B7-BECC-CF24CCA57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476250"/>
            <a:ext cx="2663825" cy="266541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227" name="Picture 11" descr="фото_0004">
            <a:extLst>
              <a:ext uri="{FF2B5EF4-FFF2-40B4-BE49-F238E27FC236}">
                <a16:creationId xmlns:a16="http://schemas.microsoft.com/office/drawing/2014/main" id="{7FA45A52-DFDD-4D81-9437-19313A84E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0" t="10530" r="30646" b="68184"/>
          <a:stretch>
            <a:fillRect/>
          </a:stretch>
        </p:blipFill>
        <p:spPr bwMode="auto">
          <a:xfrm>
            <a:off x="6084888" y="476250"/>
            <a:ext cx="27352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Rectangle 12">
            <a:extLst>
              <a:ext uri="{FF2B5EF4-FFF2-40B4-BE49-F238E27FC236}">
                <a16:creationId xmlns:a16="http://schemas.microsoft.com/office/drawing/2014/main" id="{D473E3AE-9D1C-4F67-B82D-D7578C47C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3357563"/>
            <a:ext cx="26638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C00000"/>
                </a:solidFill>
              </a:rPr>
              <a:t>Засечка</a:t>
            </a:r>
            <a:r>
              <a:rPr lang="ru-RU" altLang="en-US" sz="2000">
                <a:solidFill>
                  <a:srgbClr val="00B050"/>
                </a:solidFill>
              </a:rPr>
              <a:t> </a:t>
            </a:r>
            <a:r>
              <a:rPr lang="ru-RU" altLang="en-US" sz="2000">
                <a:solidFill>
                  <a:srgbClr val="92D050"/>
                </a:solidFill>
              </a:rPr>
              <a:t>–</a:t>
            </a:r>
            <a:r>
              <a:rPr lang="ru-RU" altLang="en-US" sz="2000" b="1"/>
              <a:t> это полоска без рисунка на ткани, которая получается в результате образования складки во время нанесения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  <p:bldP spid="9221" grpId="0" animBg="1"/>
      <p:bldP spid="9224" grpId="0"/>
      <p:bldP spid="9225" grpId="0"/>
      <p:bldP spid="9226" grpId="0" animBg="1"/>
      <p:bldP spid="92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265D4244-CEDF-4AD0-A943-E799216954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i="1">
                <a:solidFill>
                  <a:srgbClr val="C00000"/>
                </a:solidFill>
              </a:rPr>
              <a:t>Вопросы для закрепления</a:t>
            </a:r>
            <a:r>
              <a:rPr lang="ru-RU" altLang="en-US"/>
              <a:t>: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F463C6FF-03DA-44FA-9914-651513ED5C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400" b="1" u="sng">
                <a:latin typeface="Verdana" panose="020B0604030504040204" pitchFamily="34" charset="0"/>
              </a:rPr>
              <a:t>Назовите виды ткацких переплетений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  <a:hlinkClick r:id="rId2" action="ppaction://hlinksldjump"/>
              </a:rPr>
              <a:t>Какие 3 группы свойств ткани вы знаете</a:t>
            </a:r>
            <a:r>
              <a:rPr lang="ru-RU" altLang="en-US" sz="2000" b="1" u="sng">
                <a:latin typeface="Verdana" panose="020B0604030504040204" pitchFamily="34" charset="0"/>
                <a:hlinkClick r:id="rId2" action="ppaction://hlinksldjump"/>
              </a:rPr>
              <a:t>?</a:t>
            </a:r>
            <a:endParaRPr lang="ru-RU" altLang="en-US" sz="2000" b="1" u="sng">
              <a:latin typeface="Verdana" panose="020B0604030504040204" pitchFamily="34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 u="sng">
                <a:latin typeface="Verdana" panose="020B0604030504040204" pitchFamily="34" charset="0"/>
                <a:hlinkClick r:id="rId3" action="ppaction://hlinksldjump"/>
              </a:rPr>
              <a:t>Перечислите технологические свойства</a:t>
            </a:r>
            <a:endParaRPr lang="ru-RU" altLang="en-US" sz="2000" b="1" u="sng">
              <a:latin typeface="Verdana" panose="020B0604030504040204" pitchFamily="34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 u="sng">
                <a:latin typeface="Verdana" panose="020B0604030504040204" pitchFamily="34" charset="0"/>
                <a:hlinkClick r:id="rId4" action="ppaction://hlinksldjump"/>
              </a:rPr>
              <a:t>Перечислите дефекты тканей</a:t>
            </a:r>
            <a:endParaRPr lang="ru-RU" altLang="en-US" sz="2000" b="1" u="sng">
              <a:latin typeface="Verdana" panose="020B0604030504040204" pitchFamily="34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 u="sng">
                <a:latin typeface="Verdana" panose="020B0604030504040204" pitchFamily="34" charset="0"/>
                <a:hlinkClick r:id="rId5" action="ppaction://hlinksldjump"/>
              </a:rPr>
              <a:t>На рисунке изображено условное обозначение переплетения</a:t>
            </a:r>
            <a:endParaRPr lang="ru-RU" altLang="en-US" sz="2000" b="1" u="sng">
              <a:latin typeface="Verdana" panose="020B0604030504040204" pitchFamily="34" charset="0"/>
            </a:endParaRP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атласного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сатинового                        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саржевого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Полотняного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  <a:hlinkClick r:id="rId4" action="ppaction://hlinksldjump"/>
              </a:rPr>
              <a:t>К дефектам внешнего вида тканей 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None/>
            </a:pPr>
            <a:r>
              <a:rPr lang="ru-RU" altLang="en-US" sz="2000" b="1">
                <a:latin typeface="Verdana" panose="020B0604030504040204" pitchFamily="34" charset="0"/>
                <a:hlinkClick r:id="rId4" action="ppaction://hlinksldjump"/>
              </a:rPr>
              <a:t>относятся:</a:t>
            </a:r>
            <a:endParaRPr lang="ru-RU" altLang="en-US" sz="2000" b="1">
              <a:latin typeface="Verdana" panose="020B0604030504040204" pitchFamily="34" charset="0"/>
            </a:endParaRPr>
          </a:p>
          <a:p>
            <a:pPr marL="1371600" lvl="2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  набивной рисунок</a:t>
            </a:r>
          </a:p>
          <a:p>
            <a:pPr marL="1371600" lvl="2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порванная кромка</a:t>
            </a:r>
          </a:p>
          <a:p>
            <a:pPr marL="1371600" lvl="2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порванный участок ткани</a:t>
            </a:r>
          </a:p>
          <a:p>
            <a:pPr marL="1371600" lvl="2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en-US" sz="2000" b="1">
                <a:latin typeface="Verdana" panose="020B0604030504040204" pitchFamily="34" charset="0"/>
              </a:rPr>
              <a:t>маркировка завода изготовителя</a:t>
            </a:r>
          </a:p>
        </p:txBody>
      </p:sp>
      <p:graphicFrame>
        <p:nvGraphicFramePr>
          <p:cNvPr id="22708" name="Group 180">
            <a:extLst>
              <a:ext uri="{FF2B5EF4-FFF2-40B4-BE49-F238E27FC236}">
                <a16:creationId xmlns:a16="http://schemas.microsoft.com/office/drawing/2014/main" id="{3FB7B017-F020-45BF-9DBC-107BAA964506}"/>
              </a:ext>
            </a:extLst>
          </p:cNvPr>
          <p:cNvGraphicFramePr>
            <a:graphicFrameLocks noGrp="1"/>
          </p:cNvGraphicFramePr>
          <p:nvPr/>
        </p:nvGraphicFramePr>
        <p:xfrm>
          <a:off x="6372225" y="3429000"/>
          <a:ext cx="2314575" cy="2590800"/>
        </p:xfrm>
        <a:graphic>
          <a:graphicData uri="http://schemas.openxmlformats.org/drawingml/2006/table">
            <a:tbl>
              <a:tblPr/>
              <a:tblGrid>
                <a:gridCol w="460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6">
            <a:extLst>
              <a:ext uri="{FF2B5EF4-FFF2-40B4-BE49-F238E27FC236}">
                <a16:creationId xmlns:a16="http://schemas.microsoft.com/office/drawing/2014/main" id="{C616E9AB-89FB-4863-8877-A670963FE9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0"/>
            <a:ext cx="9144000" cy="6669088"/>
            <a:chOff x="-28" y="-37"/>
            <a:chExt cx="4384" cy="4356"/>
          </a:xfrm>
        </p:grpSpPr>
        <p:cxnSp>
          <p:nvCxnSpPr>
            <p:cNvPr id="1028" name="_s1028">
              <a:extLst>
                <a:ext uri="{FF2B5EF4-FFF2-40B4-BE49-F238E27FC236}">
                  <a16:creationId xmlns:a16="http://schemas.microsoft.com/office/drawing/2014/main" id="{6043B804-7881-48CD-B569-FEF19808F5CF}"/>
                </a:ext>
              </a:extLst>
            </p:cNvPr>
            <p:cNvCxnSpPr>
              <a:cxnSpLocks noChangeShapeType="1"/>
              <a:stCxn id="17" idx="0"/>
              <a:endCxn id="6" idx="2"/>
            </p:cNvCxnSpPr>
            <p:nvPr/>
          </p:nvCxnSpPr>
          <p:spPr bwMode="auto">
            <a:xfrm flipV="1">
              <a:off x="3224" y="1580"/>
              <a:ext cx="515" cy="2092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>
              <a:extLst>
                <a:ext uri="{FF2B5EF4-FFF2-40B4-BE49-F238E27FC236}">
                  <a16:creationId xmlns:a16="http://schemas.microsoft.com/office/drawing/2014/main" id="{161C846C-C7D3-4016-A535-BBE473F175A8}"/>
                </a:ext>
              </a:extLst>
            </p:cNvPr>
            <p:cNvCxnSpPr>
              <a:cxnSpLocks noChangeShapeType="1"/>
              <a:stCxn id="16" idx="0"/>
              <a:endCxn id="5" idx="2"/>
            </p:cNvCxnSpPr>
            <p:nvPr/>
          </p:nvCxnSpPr>
          <p:spPr bwMode="auto">
            <a:xfrm flipV="1">
              <a:off x="1845" y="1580"/>
              <a:ext cx="515" cy="15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>
              <a:extLst>
                <a:ext uri="{FF2B5EF4-FFF2-40B4-BE49-F238E27FC236}">
                  <a16:creationId xmlns:a16="http://schemas.microsoft.com/office/drawing/2014/main" id="{A5D796D3-8D91-4E82-BDF2-059BC81DF9C3}"/>
                </a:ext>
              </a:extLst>
            </p:cNvPr>
            <p:cNvCxnSpPr>
              <a:cxnSpLocks noChangeShapeType="1"/>
              <a:stCxn id="15" idx="0"/>
              <a:endCxn id="6" idx="2"/>
            </p:cNvCxnSpPr>
            <p:nvPr/>
          </p:nvCxnSpPr>
          <p:spPr bwMode="auto">
            <a:xfrm flipV="1">
              <a:off x="3224" y="1580"/>
              <a:ext cx="515" cy="15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>
              <a:extLst>
                <a:ext uri="{FF2B5EF4-FFF2-40B4-BE49-F238E27FC236}">
                  <a16:creationId xmlns:a16="http://schemas.microsoft.com/office/drawing/2014/main" id="{48AD7805-B3D3-4B83-B456-8BFAD9423BFB}"/>
                </a:ext>
              </a:extLst>
            </p:cNvPr>
            <p:cNvCxnSpPr>
              <a:cxnSpLocks noChangeShapeType="1"/>
              <a:stCxn id="14" idx="0"/>
              <a:endCxn id="6" idx="2"/>
            </p:cNvCxnSpPr>
            <p:nvPr/>
          </p:nvCxnSpPr>
          <p:spPr bwMode="auto">
            <a:xfrm flipV="1">
              <a:off x="3224" y="1580"/>
              <a:ext cx="515" cy="93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>
              <a:extLst>
                <a:ext uri="{FF2B5EF4-FFF2-40B4-BE49-F238E27FC236}">
                  <a16:creationId xmlns:a16="http://schemas.microsoft.com/office/drawing/2014/main" id="{A657F11E-82B1-4CF6-8259-338C7392F578}"/>
                </a:ext>
              </a:extLst>
            </p:cNvPr>
            <p:cNvCxnSpPr>
              <a:cxnSpLocks noChangeShapeType="1"/>
              <a:stCxn id="13" idx="0"/>
              <a:endCxn id="6" idx="2"/>
            </p:cNvCxnSpPr>
            <p:nvPr/>
          </p:nvCxnSpPr>
          <p:spPr bwMode="auto">
            <a:xfrm flipV="1">
              <a:off x="3224" y="1580"/>
              <a:ext cx="515" cy="36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>
              <a:extLst>
                <a:ext uri="{FF2B5EF4-FFF2-40B4-BE49-F238E27FC236}">
                  <a16:creationId xmlns:a16="http://schemas.microsoft.com/office/drawing/2014/main" id="{ED299B78-CEC1-4E0E-9C62-EDC9526278CF}"/>
                </a:ext>
              </a:extLst>
            </p:cNvPr>
            <p:cNvCxnSpPr>
              <a:cxnSpLocks noChangeShapeType="1"/>
              <a:stCxn id="12" idx="0"/>
              <a:endCxn id="5" idx="2"/>
            </p:cNvCxnSpPr>
            <p:nvPr/>
          </p:nvCxnSpPr>
          <p:spPr bwMode="auto">
            <a:xfrm flipV="1">
              <a:off x="1845" y="1580"/>
              <a:ext cx="515" cy="93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4" name="_s1034">
              <a:extLst>
                <a:ext uri="{FF2B5EF4-FFF2-40B4-BE49-F238E27FC236}">
                  <a16:creationId xmlns:a16="http://schemas.microsoft.com/office/drawing/2014/main" id="{1239834A-F266-428C-911A-367734776C4A}"/>
                </a:ext>
              </a:extLst>
            </p:cNvPr>
            <p:cNvCxnSpPr>
              <a:cxnSpLocks noChangeShapeType="1"/>
              <a:stCxn id="11" idx="0"/>
              <a:endCxn id="5" idx="2"/>
            </p:cNvCxnSpPr>
            <p:nvPr/>
          </p:nvCxnSpPr>
          <p:spPr bwMode="auto">
            <a:xfrm flipV="1">
              <a:off x="1845" y="1580"/>
              <a:ext cx="515" cy="36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5" name="_s1035">
              <a:extLst>
                <a:ext uri="{FF2B5EF4-FFF2-40B4-BE49-F238E27FC236}">
                  <a16:creationId xmlns:a16="http://schemas.microsoft.com/office/drawing/2014/main" id="{6D07115D-1EA1-4997-A417-4681A422D37A}"/>
                </a:ext>
              </a:extLst>
            </p:cNvPr>
            <p:cNvCxnSpPr>
              <a:cxnSpLocks noChangeShapeType="1"/>
              <a:stCxn id="10" idx="0"/>
              <a:endCxn id="4" idx="2"/>
            </p:cNvCxnSpPr>
            <p:nvPr/>
          </p:nvCxnSpPr>
          <p:spPr bwMode="auto">
            <a:xfrm flipV="1">
              <a:off x="836" y="1580"/>
              <a:ext cx="144" cy="2092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6" name="_s1036">
              <a:extLst>
                <a:ext uri="{FF2B5EF4-FFF2-40B4-BE49-F238E27FC236}">
                  <a16:creationId xmlns:a16="http://schemas.microsoft.com/office/drawing/2014/main" id="{01010B34-59A5-4B92-B8AF-9E896D3B2353}"/>
                </a:ext>
              </a:extLst>
            </p:cNvPr>
            <p:cNvCxnSpPr>
              <a:cxnSpLocks noChangeShapeType="1"/>
              <a:stCxn id="9" idx="0"/>
              <a:endCxn id="4" idx="2"/>
            </p:cNvCxnSpPr>
            <p:nvPr/>
          </p:nvCxnSpPr>
          <p:spPr bwMode="auto">
            <a:xfrm flipV="1">
              <a:off x="836" y="1580"/>
              <a:ext cx="144" cy="15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7" name="_s1037">
              <a:extLst>
                <a:ext uri="{FF2B5EF4-FFF2-40B4-BE49-F238E27FC236}">
                  <a16:creationId xmlns:a16="http://schemas.microsoft.com/office/drawing/2014/main" id="{6198E773-711A-490E-8147-29B70D66EAEE}"/>
                </a:ext>
              </a:extLst>
            </p:cNvPr>
            <p:cNvCxnSpPr>
              <a:cxnSpLocks noChangeShapeType="1"/>
              <a:stCxn id="8" idx="0"/>
              <a:endCxn id="4" idx="2"/>
            </p:cNvCxnSpPr>
            <p:nvPr/>
          </p:nvCxnSpPr>
          <p:spPr bwMode="auto">
            <a:xfrm flipV="1">
              <a:off x="836" y="1580"/>
              <a:ext cx="144" cy="93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8" name="_s1038">
              <a:extLst>
                <a:ext uri="{FF2B5EF4-FFF2-40B4-BE49-F238E27FC236}">
                  <a16:creationId xmlns:a16="http://schemas.microsoft.com/office/drawing/2014/main" id="{0BC2AE34-E777-4C5E-ACE4-96A3981AEFD8}"/>
                </a:ext>
              </a:extLst>
            </p:cNvPr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flipV="1">
              <a:off x="836" y="1580"/>
              <a:ext cx="144" cy="36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9" name="_s1039">
              <a:extLst>
                <a:ext uri="{FF2B5EF4-FFF2-40B4-BE49-F238E27FC236}">
                  <a16:creationId xmlns:a16="http://schemas.microsoft.com/office/drawing/2014/main" id="{BFE161C4-2928-4D45-94B7-6EEE6FA5EF09}"/>
                </a:ext>
              </a:extLst>
            </p:cNvPr>
            <p:cNvCxnSpPr>
              <a:cxnSpLocks noChangeShapeType="1"/>
              <a:stCxn id="6" idx="6"/>
              <a:endCxn id="3" idx="2"/>
            </p:cNvCxnSpPr>
            <p:nvPr/>
          </p:nvCxnSpPr>
          <p:spPr bwMode="auto">
            <a:xfrm rot="5400000" flipH="1">
              <a:off x="2880" y="433"/>
              <a:ext cx="144" cy="1574"/>
            </a:xfrm>
            <a:prstGeom prst="bentConnector3">
              <a:avLst>
                <a:gd name="adj1" fmla="val 4963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0" name="_s1040">
              <a:extLst>
                <a:ext uri="{FF2B5EF4-FFF2-40B4-BE49-F238E27FC236}">
                  <a16:creationId xmlns:a16="http://schemas.microsoft.com/office/drawing/2014/main" id="{A65C7FEC-43C6-449E-AB8E-18921DFB3E6D}"/>
                </a:ext>
              </a:extLst>
            </p:cNvPr>
            <p:cNvCxnSpPr>
              <a:cxnSpLocks noChangeShapeType="1"/>
              <a:stCxn id="5" idx="6"/>
              <a:endCxn id="3" idx="2"/>
            </p:cNvCxnSpPr>
            <p:nvPr/>
          </p:nvCxnSpPr>
          <p:spPr bwMode="auto">
            <a:xfrm rot="5400000" flipH="1">
              <a:off x="2191" y="1122"/>
              <a:ext cx="144" cy="195"/>
            </a:xfrm>
            <a:prstGeom prst="bentConnector3">
              <a:avLst>
                <a:gd name="adj1" fmla="val 4963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1" name="_s1041">
              <a:extLst>
                <a:ext uri="{FF2B5EF4-FFF2-40B4-BE49-F238E27FC236}">
                  <a16:creationId xmlns:a16="http://schemas.microsoft.com/office/drawing/2014/main" id="{B3479ED9-0B99-4C83-ADD6-B50CC7711DEE}"/>
                </a:ext>
              </a:extLst>
            </p:cNvPr>
            <p:cNvCxnSpPr>
              <a:cxnSpLocks noChangeShapeType="1"/>
              <a:stCxn id="4" idx="6"/>
              <a:endCxn id="3" idx="2"/>
            </p:cNvCxnSpPr>
            <p:nvPr/>
          </p:nvCxnSpPr>
          <p:spPr bwMode="auto">
            <a:xfrm rot="16200000">
              <a:off x="1501" y="627"/>
              <a:ext cx="144" cy="1185"/>
            </a:xfrm>
            <a:prstGeom prst="bentConnector3">
              <a:avLst>
                <a:gd name="adj1" fmla="val 4963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42">
              <a:extLst>
                <a:ext uri="{FF2B5EF4-FFF2-40B4-BE49-F238E27FC236}">
                  <a16:creationId xmlns:a16="http://schemas.microsoft.com/office/drawing/2014/main" id="{6EAA126E-F801-4913-B9FC-BBC9885B3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" y="689"/>
              <a:ext cx="1709" cy="459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2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Verdana" panose="020B0604030504040204" pitchFamily="34" charset="0"/>
                </a:rPr>
                <a:t>Свойства тканей</a:t>
              </a:r>
            </a:p>
          </p:txBody>
        </p:sp>
        <p:sp>
          <p:nvSpPr>
            <p:cNvPr id="4" name="_s1043">
              <a:extLst>
                <a:ext uri="{FF2B5EF4-FFF2-40B4-BE49-F238E27FC236}">
                  <a16:creationId xmlns:a16="http://schemas.microsoft.com/office/drawing/2014/main" id="{E7136244-23CF-4E0B-8EB0-FB109C931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" y="1292"/>
              <a:ext cx="1235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31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hlinkClick r:id="rId2" action="ppaction://hlinksldjump"/>
                </a:rPr>
                <a:t>Физико-механические</a:t>
              </a:r>
              <a:endParaRPr kumimoji="0" lang="ru-RU" altLang="en-US" sz="17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_s1044">
              <a:extLst>
                <a:ext uri="{FF2B5EF4-FFF2-40B4-BE49-F238E27FC236}">
                  <a16:creationId xmlns:a16="http://schemas.microsoft.com/office/drawing/2014/main" id="{88FD0E7D-38B1-4AC7-A5D5-D0AE122E5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2" y="1292"/>
              <a:ext cx="1235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31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Verdana" panose="020B0604030504040204" pitchFamily="34" charset="0"/>
                  <a:hlinkClick r:id="rId3" action="ppaction://hlinksldjump"/>
                </a:rPr>
                <a:t>Гигиенические</a:t>
              </a:r>
              <a:endParaRPr kumimoji="0" lang="ru-RU" altLang="en-US" sz="17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</a:endParaRPr>
            </a:p>
          </p:txBody>
        </p:sp>
        <p:sp>
          <p:nvSpPr>
            <p:cNvPr id="6" name="_s1045">
              <a:extLst>
                <a:ext uri="{FF2B5EF4-FFF2-40B4-BE49-F238E27FC236}">
                  <a16:creationId xmlns:a16="http://schemas.microsoft.com/office/drawing/2014/main" id="{DD21025E-FDB4-4D26-AEE3-9C71B4E36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" y="1292"/>
              <a:ext cx="1235" cy="288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31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hlinkClick r:id="rId4" action="ppaction://hlinksldjump"/>
                </a:rPr>
                <a:t>Технологические</a:t>
              </a:r>
              <a:endParaRPr kumimoji="0" lang="ru-RU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_s1046">
              <a:extLst>
                <a:ext uri="{FF2B5EF4-FFF2-40B4-BE49-F238E27FC236}">
                  <a16:creationId xmlns:a16="http://schemas.microsoft.com/office/drawing/2014/main" id="{00705059-1B24-4E2C-A4AA-B9FF6855B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" y="1724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1</a:t>
              </a: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Прочность</a:t>
              </a:r>
            </a:p>
          </p:txBody>
        </p:sp>
        <p:sp>
          <p:nvSpPr>
            <p:cNvPr id="8" name="_s1047">
              <a:extLst>
                <a:ext uri="{FF2B5EF4-FFF2-40B4-BE49-F238E27FC236}">
                  <a16:creationId xmlns:a16="http://schemas.microsoft.com/office/drawing/2014/main" id="{B6F39DCA-605C-44D3-A29F-AB12078E3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" y="2301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40160" tIns="20079" rIns="40160" bIns="2007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2</a:t>
              </a: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Сминаемость</a:t>
              </a:r>
            </a:p>
          </p:txBody>
        </p:sp>
        <p:sp>
          <p:nvSpPr>
            <p:cNvPr id="9" name="_s1048">
              <a:extLst>
                <a:ext uri="{FF2B5EF4-FFF2-40B4-BE49-F238E27FC236}">
                  <a16:creationId xmlns:a16="http://schemas.microsoft.com/office/drawing/2014/main" id="{8966B6DF-B338-467B-839D-3B3CC5D98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" y="2878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47246" tIns="23623" rIns="47246" bIns="2362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3</a:t>
              </a: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Драпируемость</a:t>
              </a:r>
            </a:p>
          </p:txBody>
        </p:sp>
        <p:sp>
          <p:nvSpPr>
            <p:cNvPr id="10" name="_s1049">
              <a:extLst>
                <a:ext uri="{FF2B5EF4-FFF2-40B4-BE49-F238E27FC236}">
                  <a16:creationId xmlns:a16="http://schemas.microsoft.com/office/drawing/2014/main" id="{783BF869-B582-4599-ABAB-C38398673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8" y="3455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54307" tIns="27153" rIns="54307" bIns="2715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4</a:t>
              </a: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Износостойкость</a:t>
              </a:r>
            </a:p>
          </p:txBody>
        </p:sp>
        <p:sp>
          <p:nvSpPr>
            <p:cNvPr id="11" name="_s1050">
              <a:extLst>
                <a:ext uri="{FF2B5EF4-FFF2-40B4-BE49-F238E27FC236}">
                  <a16:creationId xmlns:a16="http://schemas.microsoft.com/office/drawing/2014/main" id="{4475F4B0-95B4-4BAC-B38D-EB631FD3E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" y="1724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63541" tIns="31770" rIns="63541" bIns="3177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Теплозащитность</a:t>
              </a:r>
            </a:p>
          </p:txBody>
        </p:sp>
        <p:sp>
          <p:nvSpPr>
            <p:cNvPr id="12" name="_s1051">
              <a:extLst>
                <a:ext uri="{FF2B5EF4-FFF2-40B4-BE49-F238E27FC236}">
                  <a16:creationId xmlns:a16="http://schemas.microsoft.com/office/drawing/2014/main" id="{0CFC8CD9-8284-458B-91A6-8B2D59DD3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" y="2301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63541" tIns="31770" rIns="63541" bIns="3177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Verdana" panose="020B0604030504040204" pitchFamily="34" charset="0"/>
                </a:rPr>
                <a:t>Пылеемкость</a:t>
              </a:r>
            </a:p>
          </p:txBody>
        </p:sp>
        <p:sp>
          <p:nvSpPr>
            <p:cNvPr id="13" name="_s1052">
              <a:extLst>
                <a:ext uri="{FF2B5EF4-FFF2-40B4-BE49-F238E27FC236}">
                  <a16:creationId xmlns:a16="http://schemas.microsoft.com/office/drawing/2014/main" id="{446D3C98-AEDD-43C8-89B4-88292A583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1724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66842" tIns="33421" rIns="66842" bIns="33421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Скольжение</a:t>
              </a:r>
            </a:p>
          </p:txBody>
        </p:sp>
        <p:sp>
          <p:nvSpPr>
            <p:cNvPr id="14" name="_s1053">
              <a:extLst>
                <a:ext uri="{FF2B5EF4-FFF2-40B4-BE49-F238E27FC236}">
                  <a16:creationId xmlns:a16="http://schemas.microsoft.com/office/drawing/2014/main" id="{9966302E-AD15-4D5C-8912-CAC5019E0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2301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77724" tIns="38862" rIns="77724" bIns="3886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Осыпаемость</a:t>
              </a:r>
            </a:p>
          </p:txBody>
        </p:sp>
        <p:sp>
          <p:nvSpPr>
            <p:cNvPr id="15" name="_s1054">
              <a:extLst>
                <a:ext uri="{FF2B5EF4-FFF2-40B4-BE49-F238E27FC236}">
                  <a16:creationId xmlns:a16="http://schemas.microsoft.com/office/drawing/2014/main" id="{F8C3BA66-3D69-48ED-BF43-0CC9E9D86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2878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77724" tIns="38862" rIns="77724" bIns="3886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Усадка</a:t>
              </a:r>
            </a:p>
          </p:txBody>
        </p:sp>
        <p:sp>
          <p:nvSpPr>
            <p:cNvPr id="16" name="_s1055">
              <a:extLst>
                <a:ext uri="{FF2B5EF4-FFF2-40B4-BE49-F238E27FC236}">
                  <a16:creationId xmlns:a16="http://schemas.microsoft.com/office/drawing/2014/main" id="{72C75FAD-0E95-40BA-8B3B-55D0B1CB3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" y="2878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77724" tIns="38862" rIns="77724" bIns="3886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Гигроскопичность</a:t>
              </a:r>
            </a:p>
          </p:txBody>
        </p:sp>
        <p:sp>
          <p:nvSpPr>
            <p:cNvPr id="17" name="_s1056">
              <a:extLst>
                <a:ext uri="{FF2B5EF4-FFF2-40B4-BE49-F238E27FC236}">
                  <a16:creationId xmlns:a16="http://schemas.microsoft.com/office/drawing/2014/main" id="{54273009-771A-49A0-8A42-61607A546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3455"/>
              <a:ext cx="864" cy="433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31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vert="horz" wrap="none" lIns="77724" tIns="38862" rIns="77724" bIns="3886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Раздвижка нитей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en-US" sz="12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в швах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2D1B8A60-C056-423C-976E-D513333CB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i="1">
                <a:solidFill>
                  <a:srgbClr val="2F140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Мастер-класс</a:t>
            </a:r>
            <a:endParaRPr lang="ru-RU" altLang="en-US" i="1">
              <a:latin typeface="Century Gothic" panose="020B0502020202020204" pitchFamily="34" charset="0"/>
            </a:endParaRPr>
          </a:p>
        </p:txBody>
      </p:sp>
      <p:pic>
        <p:nvPicPr>
          <p:cNvPr id="27651" name="Содержимое 5" descr="портниха">
            <a:extLst>
              <a:ext uri="{FF2B5EF4-FFF2-40B4-BE49-F238E27FC236}">
                <a16:creationId xmlns:a16="http://schemas.microsoft.com/office/drawing/2014/main" id="{0A32CF44-3548-404A-8A6A-F59D1157456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0338" y="1412875"/>
            <a:ext cx="5975350" cy="4968875"/>
          </a:xfrm>
          <a:solidFill>
            <a:srgbClr val="FFFF00"/>
          </a:solidFill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7652" name="Рисунок 6" descr="чч">
            <a:extLst>
              <a:ext uri="{FF2B5EF4-FFF2-40B4-BE49-F238E27FC236}">
                <a16:creationId xmlns:a16="http://schemas.microsoft.com/office/drawing/2014/main" id="{71D09CBC-284C-4037-9D61-64F38421F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22320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 descr="Мастер-класс Начало учебного года Плетение Плетёные листья Бумага фото 1">
            <a:extLst>
              <a:ext uri="{FF2B5EF4-FFF2-40B4-BE49-F238E27FC236}">
                <a16:creationId xmlns:a16="http://schemas.microsoft.com/office/drawing/2014/main" id="{3CD7ACD4-45B3-44ED-A808-8854BC245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268413"/>
            <a:ext cx="6237287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1">
            <a:extLst>
              <a:ext uri="{FF2B5EF4-FFF2-40B4-BE49-F238E27FC236}">
                <a16:creationId xmlns:a16="http://schemas.microsoft.com/office/drawing/2014/main" id="{4AE5DC1F-FBB4-495F-9746-FCF2961FE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28638"/>
            <a:ext cx="83883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en-US" sz="4800" b="1">
                <a:solidFill>
                  <a:srgbClr val="2F140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Плетение листьев</a:t>
            </a:r>
            <a:endParaRPr lang="ru-RU" altLang="en-US" sz="4800">
              <a:latin typeface="Candara" panose="020E0502030303020204" pitchFamily="34" charset="0"/>
            </a:endParaRPr>
          </a:p>
        </p:txBody>
      </p:sp>
      <p:pic>
        <p:nvPicPr>
          <p:cNvPr id="28676" name="Рисунок 5" descr="ч">
            <a:extLst>
              <a:ext uri="{FF2B5EF4-FFF2-40B4-BE49-F238E27FC236}">
                <a16:creationId xmlns:a16="http://schemas.microsoft.com/office/drawing/2014/main" id="{6E233FAD-FFDE-4D13-9444-C4420A1ED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2232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>
            <a:extLst>
              <a:ext uri="{FF2B5EF4-FFF2-40B4-BE49-F238E27FC236}">
                <a16:creationId xmlns:a16="http://schemas.microsoft.com/office/drawing/2014/main" id="{9BE882C8-5394-4064-9F53-0E7660840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765175"/>
            <a:ext cx="6705600" cy="2743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59" name="Text Box 3">
            <a:extLst>
              <a:ext uri="{FF2B5EF4-FFF2-40B4-BE49-F238E27FC236}">
                <a16:creationId xmlns:a16="http://schemas.microsoft.com/office/drawing/2014/main" id="{51BB9281-0A25-4923-8B5E-F11F3960D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1700213"/>
            <a:ext cx="5791200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ru-RU" sz="5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Желаю удачи!</a:t>
            </a:r>
          </a:p>
        </p:txBody>
      </p:sp>
      <p:pic>
        <p:nvPicPr>
          <p:cNvPr id="29700" name="Picture 5" descr="ag00381_">
            <a:extLst>
              <a:ext uri="{FF2B5EF4-FFF2-40B4-BE49-F238E27FC236}">
                <a16:creationId xmlns:a16="http://schemas.microsoft.com/office/drawing/2014/main" id="{9A82E239-F32C-4871-8126-ECA8424F3D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97200"/>
            <a:ext cx="2784475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Дата 3">
            <a:extLst>
              <a:ext uri="{FF2B5EF4-FFF2-40B4-BE49-F238E27FC236}">
                <a16:creationId xmlns:a16="http://schemas.microsoft.com/office/drawing/2014/main" id="{1E1EAC85-0C55-4990-9215-FC3BE710D78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1A55B1-23FC-472E-B750-E1B94C4839BF}" type="datetime1">
              <a:rPr lang="ru-RU" altLang="en-US" smtClean="0"/>
              <a:pPr eaLnBrk="1" hangingPunct="1"/>
              <a:t>26.01.2022</a:t>
            </a:fld>
            <a:endParaRPr lang="ru-RU" altLang="en-US"/>
          </a:p>
        </p:txBody>
      </p:sp>
      <p:sp>
        <p:nvSpPr>
          <p:cNvPr id="30723" name="Нижний колонтитул 4">
            <a:extLst>
              <a:ext uri="{FF2B5EF4-FFF2-40B4-BE49-F238E27FC236}">
                <a16:creationId xmlns:a16="http://schemas.microsoft.com/office/drawing/2014/main" id="{51CA75FA-2866-43F1-9305-C6375EDD8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/>
              <a:t>Куприянова Ольга Васильевна</a:t>
            </a:r>
          </a:p>
        </p:txBody>
      </p:sp>
      <p:pic>
        <p:nvPicPr>
          <p:cNvPr id="30724" name="Picture 4">
            <a:extLst>
              <a:ext uri="{FF2B5EF4-FFF2-40B4-BE49-F238E27FC236}">
                <a16:creationId xmlns:a16="http://schemas.microsoft.com/office/drawing/2014/main" id="{E02E1834-878D-416A-93B2-329986966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429000"/>
            <a:ext cx="257016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WordArt 7">
            <a:extLst>
              <a:ext uri="{FF2B5EF4-FFF2-40B4-BE49-F238E27FC236}">
                <a16:creationId xmlns:a16="http://schemas.microsoft.com/office/drawing/2014/main" id="{1A31FE74-AF5E-4272-B82D-52E7522F479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27313" y="404813"/>
            <a:ext cx="33845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Литература: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726" name="Text Box 8">
            <a:extLst>
              <a:ext uri="{FF2B5EF4-FFF2-40B4-BE49-F238E27FC236}">
                <a16:creationId xmlns:a16="http://schemas.microsoft.com/office/drawing/2014/main" id="{046D4A68-B9B2-40D3-9F9A-5A4EA3928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41438"/>
            <a:ext cx="82073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/>
              <a:t>Под редакцией В.Д. Симоненко, «Технология» 5, 6 класс,   Москва, «Вентана–Граф», 2003 </a:t>
            </a:r>
          </a:p>
        </p:txBody>
      </p:sp>
      <p:sp>
        <p:nvSpPr>
          <p:cNvPr id="30727" name="Rectangle 9">
            <a:extLst>
              <a:ext uri="{FF2B5EF4-FFF2-40B4-BE49-F238E27FC236}">
                <a16:creationId xmlns:a16="http://schemas.microsoft.com/office/drawing/2014/main" id="{588BC198-14E3-439D-BDB4-78D1F7987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2349500"/>
            <a:ext cx="80645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/>
              <a:t>Под редакцией  В.Н. Черняковой, «Технология обработки ткани» 5 класс,  «Просвещение», 1998 г</a:t>
            </a:r>
          </a:p>
        </p:txBody>
      </p:sp>
      <p:sp>
        <p:nvSpPr>
          <p:cNvPr id="30728" name="Rectangle 11">
            <a:extLst>
              <a:ext uri="{FF2B5EF4-FFF2-40B4-BE49-F238E27FC236}">
                <a16:creationId xmlns:a16="http://schemas.microsoft.com/office/drawing/2014/main" id="{AF1CC1A1-4B76-4380-914C-CA5264977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57563"/>
            <a:ext cx="55054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400" b="1"/>
              <a:t>Материалы «Курс кройки и шитья»</a:t>
            </a:r>
          </a:p>
          <a:p>
            <a:pPr eaLnBrk="1" hangingPunct="1"/>
            <a:r>
              <a:rPr lang="ru-RU" altLang="en-US" sz="2400" b="1"/>
              <a:t> ЕШКО,    г. Белгород, 2010 год</a:t>
            </a:r>
          </a:p>
        </p:txBody>
      </p:sp>
      <p:pic>
        <p:nvPicPr>
          <p:cNvPr id="30729" name="Рисунок 11">
            <a:extLst>
              <a:ext uri="{FF2B5EF4-FFF2-40B4-BE49-F238E27FC236}">
                <a16:creationId xmlns:a16="http://schemas.microsoft.com/office/drawing/2014/main" id="{04FD5D8E-DC8C-4DF9-8CF5-435A3D73E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221163"/>
            <a:ext cx="3600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id="{C77A6A6C-F850-4158-A14F-E8A4DD967F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088" y="2133600"/>
            <a:ext cx="7772400" cy="2303463"/>
          </a:xfrm>
        </p:spPr>
        <p:txBody>
          <a:bodyPr/>
          <a:lstStyle/>
          <a:p>
            <a:r>
              <a:rPr lang="ru-RU" altLang="en-US" sz="8000" b="1" i="1"/>
              <a:t>Повторение.</a:t>
            </a:r>
            <a:br>
              <a:rPr lang="ru-RU" altLang="en-US" sz="8000" b="1" i="1"/>
            </a:br>
            <a:r>
              <a:rPr lang="ru-RU" altLang="en-US" sz="8000" b="1" i="1"/>
              <a:t>Закрепление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B936009-9F76-4A7A-862C-0B58752FC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/>
            <a:r>
              <a:rPr lang="ru-RU" altLang="en-US" sz="3600"/>
              <a:t>Свойства натуральных волокон </a:t>
            </a:r>
          </a:p>
        </p:txBody>
      </p:sp>
      <p:graphicFrame>
        <p:nvGraphicFramePr>
          <p:cNvPr id="4179" name="Group 83">
            <a:extLst>
              <a:ext uri="{FF2B5EF4-FFF2-40B4-BE49-F238E27FC236}">
                <a16:creationId xmlns:a16="http://schemas.microsoft.com/office/drawing/2014/main" id="{B68F2FCE-C1CB-4FB1-BABF-257510A7DFD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0825" y="777875"/>
          <a:ext cx="8642350" cy="6027738"/>
        </p:xfrm>
        <a:graphic>
          <a:graphicData uri="http://schemas.openxmlformats.org/drawingml/2006/table">
            <a:tbl>
              <a:tblPr/>
              <a:tblGrid>
                <a:gridCol w="2898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2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39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Шерсть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Шелк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 Сырье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Волосяной покров животных: овец, коз, верблюдов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Выделения желез гусеницы тутового шелкопряда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2.Положительные свойства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Теплозащитные, гигроскопичность, упругость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Гигроскопичность, воздухопроницаемость,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прочнее шерсти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3.Отрицательные свойства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Пылеемкость, </a:t>
                      </a: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воздействие микроорганизмов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Разрушается от солнца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3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4.Запах при горении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Жженого пера, черный комок, рассыпающийся в руках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Жженого пера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черный комок, рассыпающийся в руках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5.Районы разведения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Средняя Азия, Закавказье, Сибирь, Поволжье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Средняя Азия, Закавказье, Молдавия, Украина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6.Температура стирки, утюжки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30-40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150-200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30-45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140-160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7">
            <a:extLst>
              <a:ext uri="{FF2B5EF4-FFF2-40B4-BE49-F238E27FC236}">
                <a16:creationId xmlns:a16="http://schemas.microsoft.com/office/drawing/2014/main" id="{2553BF8E-6F8A-47DB-8518-5DCCB8E85B1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6697663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Отделка ткани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082" name="Picture 4" descr="pl_46">
            <a:extLst>
              <a:ext uri="{FF2B5EF4-FFF2-40B4-BE49-F238E27FC236}">
                <a16:creationId xmlns:a16="http://schemas.microsoft.com/office/drawing/2014/main" id="{D1E57350-A930-475D-B1DC-93DEC4D632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341438"/>
            <a:ext cx="4176712" cy="4032250"/>
          </a:xfrm>
          <a:noFill/>
        </p:spPr>
      </p:pic>
      <p:sp>
        <p:nvSpPr>
          <p:cNvPr id="3083" name="Rectangle 11">
            <a:extLst>
              <a:ext uri="{FF2B5EF4-FFF2-40B4-BE49-F238E27FC236}">
                <a16:creationId xmlns:a16="http://schemas.microsoft.com/office/drawing/2014/main" id="{F225E4B8-7EFB-4D15-A0DE-90DFE0535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1916113"/>
            <a:ext cx="324008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2800" b="1"/>
              <a:t>Ткань,  снятую  с  ткацкого  станка, называют</a:t>
            </a:r>
            <a:r>
              <a:rPr lang="ru-RU" altLang="en-US" sz="2800" b="1">
                <a:solidFill>
                  <a:schemeClr val="hlink"/>
                </a:solidFill>
              </a:rPr>
              <a:t>  </a:t>
            </a:r>
            <a:r>
              <a:rPr lang="ru-RU" altLang="en-US" sz="2800" b="1">
                <a:solidFill>
                  <a:srgbClr val="FF0000"/>
                </a:solidFill>
              </a:rPr>
              <a:t>«суровьё». </a:t>
            </a:r>
            <a:r>
              <a:rPr lang="ru-RU" altLang="en-US" sz="2800" b="1"/>
              <a:t>Она грязновато-серого цвета.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en-US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>
            <a:extLst>
              <a:ext uri="{FF2B5EF4-FFF2-40B4-BE49-F238E27FC236}">
                <a16:creationId xmlns:a16="http://schemas.microsoft.com/office/drawing/2014/main" id="{CD151C90-2E8F-4DA9-A673-E36E23ADD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0713"/>
            <a:ext cx="3313112" cy="17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en-US" sz="3200" b="1">
                <a:solidFill>
                  <a:srgbClr val="FF3300"/>
                </a:solidFill>
              </a:rPr>
              <a:t>Суровьё  </a:t>
            </a:r>
            <a:r>
              <a:rPr lang="ru-RU" altLang="en-US" sz="3200" b="1"/>
              <a:t>отбеливают   и   окрашивают.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en-US" sz="3200" b="1"/>
              <a:t>Ткань готова.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209CDE63-3EA1-4E83-A171-7DB6A27C7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20713"/>
            <a:ext cx="37719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1" descr="90674723">
            <a:extLst>
              <a:ext uri="{FF2B5EF4-FFF2-40B4-BE49-F238E27FC236}">
                <a16:creationId xmlns:a16="http://schemas.microsoft.com/office/drawing/2014/main" id="{BC032565-CE3C-4337-B4E0-3004071C8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00213"/>
            <a:ext cx="21605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5" descr="296512551">
            <a:extLst>
              <a:ext uri="{FF2B5EF4-FFF2-40B4-BE49-F238E27FC236}">
                <a16:creationId xmlns:a16="http://schemas.microsoft.com/office/drawing/2014/main" id="{81B6DFF8-6DD8-4A24-8745-BF5B6DAEE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492375"/>
            <a:ext cx="2176463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9" descr="948468805">
            <a:extLst>
              <a:ext uri="{FF2B5EF4-FFF2-40B4-BE49-F238E27FC236}">
                <a16:creationId xmlns:a16="http://schemas.microsoft.com/office/drawing/2014/main" id="{4A4902B4-6F3A-477A-9E3F-D7F0A6C4E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21163"/>
            <a:ext cx="2176463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2" descr="650354461">
            <a:extLst>
              <a:ext uri="{FF2B5EF4-FFF2-40B4-BE49-F238E27FC236}">
                <a16:creationId xmlns:a16="http://schemas.microsoft.com/office/drawing/2014/main" id="{56740465-11E7-4967-920A-4F69C1E64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78130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5" descr="63532102">
            <a:extLst>
              <a:ext uri="{FF2B5EF4-FFF2-40B4-BE49-F238E27FC236}">
                <a16:creationId xmlns:a16="http://schemas.microsoft.com/office/drawing/2014/main" id="{CF489B53-86BA-408A-B2DA-0A3A680BF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005263"/>
            <a:ext cx="23034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4" descr="353090611">
            <a:extLst>
              <a:ext uri="{FF2B5EF4-FFF2-40B4-BE49-F238E27FC236}">
                <a16:creationId xmlns:a16="http://schemas.microsoft.com/office/drawing/2014/main" id="{DCADBC0C-DBCD-417C-8142-7B6E9C1DD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76700"/>
            <a:ext cx="23050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5">
            <a:extLst>
              <a:ext uri="{FF2B5EF4-FFF2-40B4-BE49-F238E27FC236}">
                <a16:creationId xmlns:a16="http://schemas.microsoft.com/office/drawing/2014/main" id="{5849B093-07E9-4571-8AF6-46AE4ED379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47813" y="260350"/>
            <a:ext cx="597693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Вид рисунков ткани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126" name="Picture 5" descr="63532102">
            <a:extLst>
              <a:ext uri="{FF2B5EF4-FFF2-40B4-BE49-F238E27FC236}">
                <a16:creationId xmlns:a16="http://schemas.microsoft.com/office/drawing/2014/main" id="{FD34E21C-BABE-44FC-B7A8-DF0F5F031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08050"/>
            <a:ext cx="280828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6" descr="146279476">
            <a:extLst>
              <a:ext uri="{FF2B5EF4-FFF2-40B4-BE49-F238E27FC236}">
                <a16:creationId xmlns:a16="http://schemas.microsoft.com/office/drawing/2014/main" id="{C6707514-B43D-49AA-9DD9-94CE7FA02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052513"/>
            <a:ext cx="302418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2" name="Picture 12" descr=" ">
            <a:extLst>
              <a:ext uri="{FF2B5EF4-FFF2-40B4-BE49-F238E27FC236}">
                <a16:creationId xmlns:a16="http://schemas.microsoft.com/office/drawing/2014/main" id="{73B26838-A787-48FB-AAD4-37A5DF9D4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573463"/>
            <a:ext cx="396081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Text Box 10">
            <a:extLst>
              <a:ext uri="{FF2B5EF4-FFF2-40B4-BE49-F238E27FC236}">
                <a16:creationId xmlns:a16="http://schemas.microsoft.com/office/drawing/2014/main" id="{40A68A10-AC04-42C0-B259-F6FED868D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3141663"/>
            <a:ext cx="2257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/>
              <a:t>Геометрический</a:t>
            </a:r>
          </a:p>
        </p:txBody>
      </p:sp>
      <p:sp>
        <p:nvSpPr>
          <p:cNvPr id="5131" name="Text Box 11">
            <a:extLst>
              <a:ext uri="{FF2B5EF4-FFF2-40B4-BE49-F238E27FC236}">
                <a16:creationId xmlns:a16="http://schemas.microsoft.com/office/drawing/2014/main" id="{A8974D53-08F5-4175-9C05-D171D99AE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9425" y="3206750"/>
            <a:ext cx="2095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/>
              <a:t>Растительный </a:t>
            </a:r>
          </a:p>
        </p:txBody>
      </p:sp>
      <p:sp>
        <p:nvSpPr>
          <p:cNvPr id="5132" name="Text Box 12">
            <a:extLst>
              <a:ext uri="{FF2B5EF4-FFF2-40B4-BE49-F238E27FC236}">
                <a16:creationId xmlns:a16="http://schemas.microsoft.com/office/drawing/2014/main" id="{FAF45A8E-7D67-40F8-ACBC-FF48478C7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1863" y="5799138"/>
            <a:ext cx="1957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en-US" sz="2000" b="1"/>
              <a:t>Тематический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1" grpId="0"/>
      <p:bldP spid="5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>
            <a:extLst>
              <a:ext uri="{FF2B5EF4-FFF2-40B4-BE49-F238E27FC236}">
                <a16:creationId xmlns:a16="http://schemas.microsoft.com/office/drawing/2014/main" id="{7800C66D-E129-4C43-8191-61C93DABE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0" t="51837" r="7053" b="9285"/>
          <a:stretch>
            <a:fillRect/>
          </a:stretch>
        </p:blipFill>
        <p:spPr bwMode="auto">
          <a:xfrm>
            <a:off x="323850" y="981075"/>
            <a:ext cx="842486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фото">
            <a:extLst>
              <a:ext uri="{FF2B5EF4-FFF2-40B4-BE49-F238E27FC236}">
                <a16:creationId xmlns:a16="http://schemas.microsoft.com/office/drawing/2014/main" id="{46A09F7E-7588-4B87-8459-115422BDF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0" t="7408" r="6726" b="85735"/>
          <a:stretch>
            <a:fillRect/>
          </a:stretch>
        </p:blipFill>
        <p:spPr bwMode="auto">
          <a:xfrm>
            <a:off x="323850" y="333375"/>
            <a:ext cx="8569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6">
            <a:extLst>
              <a:ext uri="{FF2B5EF4-FFF2-40B4-BE49-F238E27FC236}">
                <a16:creationId xmlns:a16="http://schemas.microsoft.com/office/drawing/2014/main" id="{B525F4B0-2C6D-4BAF-AFBB-739C4883A11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4168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Определение сторон ткани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151" name="Picture 7">
            <a:extLst>
              <a:ext uri="{FF2B5EF4-FFF2-40B4-BE49-F238E27FC236}">
                <a16:creationId xmlns:a16="http://schemas.microsoft.com/office/drawing/2014/main" id="{CF07317F-C8D3-4135-A537-6F7BD734D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6" t="7408" r="7068" b="48305"/>
          <a:stretch>
            <a:fillRect/>
          </a:stretch>
        </p:blipFill>
        <p:spPr bwMode="auto">
          <a:xfrm>
            <a:off x="179388" y="908050"/>
            <a:ext cx="8713787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279</TotalTime>
  <Words>705</Words>
  <Application>Microsoft Office PowerPoint</Application>
  <PresentationFormat>Экран (4:3)</PresentationFormat>
  <Paragraphs>159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Презентация PowerPoint</vt:lpstr>
      <vt:lpstr>Презентация PowerPoint</vt:lpstr>
      <vt:lpstr>Повторение. Закрепление</vt:lpstr>
      <vt:lpstr>Свойства натуральных волокон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ткацких переплетений</vt:lpstr>
      <vt:lpstr>Презентация PowerPoint</vt:lpstr>
      <vt:lpstr>Виды ткацких переплетений</vt:lpstr>
      <vt:lpstr>Презентация PowerPoint</vt:lpstr>
      <vt:lpstr>Признаки образования ткацких переплетений</vt:lpstr>
      <vt:lpstr>Признаки саржевого переплетения</vt:lpstr>
      <vt:lpstr>Признаки сатинового переплетения</vt:lpstr>
      <vt:lpstr>Признаки атласного  переплетения</vt:lpstr>
      <vt:lpstr>Пошив одежды начинается с проверки качества ткани</vt:lpstr>
      <vt:lpstr>Дефекты тканей</vt:lpstr>
      <vt:lpstr>Презентация PowerPoint</vt:lpstr>
      <vt:lpstr>Презентация PowerPoint</vt:lpstr>
      <vt:lpstr>Вопросы для закрепления:</vt:lpstr>
      <vt:lpstr>Презентация PowerPoint</vt:lpstr>
      <vt:lpstr>Мастер-класс</vt:lpstr>
      <vt:lpstr>Презентация PowerPoint</vt:lpstr>
      <vt:lpstr>Презентация PowerPoint</vt:lpstr>
      <vt:lpstr>Презентация PowerPoint</vt:lpstr>
    </vt:vector>
  </TitlesOfParts>
  <Company>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Неизвестный пользователь</cp:lastModifiedBy>
  <cp:revision>26</cp:revision>
  <dcterms:created xsi:type="dcterms:W3CDTF">2010-10-09T11:39:42Z</dcterms:created>
  <dcterms:modified xsi:type="dcterms:W3CDTF">2022-01-26T00:12:22Z</dcterms:modified>
</cp:coreProperties>
</file>