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125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98DFB44-5067-4F8C-93C4-E404A9B49111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102E09C-1A41-4AB5-9F8F-49D24B115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Лекция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Суточный наряд роты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424936" cy="592298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500" i="1" dirty="0"/>
              <a:t>     </a:t>
            </a:r>
            <a:r>
              <a:rPr lang="ru-RU" sz="1500" b="1" u="sng" dirty="0"/>
              <a:t>Суточный наряд</a:t>
            </a:r>
            <a:r>
              <a:rPr lang="ru-RU" sz="1500" b="1" dirty="0"/>
              <a:t> назначается для поддержания внутреннего порядка, охраны личного состава, вооружения, военной техники и боеприпасов, помещений и имущества воинской части (подразделения), контроля за состоянием дел в подразделениях и своевременного принятия мер по предупреждению правонарушений, а также для выполнения других обязанностей по внутренней службе.</a:t>
            </a:r>
          </a:p>
          <a:p>
            <a:pPr marL="0" indent="0" algn="just">
              <a:buNone/>
            </a:pPr>
            <a:r>
              <a:rPr lang="ru-RU" sz="1500" dirty="0"/>
              <a:t>     Состав суточного наряда объявляется в приказе по полку на период обучения.</a:t>
            </a:r>
          </a:p>
          <a:p>
            <a:pPr marL="0" indent="0" algn="just">
              <a:buNone/>
            </a:pPr>
            <a:r>
              <a:rPr lang="ru-RU" sz="1500" dirty="0"/>
              <a:t>     Предусматривается следующий состав </a:t>
            </a:r>
            <a:r>
              <a:rPr lang="ru-RU" sz="1500" u="sng" dirty="0"/>
              <a:t>суточного полкового наряда</a:t>
            </a:r>
            <a:r>
              <a:rPr lang="ru-RU" sz="1500" dirty="0"/>
              <a:t>:</a:t>
            </a:r>
          </a:p>
          <a:p>
            <a:pPr marL="0" indent="0" algn="just">
              <a:buNone/>
            </a:pPr>
            <a:r>
              <a:rPr lang="ru-RU" sz="1500" dirty="0"/>
              <a:t>- дежурный по полку;</a:t>
            </a:r>
          </a:p>
          <a:p>
            <a:pPr marL="0" indent="0" algn="just">
              <a:buNone/>
            </a:pPr>
            <a:r>
              <a:rPr lang="ru-RU" sz="1500" dirty="0"/>
              <a:t>- помощник дежурного по полку;</a:t>
            </a:r>
          </a:p>
          <a:p>
            <a:pPr marL="0" indent="0" algn="just">
              <a:buNone/>
            </a:pPr>
            <a:r>
              <a:rPr lang="ru-RU" sz="1500" dirty="0"/>
              <a:t>- дежурное подразделение;</a:t>
            </a:r>
          </a:p>
          <a:p>
            <a:pPr marL="0" indent="0" algn="just">
              <a:buNone/>
            </a:pPr>
            <a:r>
              <a:rPr lang="ru-RU" sz="1500" dirty="0"/>
              <a:t>- караул;</a:t>
            </a:r>
          </a:p>
          <a:p>
            <a:pPr marL="0" indent="0" algn="just">
              <a:buNone/>
            </a:pPr>
            <a:r>
              <a:rPr lang="ru-RU" sz="1500" dirty="0"/>
              <a:t>- дежурный и дневальные по парку, а также механики-водители (водители) дежурных тягачей;</a:t>
            </a:r>
          </a:p>
          <a:p>
            <a:pPr marL="0" indent="0" algn="just">
              <a:buNone/>
            </a:pPr>
            <a:r>
              <a:rPr lang="ru-RU" sz="1500" dirty="0"/>
              <a:t>- дежурный фельдшер или санитарный инструктор и дневальные по медицинскому пункту;</a:t>
            </a:r>
          </a:p>
          <a:p>
            <a:pPr marL="0" indent="0" algn="just">
              <a:buNone/>
            </a:pPr>
            <a:r>
              <a:rPr lang="ru-RU" sz="1500" dirty="0"/>
              <a:t>- дежурный и помощники дежурного по контрольно-пропускному пункту;</a:t>
            </a:r>
          </a:p>
          <a:p>
            <a:pPr marL="0" indent="0" algn="just">
              <a:buNone/>
            </a:pPr>
            <a:r>
              <a:rPr lang="ru-RU" sz="1500" dirty="0"/>
              <a:t>- дежурный по столовой и рабочие в столовую;</a:t>
            </a:r>
          </a:p>
          <a:p>
            <a:pPr marL="0" indent="0" algn="just">
              <a:buNone/>
            </a:pPr>
            <a:r>
              <a:rPr lang="ru-RU" sz="1500" dirty="0"/>
              <a:t>- дежурный по штабу полка;</a:t>
            </a:r>
          </a:p>
          <a:p>
            <a:pPr marL="0" indent="0" algn="just">
              <a:buNone/>
            </a:pPr>
            <a:r>
              <a:rPr lang="ru-RU" sz="1500" dirty="0"/>
              <a:t>- дежурный сигналист-барабанщик;</a:t>
            </a:r>
          </a:p>
          <a:p>
            <a:pPr marL="0" indent="0" algn="just">
              <a:buNone/>
            </a:pPr>
            <a:r>
              <a:rPr lang="ru-RU" sz="1500" dirty="0"/>
              <a:t>- посыльные;</a:t>
            </a:r>
          </a:p>
          <a:p>
            <a:pPr marL="0" indent="0" algn="just">
              <a:buNone/>
            </a:pPr>
            <a:r>
              <a:rPr lang="ru-RU" sz="1500" dirty="0"/>
              <a:t>- пожарный наряд.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424936" cy="57789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   Ежедневно приказом по полку назначаются: дежурный по полку, помощник дежурного по полку, начальник караула, дежурный по парку, дежурное подразделение, а также подразделения, от которых выделяются суточный полковой наряд и наряд на работы. При необходимости командир полка имеет право сокращать состав суточного наряда.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4509120"/>
            <a:ext cx="77048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В </a:t>
            </a:r>
            <a:r>
              <a:rPr lang="ru-RU" b="1" i="1" dirty="0"/>
              <a:t>суточный наряд роты </a:t>
            </a:r>
            <a:r>
              <a:rPr lang="ru-RU" i="1" dirty="0"/>
              <a:t>назначаются:</a:t>
            </a:r>
          </a:p>
          <a:p>
            <a:pPr algn="just"/>
            <a:r>
              <a:rPr lang="ru-RU" i="1" dirty="0"/>
              <a:t>- дежурный по роте;</a:t>
            </a:r>
          </a:p>
          <a:p>
            <a:pPr algn="just"/>
            <a:r>
              <a:rPr lang="ru-RU" i="1" dirty="0"/>
              <a:t>- дневальные по роте.</a:t>
            </a:r>
          </a:p>
          <a:p>
            <a:pPr algn="just"/>
            <a:r>
              <a:rPr lang="ru-RU" i="1" dirty="0"/>
              <a:t>Количество смен дневальных в ротах определяется командиром полка.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890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30352"/>
            <a:ext cx="8352928" cy="585097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i="1" dirty="0"/>
              <a:t>  </a:t>
            </a:r>
            <a:r>
              <a:rPr lang="ru-RU" sz="3200" dirty="0"/>
              <a:t>Все лица суточного наряда </a:t>
            </a:r>
            <a:r>
              <a:rPr lang="ru-RU" sz="3200" u="sng" dirty="0"/>
              <a:t>должны твердо знать, точно и добросовестно исполнять свои обязанности</a:t>
            </a:r>
            <a:r>
              <a:rPr lang="ru-RU" sz="3200" dirty="0"/>
              <a:t>, настойчиво добиваясь выполнения распорядка дня и соблюдения других правил внутреннего порядка.</a:t>
            </a:r>
          </a:p>
          <a:p>
            <a:pPr marL="0" indent="0" algn="just">
              <a:buNone/>
            </a:pPr>
            <a:r>
              <a:rPr lang="ru-RU" sz="3200" dirty="0"/>
              <a:t>  Без разрешения дежурного по полку лица суточного наряда не имеют права прекращать или передавать кому-либо исполнение своих обязанностей.</a:t>
            </a:r>
          </a:p>
        </p:txBody>
      </p:sp>
    </p:spTree>
    <p:extLst>
      <p:ext uri="{BB962C8B-B14F-4D97-AF65-F5344CB8AC3E}">
        <p14:creationId xmlns:p14="http://schemas.microsoft.com/office/powerpoint/2010/main" val="491524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424936" cy="418795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i="1" dirty="0"/>
              <a:t>  </a:t>
            </a:r>
            <a:r>
              <a:rPr lang="ru-RU" dirty="0"/>
              <a:t>При посещении подразделений начальниками от командира полка и выше дежурные по подразделениям обязаны немедленно докладывать об этом дежурному по полку.</a:t>
            </a:r>
          </a:p>
          <a:p>
            <a:pPr marL="0" indent="0" algn="just">
              <a:buNone/>
            </a:pPr>
            <a:r>
              <a:rPr lang="ru-RU" dirty="0"/>
              <a:t>  Все дежурные и их помощники должны иметь на левой стороне груди (левом рукаве) нагрудный знак (повязку из красной ткани) с соответствующей надписью (приложение 14). Нагрудный знак (повязка) старым дежурным передается новому дежурному после доклада о сдаче и приеме дежурства.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3" y="4221088"/>
            <a:ext cx="3515883" cy="26369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04" t="38250" r="-404" b="35453"/>
          <a:stretch/>
        </p:blipFill>
        <p:spPr>
          <a:xfrm>
            <a:off x="3560594" y="4509068"/>
            <a:ext cx="5294813" cy="185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51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861048"/>
            <a:ext cx="4032448" cy="268661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778968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i="1" dirty="0"/>
              <a:t>  </a:t>
            </a:r>
            <a:r>
              <a:rPr lang="ru-RU" u="sng" dirty="0"/>
              <a:t>Дежурный по роте</a:t>
            </a:r>
            <a:r>
              <a:rPr lang="ru-RU" dirty="0"/>
              <a:t> назначается из сержантов и, как исключение, из числа наиболее подготовленных солдат. Он отвечает за точное выполнение распорядка дня и соблюдение других правил по поддержанию внутреннего порядка в роте, за сохранность оружия, ящиков с боеприпасами, имущества роты, личных вещей солдат и сержантов и за правильное несение службы дневальными. Дежурный по роте подчиняется дежурному по полку и его помощнику, а в порядке внутренней службы в роте - командиру роты и старшине роты.</a:t>
            </a:r>
          </a:p>
        </p:txBody>
      </p:sp>
    </p:spTree>
    <p:extLst>
      <p:ext uri="{BB962C8B-B14F-4D97-AF65-F5344CB8AC3E}">
        <p14:creationId xmlns:p14="http://schemas.microsoft.com/office/powerpoint/2010/main" val="2348041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1489123"/>
            <a:ext cx="5619750" cy="535305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  </a:t>
            </a:r>
            <a:r>
              <a:rPr lang="ru-RU" u="sng" dirty="0"/>
              <a:t>Дневальный по роте</a:t>
            </a:r>
            <a:r>
              <a:rPr lang="ru-RU" dirty="0"/>
              <a:t> назначается из солдат. Он отвечает за сохранность находящихся под его охраной оружия, шкафов (ящиков) с пистолетами, ящиков с боеприпасами, имущества роты и личных вещей солдат и сержантов. Дне</a:t>
            </a:r>
            <a:r>
              <a:rPr lang="ru-RU" dirty="0">
                <a:solidFill>
                  <a:schemeClr val="bg1"/>
                </a:solidFill>
              </a:rPr>
              <a:t>вальный</a:t>
            </a:r>
            <a:r>
              <a:rPr lang="ru-RU" dirty="0"/>
              <a:t> по роте подчиняется дежурному по р</a:t>
            </a:r>
            <a:r>
              <a:rPr lang="ru-RU" dirty="0">
                <a:solidFill>
                  <a:schemeClr val="bg1"/>
                </a:solidFill>
              </a:rPr>
              <a:t>оте.</a:t>
            </a:r>
          </a:p>
          <a:p>
            <a:pPr marL="0" indent="0" algn="just">
              <a:buNone/>
            </a:pPr>
            <a:r>
              <a:rPr lang="ru-RU" dirty="0"/>
              <a:t>  Очередной д</a:t>
            </a:r>
            <a:r>
              <a:rPr lang="ru-RU" dirty="0">
                <a:solidFill>
                  <a:schemeClr val="bg1"/>
                </a:solidFill>
              </a:rPr>
              <a:t>неваль</a:t>
            </a:r>
            <a:r>
              <a:rPr lang="ru-RU" dirty="0"/>
              <a:t>ный по р</a:t>
            </a:r>
            <a:r>
              <a:rPr lang="ru-RU" dirty="0">
                <a:solidFill>
                  <a:schemeClr val="bg1"/>
                </a:solidFill>
              </a:rPr>
              <a:t>оте несет </a:t>
            </a:r>
            <a:r>
              <a:rPr lang="ru-RU" dirty="0"/>
              <a:t>службу внутри </a:t>
            </a:r>
            <a:r>
              <a:rPr lang="ru-RU" dirty="0">
                <a:solidFill>
                  <a:schemeClr val="bg1"/>
                </a:solidFill>
              </a:rPr>
              <a:t>казарменного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помещения у </a:t>
            </a:r>
            <a:r>
              <a:rPr lang="ru-RU" dirty="0"/>
              <a:t>входной двер</a:t>
            </a:r>
            <a:r>
              <a:rPr lang="ru-RU" dirty="0">
                <a:solidFill>
                  <a:srgbClr val="FFFFFF"/>
                </a:solidFill>
              </a:rPr>
              <a:t>и, </a:t>
            </a:r>
            <a:r>
              <a:rPr lang="ru-RU" dirty="0">
                <a:solidFill>
                  <a:schemeClr val="bg1"/>
                </a:solidFill>
              </a:rPr>
              <a:t>вблизи комнаты для </a:t>
            </a:r>
            <a:r>
              <a:rPr lang="ru-RU" dirty="0"/>
              <a:t>хранения оружи</a:t>
            </a:r>
            <a:r>
              <a:rPr lang="ru-RU" dirty="0">
                <a:solidFill>
                  <a:schemeClr val="bg1"/>
                </a:solidFill>
              </a:rPr>
              <a:t>я.</a:t>
            </a:r>
          </a:p>
        </p:txBody>
      </p:sp>
    </p:spTree>
    <p:extLst>
      <p:ext uri="{BB962C8B-B14F-4D97-AF65-F5344CB8AC3E}">
        <p14:creationId xmlns:p14="http://schemas.microsoft.com/office/powerpoint/2010/main" val="3930455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183880" cy="1051560"/>
          </a:xfrm>
        </p:spPr>
        <p:txBody>
          <a:bodyPr/>
          <a:lstStyle/>
          <a:p>
            <a:pPr algn="ctr"/>
            <a:r>
              <a:rPr lang="ru-RU" dirty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556792"/>
            <a:ext cx="8183880" cy="4187952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/>
              <a:t>Расскажите о назначении и составе суточного наряда.</a:t>
            </a:r>
          </a:p>
          <a:p>
            <a:pPr marL="514350" indent="-514350">
              <a:buAutoNum type="arabicPeriod"/>
            </a:pPr>
            <a:r>
              <a:rPr lang="ru-RU" dirty="0"/>
              <a:t>Как проходит подготовка суточного наряда?</a:t>
            </a:r>
          </a:p>
          <a:p>
            <a:pPr marL="514350" indent="-514350">
              <a:buAutoNum type="arabicPeriod"/>
            </a:pPr>
            <a:r>
              <a:rPr lang="ru-RU" dirty="0"/>
              <a:t>Подготовьте сообщение на тему: «Дневальный по роте и его обязанности».</a:t>
            </a:r>
          </a:p>
          <a:p>
            <a:pPr marL="514350" indent="-514350">
              <a:buAutoNum type="arabicPeriod"/>
            </a:pPr>
            <a:r>
              <a:rPr lang="ru-RU" dirty="0"/>
              <a:t>В чем заключаются обязанности дежурного по роте?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496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Глава 6. СУТОЧНЫЙ НАРЯД, приложение 10,12,14 Устава внутренней службы вооруженных сил РФ</a:t>
            </a:r>
          </a:p>
          <a:p>
            <a:r>
              <a:rPr lang="ru-RU" i="1" dirty="0" err="1"/>
              <a:t>А.Т.Смирнов</a:t>
            </a:r>
            <a:r>
              <a:rPr lang="ru-RU" i="1" dirty="0"/>
              <a:t>, </a:t>
            </a:r>
            <a:r>
              <a:rPr lang="ru-RU" i="1" dirty="0" err="1"/>
              <a:t>Б.И.Мишин</a:t>
            </a:r>
            <a:r>
              <a:rPr lang="ru-RU" i="1" dirty="0"/>
              <a:t>, </a:t>
            </a:r>
            <a:r>
              <a:rPr lang="ru-RU" i="1" dirty="0" err="1"/>
              <a:t>В.А.Васнев</a:t>
            </a:r>
            <a:r>
              <a:rPr lang="ru-RU" i="1" dirty="0"/>
              <a:t> «ОБЖ» 10 класс Москва «Просвещение» 2008 г. стр.197-198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52285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269</TotalTime>
  <Words>591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Verdana</vt:lpstr>
      <vt:lpstr>Wingdings 2</vt:lpstr>
      <vt:lpstr>Аспект</vt:lpstr>
      <vt:lpstr>Лекция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Спасибо за внимание!</vt:lpstr>
    </vt:vector>
  </TitlesOfParts>
  <Company>ЧТТИТ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</dc:title>
  <dc:creator>Пользователь</dc:creator>
  <cp:lastModifiedBy>SYSADMIN</cp:lastModifiedBy>
  <cp:revision>32</cp:revision>
  <dcterms:created xsi:type="dcterms:W3CDTF">2014-02-13T08:19:16Z</dcterms:created>
  <dcterms:modified xsi:type="dcterms:W3CDTF">2022-05-03T04:25:00Z</dcterms:modified>
</cp:coreProperties>
</file>