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94" r:id="rId2"/>
  </p:sldMasterIdLst>
  <p:notesMasterIdLst>
    <p:notesMasterId r:id="rId24"/>
  </p:notesMasterIdLst>
  <p:sldIdLst>
    <p:sldId id="256" r:id="rId3"/>
    <p:sldId id="266" r:id="rId4"/>
    <p:sldId id="263" r:id="rId5"/>
    <p:sldId id="272" r:id="rId6"/>
    <p:sldId id="273" r:id="rId7"/>
    <p:sldId id="275" r:id="rId8"/>
    <p:sldId id="276" r:id="rId9"/>
    <p:sldId id="277" r:id="rId10"/>
    <p:sldId id="279" r:id="rId11"/>
    <p:sldId id="280" r:id="rId12"/>
    <p:sldId id="281" r:id="rId13"/>
    <p:sldId id="282" r:id="rId14"/>
    <p:sldId id="285" r:id="rId15"/>
    <p:sldId id="288" r:id="rId16"/>
    <p:sldId id="286" r:id="rId17"/>
    <p:sldId id="292" r:id="rId18"/>
    <p:sldId id="291" r:id="rId19"/>
    <p:sldId id="268" r:id="rId20"/>
    <p:sldId id="269" r:id="rId21"/>
    <p:sldId id="293" r:id="rId22"/>
    <p:sldId id="294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5" autoAdjust="0"/>
    <p:restoredTop sz="82181" autoAdjust="0"/>
  </p:normalViewPr>
  <p:slideViewPr>
    <p:cSldViewPr snapToGrid="0">
      <p:cViewPr varScale="1">
        <p:scale>
          <a:sx n="105" d="100"/>
          <a:sy n="105" d="100"/>
        </p:scale>
        <p:origin x="66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F947FB-D030-4986-B290-49E31A50EC53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35EAA3-6E68-401B-BBF5-9D3903C353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889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35EAA3-6E68-401B-BBF5-9D3903C3536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9142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35EAA3-6E68-401B-BBF5-9D3903C3536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988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35EAA3-6E68-401B-BBF5-9D3903C3536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836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35EAA3-6E68-401B-BBF5-9D3903C3536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309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35EAA3-6E68-401B-BBF5-9D3903C3536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271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35EAA3-6E68-401B-BBF5-9D3903C35360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753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1BAA9-D1DB-4AA0-97D7-16088D132267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FCBAAD7-0ECF-4B4E-8F44-425D4AF48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066458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1BAA9-D1DB-4AA0-97D7-16088D132267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FCBAAD7-0ECF-4B4E-8F44-425D4AF48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653430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1BAA9-D1DB-4AA0-97D7-16088D132267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FCBAAD7-0ECF-4B4E-8F44-425D4AF48A0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85486225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1BAA9-D1DB-4AA0-97D7-16088D132267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FCBAAD7-0ECF-4B4E-8F44-425D4AF48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295903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1BAA9-D1DB-4AA0-97D7-16088D132267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FCBAAD7-0ECF-4B4E-8F44-425D4AF48A0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94707914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1BAA9-D1DB-4AA0-97D7-16088D132267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FCBAAD7-0ECF-4B4E-8F44-425D4AF48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821493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1BAA9-D1DB-4AA0-97D7-16088D132267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BAAD7-0ECF-4B4E-8F44-425D4AF48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100235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1BAA9-D1DB-4AA0-97D7-16088D132267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BAAD7-0ECF-4B4E-8F44-425D4AF48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033309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7D3B-6ED1-4420-AF72-2705C4065F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8D0D-51CA-4369-9F0F-7FFCE62BAD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5645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7D3B-6ED1-4420-AF72-2705C4065F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8D0D-51CA-4369-9F0F-7FFCE62BAD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608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7D3B-6ED1-4420-AF72-2705C4065F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8D0D-51CA-4369-9F0F-7FFCE62BAD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066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1BAA9-D1DB-4AA0-97D7-16088D132267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BAAD7-0ECF-4B4E-8F44-425D4AF48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32482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7D3B-6ED1-4420-AF72-2705C4065F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8D0D-51CA-4369-9F0F-7FFCE62BAD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509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7D3B-6ED1-4420-AF72-2705C4065F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8D0D-51CA-4369-9F0F-7FFCE62BAD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9723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7D3B-6ED1-4420-AF72-2705C4065F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8D0D-51CA-4369-9F0F-7FFCE62BAD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7766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7D3B-6ED1-4420-AF72-2705C4065F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8D0D-51CA-4369-9F0F-7FFCE62BAD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2823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7D3B-6ED1-4420-AF72-2705C4065F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8D0D-51CA-4369-9F0F-7FFCE62BAD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9094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7D3B-6ED1-4420-AF72-2705C4065F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8D0D-51CA-4369-9F0F-7FFCE62BAD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1550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7D3B-6ED1-4420-AF72-2705C4065F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8D0D-51CA-4369-9F0F-7FFCE62BAD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0395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7D3B-6ED1-4420-AF72-2705C4065F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8D0D-51CA-4369-9F0F-7FFCE62BAD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018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1BAA9-D1DB-4AA0-97D7-16088D132267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FCBAAD7-0ECF-4B4E-8F44-425D4AF48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085133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1BAA9-D1DB-4AA0-97D7-16088D132267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FCBAAD7-0ECF-4B4E-8F44-425D4AF48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21566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1BAA9-D1DB-4AA0-97D7-16088D132267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FCBAAD7-0ECF-4B4E-8F44-425D4AF48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947683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1BAA9-D1DB-4AA0-97D7-16088D132267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BAAD7-0ECF-4B4E-8F44-425D4AF48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771348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1BAA9-D1DB-4AA0-97D7-16088D132267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BAAD7-0ECF-4B4E-8F44-425D4AF48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521604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1BAA9-D1DB-4AA0-97D7-16088D132267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BAAD7-0ECF-4B4E-8F44-425D4AF48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532791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1BAA9-D1DB-4AA0-97D7-16088D132267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FCBAAD7-0ECF-4B4E-8F44-425D4AF48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794834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1BAA9-D1DB-4AA0-97D7-16088D132267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FCBAAD7-0ECF-4B4E-8F44-425D4AF48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022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ransition spd="med">
    <p:fade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0A7D3B-6ED1-4420-AF72-2705C4065F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D8D0D-51CA-4369-9F0F-7FFCE62BAD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98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0.jp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50504" y="265044"/>
            <a:ext cx="9144000" cy="2663686"/>
          </a:xfrm>
          <a:ln>
            <a:solidFill>
              <a:schemeClr val="accent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ctr"/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4884" y="3128038"/>
            <a:ext cx="6080881" cy="3575927"/>
          </a:xfrm>
        </p:spPr>
        <p:txBody>
          <a:bodyPr>
            <a:noAutofit/>
          </a:bodyPr>
          <a:lstStyle/>
          <a:p>
            <a:pPr algn="r"/>
            <a:r>
              <a:rPr lang="ru-RU" sz="2200" b="1" dirty="0" smtClean="0">
                <a:solidFill>
                  <a:schemeClr val="tx1"/>
                </a:solidFill>
              </a:rPr>
              <a:t>Выполнила работу:</a:t>
            </a:r>
          </a:p>
          <a:p>
            <a:pPr algn="r"/>
            <a:r>
              <a:rPr lang="ru-RU" sz="2200" b="1" dirty="0" err="1" smtClean="0">
                <a:solidFill>
                  <a:schemeClr val="tx1"/>
                </a:solidFill>
              </a:rPr>
              <a:t>анцева</a:t>
            </a:r>
            <a:r>
              <a:rPr lang="ru-RU" sz="2200" b="1" dirty="0" smtClean="0">
                <a:solidFill>
                  <a:schemeClr val="tx1"/>
                </a:solidFill>
              </a:rPr>
              <a:t> Светлана Васильевна, </a:t>
            </a:r>
            <a:r>
              <a:rPr lang="ru-RU" sz="2300" b="1" dirty="0" smtClean="0">
                <a:solidFill>
                  <a:schemeClr val="tx1"/>
                </a:solidFill>
              </a:rPr>
              <a:t>преподаватель ОГБПОУ «РТК».</a:t>
            </a:r>
          </a:p>
          <a:p>
            <a:pPr algn="r"/>
            <a:r>
              <a:rPr lang="ru-RU" sz="2300" b="1" dirty="0" smtClean="0">
                <a:solidFill>
                  <a:schemeClr val="tx1"/>
                </a:solidFill>
              </a:rPr>
              <a:t>Количество слайдов-15.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3148" y="265045"/>
            <a:ext cx="5344609" cy="26636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66133" y="4062824"/>
            <a:ext cx="4461624" cy="28146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https://rgtc.ru/img/logo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758" y="0"/>
            <a:ext cx="5264242" cy="687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rice-of-freedom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9040" y="618112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95467650"/>
      </p:ext>
    </p:extLst>
  </p:cSld>
  <p:clrMapOvr>
    <a:masterClrMapping/>
  </p:clrMapOvr>
  <p:transition spd="med" advTm="1410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 animBg="1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7142" y="292231"/>
            <a:ext cx="9977471" cy="161276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…</a:t>
            </a:r>
            <a:r>
              <a:rPr lang="ru-RU" b="1" i="1" dirty="0" smtClean="0"/>
              <a:t>или на профессиональных неделях мы идем к производителям, продавцам и поставщикам.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273" y="1720391"/>
            <a:ext cx="3075962" cy="41012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853" y="1465870"/>
            <a:ext cx="6328525" cy="47463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872639150"/>
      </p:ext>
    </p:extLst>
  </p:cSld>
  <p:clrMapOvr>
    <a:masterClrMapping/>
  </p:clrMapOvr>
  <p:transition spd="med" advTm="9794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9118" y="341306"/>
            <a:ext cx="9930336" cy="1280890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Наш коллектив  патриотичен и мы надеемся, что Вы это почувствуете! 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70" y="1436016"/>
            <a:ext cx="5037666" cy="3778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44" b="11341"/>
          <a:stretch/>
        </p:blipFill>
        <p:spPr>
          <a:xfrm>
            <a:off x="2800836" y="4916078"/>
            <a:ext cx="5032838" cy="187593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07" t="6832" r="3307" b="-1976"/>
          <a:stretch/>
        </p:blipFill>
        <p:spPr>
          <a:xfrm>
            <a:off x="4905806" y="1508919"/>
            <a:ext cx="7412610" cy="363244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22279" y="3810000"/>
            <a:ext cx="4067175" cy="30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33069409"/>
      </p:ext>
    </p:extLst>
  </p:cSld>
  <p:clrMapOvr>
    <a:masterClrMapping/>
  </p:clrMapOvr>
  <p:transition spd="med" advTm="16405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6638" y="256465"/>
            <a:ext cx="9407951" cy="128089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Идем в ногу со временем и не отстаем от модных, важных, волнующих большинство товароведов, потребителей и покупателей тенденций и направлений развития в обществе. 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6058"/>
            <a:ext cx="2686639" cy="21428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8" t="3780" b="44536"/>
          <a:stretch/>
        </p:blipFill>
        <p:spPr>
          <a:xfrm>
            <a:off x="395927" y="3709447"/>
            <a:ext cx="5458118" cy="354447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8" t="7286" b="6255"/>
          <a:stretch/>
        </p:blipFill>
        <p:spPr>
          <a:xfrm>
            <a:off x="4974212" y="2337489"/>
            <a:ext cx="5828905" cy="38893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9944905"/>
      </p:ext>
    </p:extLst>
  </p:cSld>
  <p:clrMapOvr>
    <a:masterClrMapping/>
  </p:clrMapOvr>
  <p:transition spd="med" advTm="21422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4020" y="438073"/>
            <a:ext cx="8723705" cy="128089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b="1" i="1" dirty="0" smtClean="0"/>
              <a:t>Робот Кики как яркий пример роботизации в торговле</a:t>
            </a:r>
            <a:endParaRPr lang="ru-RU" b="1" i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989056"/>
            <a:ext cx="6391179" cy="3581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13249" b="17269"/>
          <a:stretch/>
        </p:blipFill>
        <p:spPr>
          <a:xfrm>
            <a:off x="8772623" y="37582"/>
            <a:ext cx="3105150" cy="287666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r="21698"/>
          <a:stretch/>
        </p:blipFill>
        <p:spPr>
          <a:xfrm>
            <a:off x="4996205" y="2452346"/>
            <a:ext cx="6127423" cy="44056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86651975"/>
      </p:ext>
    </p:extLst>
  </p:cSld>
  <p:clrMapOvr>
    <a:masterClrMapping/>
  </p:clrMapOvr>
  <p:transition spd="med" advTm="12655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2557" y="0"/>
            <a:ext cx="10589443" cy="1280890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/>
              <a:t>Стоит отметить, что если к процессу обучения подключаются ваши родители, то получаются очень трогательные мероприятия!</a:t>
            </a:r>
            <a:endParaRPr lang="ru-RU" sz="3200" b="1" i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45653" y="2501153"/>
            <a:ext cx="6517113" cy="40287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625" y="1741152"/>
            <a:ext cx="5585862" cy="30739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69182771"/>
      </p:ext>
    </p:extLst>
  </p:cSld>
  <p:clrMapOvr>
    <a:masterClrMapping/>
  </p:clrMapOvr>
  <p:transition spd="med" advTm="13007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1411" y="624110"/>
            <a:ext cx="9883202" cy="1280890"/>
          </a:xfrm>
        </p:spPr>
        <p:txBody>
          <a:bodyPr/>
          <a:lstStyle/>
          <a:p>
            <a:r>
              <a:rPr lang="ru-RU" b="1" i="1" dirty="0" smtClean="0"/>
              <a:t>Наши студенты проходят практику в крупных предприятиях торговли</a:t>
            </a:r>
            <a:endParaRPr lang="ru-RU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21333"/>
          <a:stretch/>
        </p:blipFill>
        <p:spPr>
          <a:xfrm>
            <a:off x="3599387" y="1957101"/>
            <a:ext cx="5143500" cy="53949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050" name="Picture 2" descr="https://sun9-16.userapi.com/impf/q3qa16VcnWoDFaFLhJusT7ofDqWMkIx3oKFLtw/e8W-lzKkAFw.jpg?size=1200x1600&amp;quality=96&amp;sign=f7e4915c6c39e9a4d8e0324339b4bb7e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2887" y="2493296"/>
            <a:ext cx="2833687" cy="37782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2054" name="Picture 6" descr="https://sun9-85.userapi.com/impf/NXU6ddp9lIW57YnSoAigLVqpQeAM-hFqyaHgAw/0ZsDQlzF6eY.jpg?size=1200x1600&amp;quality=96&amp;sign=3fdb075c145e0efb0b22be819f83a137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652" t="28638" r="29652" b="-798"/>
          <a:stretch/>
        </p:blipFill>
        <p:spPr bwMode="auto">
          <a:xfrm>
            <a:off x="-1067830" y="1905000"/>
            <a:ext cx="5149863" cy="49548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0895437"/>
      </p:ext>
    </p:extLst>
  </p:cSld>
  <p:clrMapOvr>
    <a:masterClrMapping/>
  </p:clrMapOvr>
  <p:transition spd="med" advTm="11671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37160"/>
            <a:ext cx="12192000" cy="703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1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306"/>
    </mc:Choice>
    <mc:Fallback xmlns="">
      <p:transition spd="slow" advTm="19306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4154" r="30498"/>
          <a:stretch/>
        </p:blipFill>
        <p:spPr>
          <a:xfrm>
            <a:off x="4936075" y="-786384"/>
            <a:ext cx="3813048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49124" y="1627632"/>
            <a:ext cx="3442876" cy="2395728"/>
          </a:xfrm>
        </p:spPr>
        <p:txBody>
          <a:bodyPr>
            <a:normAutofit/>
          </a:bodyPr>
          <a:lstStyle/>
          <a:p>
            <a:r>
              <a:rPr lang="ru-RU" sz="3200" b="1" i="1" dirty="0" smtClean="0"/>
              <a:t>Мы  за ЗОЖ в колледже и на специальности</a:t>
            </a:r>
            <a:endParaRPr lang="ru-RU" sz="32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31867"/>
          <a:stretch/>
        </p:blipFill>
        <p:spPr>
          <a:xfrm>
            <a:off x="0" y="914400"/>
            <a:ext cx="5143500" cy="46725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s://sun9-77.userapi.com/impf/qQcrY4iZ2944moM9RCsUTaCgyQZ5QD9pOKKbWQ/hZL47gfNy8Q.jpg?size=1280x960&amp;quality=96&amp;sign=c9638fad5f888ef9ed7a559aba505c26&amp;type=album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87"/>
          <a:stretch/>
        </p:blipFill>
        <p:spPr bwMode="auto">
          <a:xfrm>
            <a:off x="3538728" y="3191256"/>
            <a:ext cx="6434489" cy="366674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095933"/>
      </p:ext>
    </p:extLst>
  </p:cSld>
  <p:clrMapOvr>
    <a:masterClrMapping/>
  </p:clrMapOvr>
  <p:transition spd="med" advTm="13699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3043" y="289259"/>
            <a:ext cx="9285668" cy="1280890"/>
          </a:xfrm>
          <a:ln>
            <a:solidFill>
              <a:schemeClr val="accent1">
                <a:lumMod val="75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/>
            <a:r>
              <a:rPr lang="ru-RU" b="1" i="1" dirty="0" smtClean="0"/>
              <a:t>В результате обучения в нашем учебном заведении выпускники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5335" y="1785870"/>
            <a:ext cx="6825802" cy="4956220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1550" b="1" dirty="0" smtClean="0">
                <a:solidFill>
                  <a:schemeClr val="accent1">
                    <a:lumMod val="75000"/>
                  </a:schemeClr>
                </a:solidFill>
              </a:rPr>
              <a:t>будут </a:t>
            </a:r>
            <a: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  <a:t>уметь:</a:t>
            </a:r>
            <a:b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  <a:t>- анализировать ассортимент предприятия;</a:t>
            </a:r>
            <a:b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  <a:t>- осуществлять оценку и экспертизу качества товаров;</a:t>
            </a:r>
            <a:b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  <a:t>- оформлять документы для целей сертификации и услуг;</a:t>
            </a:r>
            <a:b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  <a:t>- разрабатывать мероприятия по предупреждению дефектов и потерь;</a:t>
            </a:r>
            <a:b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  <a:t>- обеспечивать соблюдение правил и режимов транспортирования, хранения, реализации товаров, хранения и сбыта продукции;</a:t>
            </a:r>
            <a:b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  <a:t>- организовывать производство и эффективную работу трудового </a:t>
            </a:r>
            <a:r>
              <a:rPr lang="ru-RU" sz="1550" b="1" dirty="0" smtClean="0">
                <a:solidFill>
                  <a:schemeClr val="accent1">
                    <a:lumMod val="75000"/>
                  </a:schemeClr>
                </a:solidFill>
              </a:rPr>
              <a:t>коллектива;</a:t>
            </a:r>
          </a:p>
          <a:p>
            <a:r>
              <a:rPr lang="ru-RU" sz="1550" b="1" dirty="0" smtClean="0">
                <a:solidFill>
                  <a:schemeClr val="accent1">
                    <a:lumMod val="75000"/>
                  </a:schemeClr>
                </a:solidFill>
              </a:rPr>
              <a:t>будут </a:t>
            </a:r>
            <a: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  <a:t>знать: </a:t>
            </a:r>
            <a:b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  <a:t>- свойства и показатели ассортимента;</a:t>
            </a:r>
            <a:b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  <a:t>- гигиенические требования к качеству товаров и упаковки;</a:t>
            </a:r>
            <a:b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  <a:t>- правовую базу стандартизации, метрологии, сертификации и управления качеством товаров;</a:t>
            </a:r>
            <a:b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  <a:t>- методы проведения оценки экспертизы потребительских товаров; идентификацию товаров;</a:t>
            </a:r>
            <a:b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  <a:t>- факторы, сохраняющие качество товаров; </a:t>
            </a:r>
            <a:b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550" b="1" dirty="0">
                <a:solidFill>
                  <a:schemeClr val="accent1">
                    <a:lumMod val="75000"/>
                  </a:schemeClr>
                </a:solidFill>
              </a:rPr>
              <a:t>- правила маркировки товаров, требования к ней.</a:t>
            </a:r>
          </a:p>
        </p:txBody>
      </p:sp>
      <p:pic>
        <p:nvPicPr>
          <p:cNvPr id="9218" name="Picture 2" descr="https://vuzopedia.ru/storage/app/uploads/public/5f4/e2e/428/5f4e2e428bcec0794561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50" y="1821490"/>
            <a:ext cx="4100526" cy="2377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minsk.1prof.by/kcfinder/upload/images/%D1%84%D0%BE%D1%82%D0%BE_5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12" y="4301545"/>
            <a:ext cx="3731167" cy="2487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178915"/>
      </p:ext>
    </p:extLst>
  </p:cSld>
  <p:clrMapOvr>
    <a:masterClrMapping/>
  </p:clrMapOvr>
  <p:transition spd="med" advTm="2721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sun9-40.userapi.com/impg/x0NvcyLDelSxAZ3ynlyoDED2ua54V0TvImtpFA/__k3a-y09To.jpg?size=810x1080&amp;quality=96&amp;sign=e39aff54a09f2d0a2658efda227681f3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5152" y="3701084"/>
            <a:ext cx="2072471" cy="27632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4688" y="160470"/>
            <a:ext cx="6592824" cy="1280890"/>
          </a:xfrm>
          <a:ln>
            <a:solidFill>
              <a:schemeClr val="accent1">
                <a:lumMod val="75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Труд приносит радость и успех тогда, когда он по душе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65550" y="1878314"/>
            <a:ext cx="8426450" cy="2255805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Подводя итоги, наш коллектив надеется, что вы не ошиблись при выборе своей профессии, а процесс обучения принесет вам удовольствие. Ведь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в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ас будут учить высококвалифицированные педагоги и преподаватели.</a:t>
            </a: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Рязанский технологический колледж вошёл в топ-100 лучших организаций среднего профессионального образования России по итогам 2020 года. </a:t>
            </a:r>
          </a:p>
          <a:p>
            <a:pPr marL="0" indent="0" algn="ctr">
              <a:buNone/>
            </a:pPr>
            <a:r>
              <a:rPr lang="ru-RU" sz="1600" b="1" dirty="0" err="1" smtClean="0">
                <a:solidFill>
                  <a:schemeClr val="accent1">
                    <a:lumMod val="75000"/>
                  </a:schemeClr>
                </a:solidFill>
              </a:rPr>
              <a:t>Надемся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, что в будущем вы станете отличными </a:t>
            </a:r>
            <a:r>
              <a:rPr lang="ru-RU" sz="1600" b="1" dirty="0" err="1" smtClean="0">
                <a:solidFill>
                  <a:schemeClr val="accent1">
                    <a:lumMod val="75000"/>
                  </a:schemeClr>
                </a:solidFill>
              </a:rPr>
              <a:t>специалистоми</a:t>
            </a:r>
            <a:r>
              <a:rPr lang="ru-RU" sz="1600" b="1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товароведами.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5" y="4157935"/>
            <a:ext cx="3610896" cy="27081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943" y="-121297"/>
            <a:ext cx="2517807" cy="18902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1693" cy="212225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7980"/>
            <a:ext cx="3778413" cy="27081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8" t="13353" b="56267"/>
          <a:stretch/>
        </p:blipFill>
        <p:spPr>
          <a:xfrm>
            <a:off x="7381633" y="3737120"/>
            <a:ext cx="2861942" cy="162776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28064" y="3741327"/>
            <a:ext cx="3880104" cy="17046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0"/>
          <a:srcRect l="13949" t="10000" r="26094" b="56666"/>
          <a:stretch/>
        </p:blipFill>
        <p:spPr>
          <a:xfrm>
            <a:off x="3550946" y="5082732"/>
            <a:ext cx="7309887" cy="1828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2462169"/>
      </p:ext>
    </p:extLst>
  </p:cSld>
  <p:clrMapOvr>
    <a:masterClrMapping/>
  </p:clrMapOvr>
  <p:transition spd="med" advTm="3478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5777" y="283335"/>
            <a:ext cx="8242478" cy="1326524"/>
          </a:xfrm>
          <a:ln>
            <a:solidFill>
              <a:schemeClr val="accent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/>
            <a:r>
              <a:rPr lang="ru-RU" b="1" i="1" dirty="0" smtClean="0"/>
              <a:t>Всё зависит от нас самих</a:t>
            </a:r>
            <a:br>
              <a:rPr lang="ru-RU" b="1" i="1" dirty="0" smtClean="0"/>
            </a:br>
            <a:r>
              <a:rPr lang="ru-RU" b="1" i="1" dirty="0" smtClean="0"/>
              <a:t>Наш выбор-это наше будущее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1824" y="1888901"/>
            <a:ext cx="10663707" cy="24384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выбор профессии-это достаточно серьёзный вопрос, к которому стоит подходить обдуманно.</a:t>
            </a:r>
          </a:p>
        </p:txBody>
      </p:sp>
      <p:pic>
        <p:nvPicPr>
          <p:cNvPr id="6146" name="Picture 2" descr="https://cdn3.zp.ru/job/attaches/2019/02/e2/0f/e20faf5b1ca76fe35193b01eed70173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7943" y="2253916"/>
            <a:ext cx="4493961" cy="303596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vlgprestol.ru/images/banners/Inventorizacija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769895"/>
            <a:ext cx="4340180" cy="30881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avatars.mds.yandex.net/get-zen_doc/1921148/pub_5e5e7267fce02f33195f5f19_5e61125bcf715c1ee9b70564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181" y="3304675"/>
            <a:ext cx="3417762" cy="30881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2754"/>
      </p:ext>
    </p:extLst>
  </p:cSld>
  <p:clrMapOvr>
    <a:masterClrMapping/>
  </p:clrMapOvr>
  <p:transition spd="med" advTm="937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0160" y="102902"/>
            <a:ext cx="10911839" cy="128089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Мы очень радуемся и гордимся вами, когда вы получаете призы, грамоты и ДИПЛОМЫ И ТРУДОУСТРАИВАЕТЕСЬ!!!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65341" y="1166181"/>
            <a:ext cx="3456619" cy="34566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9815" y="1166180"/>
            <a:ext cx="2644064" cy="274542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60" y="1657996"/>
            <a:ext cx="5340559" cy="2664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3407" y="3417617"/>
            <a:ext cx="5213289" cy="329485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40000">
            <a:off x="206494" y="3809859"/>
            <a:ext cx="3356042" cy="25103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407" y="3733228"/>
            <a:ext cx="2196890" cy="2929186"/>
          </a:xfrm>
          <a:prstGeom prst="rect">
            <a:avLst/>
          </a:prstGeom>
          <a:scene3d>
            <a:camera prst="orthographicFront">
              <a:rot lat="300000" lon="0" rev="9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929390742"/>
      </p:ext>
    </p:extLst>
  </p:cSld>
  <p:clrMapOvr>
    <a:masterClrMapping/>
  </p:clrMapOvr>
  <p:transition spd="med" advTm="1599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6592" y="2935224"/>
            <a:ext cx="3604196" cy="1905000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/>
              <a:t>Мы Вас ждем! </a:t>
            </a:r>
            <a:br>
              <a:rPr lang="ru-RU" b="1" i="1" dirty="0" smtClean="0"/>
            </a:br>
            <a:r>
              <a:rPr lang="ru-RU" b="1" i="1" dirty="0" smtClean="0"/>
              <a:t>Спасибо за внимание!</a:t>
            </a:r>
            <a:endParaRPr lang="ru-RU" b="1" i="1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393742"/>
      </p:ext>
    </p:extLst>
  </p:cSld>
  <p:clrMapOvr>
    <a:masterClrMapping/>
  </p:clrMapOvr>
  <p:transition spd="med" advTm="16156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5116" y="624110"/>
            <a:ext cx="8911687" cy="780620"/>
          </a:xfrm>
          <a:ln>
            <a:solidFill>
              <a:schemeClr val="accent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b="1" i="1" dirty="0" smtClean="0"/>
              <a:t>Кто такой товаровед в наше время?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2086" y="1586832"/>
            <a:ext cx="9925879" cy="2398643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Товаровед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-это специалист, который занимается всем спектром работ, связанных с товарами, их продвижением, экспертизой, оценкой качества. Он формирует ассортимент, проверяет их качество на соответствие ГОСТам и другим нормам, осуществляет связь между производителем и потребителем, контролирует количество отгруженного товара, режима и сроков хранения и его соответствие товаросопроводительным документам, организовывает оформление витрин и выкладку товаров. 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074" name="Picture 2" descr="https://leaderteam.ru/images/merchandajzing_v_supermarket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3538330"/>
            <a:ext cx="3896139" cy="301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tatic.tildacdn.com/tild6337-6262-4866-b334-386166383431/shutterstock_252243190_medi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79" y="3877685"/>
            <a:ext cx="4007782" cy="267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www.vyatsu.ru/uploads/2012/06/22/large/tovarove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983" y="3985475"/>
            <a:ext cx="3578087" cy="254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5371424"/>
      </p:ext>
    </p:extLst>
  </p:cSld>
  <p:clrMapOvr>
    <a:masterClrMapping/>
  </p:clrMapOvr>
  <p:transition spd="med" advTm="3562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У нас интересно!!!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48768" y="687041"/>
            <a:ext cx="5069305" cy="4563685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Наши студенты участвуют в олимпиадах, конкурсах </a:t>
            </a:r>
            <a:r>
              <a:rPr lang="ru-RU" sz="3600" dirty="0"/>
              <a:t> </a:t>
            </a:r>
            <a:r>
              <a:rPr lang="ru-RU" sz="3600" dirty="0" smtClean="0"/>
              <a:t>различных уровней и занимают  призовые места.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71" y="1264555"/>
            <a:ext cx="3901926" cy="29264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8" t="17132" r="14157"/>
          <a:stretch/>
        </p:blipFill>
        <p:spPr>
          <a:xfrm>
            <a:off x="4076097" y="1264555"/>
            <a:ext cx="2667000" cy="39861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02" t="12381" r="23216" b="47778"/>
          <a:stretch/>
        </p:blipFill>
        <p:spPr>
          <a:xfrm>
            <a:off x="6743097" y="4525014"/>
            <a:ext cx="2064582" cy="233298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4" r="8942" b="60278"/>
          <a:stretch/>
        </p:blipFill>
        <p:spPr>
          <a:xfrm>
            <a:off x="8807679" y="4525015"/>
            <a:ext cx="3384321" cy="23329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71" y="4176770"/>
            <a:ext cx="6568926" cy="268123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559990118"/>
      </p:ext>
    </p:extLst>
  </p:cSld>
  <p:clrMapOvr>
    <a:masterClrMapping/>
  </p:clrMapOvr>
  <p:transition spd="med" advTm="13946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/>
              <a:t>Или</a:t>
            </a:r>
            <a:r>
              <a:rPr lang="ru-RU" sz="4000" b="1" i="1" dirty="0"/>
              <a:t> </a:t>
            </a:r>
            <a:r>
              <a:rPr lang="ru-RU" sz="4000" b="1" i="1" dirty="0" smtClean="0"/>
              <a:t>очень интересно!!!! </a:t>
            </a:r>
            <a:r>
              <a:rPr lang="ru-RU" sz="4000" b="1" i="1" dirty="0"/>
              <a:t> </a:t>
            </a:r>
            <a:r>
              <a:rPr lang="ru-RU" dirty="0" smtClean="0">
                <a:sym typeface="Wingdings" panose="05000000000000000000" pitchFamily="2" charset="2"/>
              </a:rPr>
              <a:t>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7755" y="1905000"/>
            <a:ext cx="3844245" cy="2166257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У нас студенты: и танцуют, и поют и в </a:t>
            </a:r>
            <a:r>
              <a:rPr lang="ru-RU" sz="2800" dirty="0" err="1" smtClean="0"/>
              <a:t>квестах</a:t>
            </a:r>
            <a:r>
              <a:rPr lang="ru-RU" sz="2800" dirty="0" smtClean="0"/>
              <a:t> не отстают!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91" b="15872"/>
          <a:stretch/>
        </p:blipFill>
        <p:spPr>
          <a:xfrm>
            <a:off x="4376057" y="1264555"/>
            <a:ext cx="5143500" cy="32874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81" t="15556" b="34285"/>
          <a:stretch/>
        </p:blipFill>
        <p:spPr>
          <a:xfrm>
            <a:off x="4376057" y="3418114"/>
            <a:ext cx="7815943" cy="34398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4" t="4081" r="10373" b="-4081"/>
          <a:stretch/>
        </p:blipFill>
        <p:spPr>
          <a:xfrm>
            <a:off x="2711641" y="3416194"/>
            <a:ext cx="4509292" cy="35784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9557" y="507586"/>
            <a:ext cx="2656264" cy="259030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20" b="56426"/>
          <a:stretch/>
        </p:blipFill>
        <p:spPr>
          <a:xfrm>
            <a:off x="141402" y="3629321"/>
            <a:ext cx="2570239" cy="32286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818338095"/>
      </p:ext>
    </p:extLst>
  </p:cSld>
  <p:clrMapOvr>
    <a:masterClrMapping/>
  </p:clrMapOvr>
  <p:transition spd="med" advTm="12623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7142" y="245097"/>
            <a:ext cx="10473179" cy="1659903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Вместе мы ходим в театры, кино, </a:t>
            </a:r>
            <a:r>
              <a:rPr lang="ru-RU" b="1" i="1" dirty="0" err="1" smtClean="0"/>
              <a:t>акванариум</a:t>
            </a:r>
            <a:r>
              <a:rPr lang="ru-RU" b="1" i="1" dirty="0" smtClean="0"/>
              <a:t>, музеи, библиотеки, а также на </a:t>
            </a:r>
            <a:r>
              <a:rPr lang="ru-RU" b="1" i="1" smtClean="0"/>
              <a:t>выставки  </a:t>
            </a:r>
            <a:r>
              <a:rPr lang="ru-RU" b="1" i="1" dirty="0" smtClean="0"/>
              <a:t>…… и можно еще перечислять……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97"/>
          <a:stretch/>
        </p:blipFill>
        <p:spPr>
          <a:xfrm>
            <a:off x="902513" y="2223155"/>
            <a:ext cx="4336330" cy="37782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" t="2535" r="6162" b="-2535"/>
          <a:stretch/>
        </p:blipFill>
        <p:spPr>
          <a:xfrm>
            <a:off x="5238843" y="2767399"/>
            <a:ext cx="6931161" cy="40906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8968462"/>
      </p:ext>
    </p:extLst>
  </p:cSld>
  <p:clrMapOvr>
    <a:masterClrMapping/>
  </p:clrMapOvr>
  <p:transition spd="med" advTm="15722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409" y="15875"/>
            <a:ext cx="5037666" cy="37782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768" y="0"/>
            <a:ext cx="5114925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22" b="4880"/>
          <a:stretch/>
        </p:blipFill>
        <p:spPr>
          <a:xfrm>
            <a:off x="-101839" y="3794125"/>
            <a:ext cx="7247357" cy="495849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094175835"/>
      </p:ext>
    </p:extLst>
  </p:cSld>
  <p:clrMapOvr>
    <a:masterClrMapping/>
  </p:clrMapOvr>
  <p:transition spd="med" advTm="6719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3498" y="642963"/>
            <a:ext cx="8911687" cy="1280890"/>
          </a:xfrm>
        </p:spPr>
        <p:txBody>
          <a:bodyPr/>
          <a:lstStyle/>
          <a:p>
            <a:r>
              <a:rPr lang="ru-RU" b="1" i="1" dirty="0" smtClean="0"/>
              <a:t>Студенты-активисты  участвуют в КВН!!! 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4689"/>
            <a:ext cx="5667375" cy="3778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42" t="24055" b="21139"/>
          <a:stretch/>
        </p:blipFill>
        <p:spPr>
          <a:xfrm>
            <a:off x="5667375" y="1229038"/>
            <a:ext cx="6524625" cy="37585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8" t="26666" r="73882" b="27835"/>
          <a:stretch/>
        </p:blipFill>
        <p:spPr>
          <a:xfrm rot="20232135">
            <a:off x="490746" y="357277"/>
            <a:ext cx="1630283" cy="22865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l="65705" t="67217"/>
          <a:stretch/>
        </p:blipFill>
        <p:spPr>
          <a:xfrm>
            <a:off x="7588576" y="4779389"/>
            <a:ext cx="3135984" cy="224829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71318240"/>
      </p:ext>
    </p:extLst>
  </p:cSld>
  <p:clrMapOvr>
    <a:masterClrMapping/>
  </p:clrMapOvr>
  <p:transition spd="med" advTm="1012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4277" y="0"/>
            <a:ext cx="9930336" cy="1905000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На товароведных неделях или мы приглашаем производителей различных товаров……..</a:t>
            </a:r>
            <a:endParaRPr lang="ru-RU" b="1" i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6" t="27400" r="366" b="-1904"/>
          <a:stretch/>
        </p:blipFill>
        <p:spPr>
          <a:xfrm>
            <a:off x="6437133" y="1626824"/>
            <a:ext cx="5143500" cy="479117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746" y="1643407"/>
            <a:ext cx="4584192" cy="6858000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9114678"/>
      </p:ext>
    </p:extLst>
  </p:cSld>
  <p:clrMapOvr>
    <a:masterClrMapping/>
  </p:clrMapOvr>
  <p:transition spd="med" advTm="11696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"/>
</p:tagLst>
</file>

<file path=ppt/theme/theme1.xml><?xml version="1.0" encoding="utf-8"?>
<a:theme xmlns:a="http://schemas.openxmlformats.org/drawingml/2006/main" name="Легкий дым">
  <a:themeElements>
    <a:clrScheme name="Красный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2725</TotalTime>
  <Words>388</Words>
  <Application>Microsoft Office PowerPoint</Application>
  <PresentationFormat>Широкоэкранный</PresentationFormat>
  <Paragraphs>37</Paragraphs>
  <Slides>21</Slides>
  <Notes>6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Century Gothic</vt:lpstr>
      <vt:lpstr>Wingdings</vt:lpstr>
      <vt:lpstr>Wingdings 3</vt:lpstr>
      <vt:lpstr>Легкий дым</vt:lpstr>
      <vt:lpstr>Тема Office</vt:lpstr>
      <vt:lpstr> </vt:lpstr>
      <vt:lpstr>Всё зависит от нас самих Наш выбор-это наше будущее</vt:lpstr>
      <vt:lpstr>Кто такой товаровед в наше время?</vt:lpstr>
      <vt:lpstr>У нас интересно!!!</vt:lpstr>
      <vt:lpstr>Или очень интересно!!!!   </vt:lpstr>
      <vt:lpstr>Вместе мы ходим в театры, кино, акванариум, музеи, библиотеки, а также на выставки  …… и можно еще перечислять……</vt:lpstr>
      <vt:lpstr>Презентация PowerPoint</vt:lpstr>
      <vt:lpstr>Студенты-активисты  участвуют в КВН!!! </vt:lpstr>
      <vt:lpstr>На товароведных неделях или мы приглашаем производителей различных товаров……..</vt:lpstr>
      <vt:lpstr>…или на профессиональных неделях мы идем к производителям, продавцам и поставщикам.</vt:lpstr>
      <vt:lpstr>Наш коллектив  патриотичен и мы надеемся, что Вы это почувствуете! </vt:lpstr>
      <vt:lpstr>Идем в ногу со временем и не отстаем от модных, важных, волнующих большинство товароведов, потребителей и покупателей тенденций и направлений развития в обществе. </vt:lpstr>
      <vt:lpstr> Робот Кики как яркий пример роботизации в торговле</vt:lpstr>
      <vt:lpstr>Стоит отметить, что если к процессу обучения подключаются ваши родители, то получаются очень трогательные мероприятия!</vt:lpstr>
      <vt:lpstr>Наши студенты проходят практику в крупных предприятиях торговли</vt:lpstr>
      <vt:lpstr>Презентация PowerPoint</vt:lpstr>
      <vt:lpstr>Мы  за ЗОЖ в колледже и на специальности</vt:lpstr>
      <vt:lpstr>В результате обучения в нашем учебном заведении выпускники</vt:lpstr>
      <vt:lpstr>Труд приносит радость и успех тогда, когда он по душе</vt:lpstr>
      <vt:lpstr>Мы очень радуемся и гордимся вами, когда вы получаете призы, грамоты и ДИПЛОМЫ И ТРУДОУСТРАИВАЕТЕСЬ!!!</vt:lpstr>
      <vt:lpstr>Мы Вас ждем!  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Конкурсная работа: «Моя будущая профессия».</dc:title>
  <dc:creator>Stevennson</dc:creator>
  <cp:lastModifiedBy>Пользователь Windows</cp:lastModifiedBy>
  <cp:revision>108</cp:revision>
  <dcterms:created xsi:type="dcterms:W3CDTF">2021-09-15T11:11:18Z</dcterms:created>
  <dcterms:modified xsi:type="dcterms:W3CDTF">2022-05-03T05:50:39Z</dcterms:modified>
</cp:coreProperties>
</file>