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9" r:id="rId3"/>
    <p:sldId id="258" r:id="rId4"/>
    <p:sldId id="256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31EA1ACF-3DD8-4077-88BD-B1ABFC328392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D25959CC-C3B3-40CF-B3AA-2814E90D65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03613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A1ACF-3DD8-4077-88BD-B1ABFC328392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959CC-C3B3-40CF-B3AA-2814E90D65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6484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A1ACF-3DD8-4077-88BD-B1ABFC328392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959CC-C3B3-40CF-B3AA-2814E90D65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2812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A1ACF-3DD8-4077-88BD-B1ABFC328392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959CC-C3B3-40CF-B3AA-2814E90D65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0666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31EA1ACF-3DD8-4077-88BD-B1ABFC328392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D25959CC-C3B3-40CF-B3AA-2814E90D65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55065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A1ACF-3DD8-4077-88BD-B1ABFC328392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959CC-C3B3-40CF-B3AA-2814E90D65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95286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A1ACF-3DD8-4077-88BD-B1ABFC328392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959CC-C3B3-40CF-B3AA-2814E90D65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005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A1ACF-3DD8-4077-88BD-B1ABFC328392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959CC-C3B3-40CF-B3AA-2814E90D65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35864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A1ACF-3DD8-4077-88BD-B1ABFC328392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959CC-C3B3-40CF-B3AA-2814E90D65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413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A1ACF-3DD8-4077-88BD-B1ABFC328392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25959CC-C3B3-40CF-B3AA-2814E90D651A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82484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31EA1ACF-3DD8-4077-88BD-B1ABFC328392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25959CC-C3B3-40CF-B3AA-2814E90D651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412252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90000"/>
                <a:shade val="92000"/>
                <a:satMod val="160000"/>
              </a:schemeClr>
            </a:gs>
            <a:gs pos="77000">
              <a:schemeClr val="bg2">
                <a:tint val="100000"/>
                <a:shade val="73000"/>
                <a:satMod val="155000"/>
              </a:schemeClr>
            </a:gs>
            <a:gs pos="100000">
              <a:schemeClr val="bg2">
                <a:tint val="100000"/>
                <a:shade val="67000"/>
                <a:satMod val="14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1EA1ACF-3DD8-4077-88BD-B1ABFC328392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D25959CC-C3B3-40CF-B3AA-2814E90D65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777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43840" y="167640"/>
            <a:ext cx="11811000" cy="6492240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ru-RU" sz="3600" dirty="0" smtClean="0"/>
              <a:t>Право собственности – это мера возможного  поведения собственника: владение, пользование, распоряжение</a:t>
            </a:r>
            <a:br>
              <a:rPr lang="ru-RU" sz="3600" dirty="0" smtClean="0"/>
            </a:br>
            <a:r>
              <a:rPr lang="ru-RU" sz="3600" dirty="0" smtClean="0"/>
              <a:t>Владение – возможность иметь у себя данное имущество на основе закона</a:t>
            </a:r>
            <a:br>
              <a:rPr lang="ru-RU" sz="3600" dirty="0" smtClean="0"/>
            </a:br>
            <a:r>
              <a:rPr lang="ru-RU" sz="3600" dirty="0" smtClean="0"/>
              <a:t>Пользование- извлечение полезных свойств из вещи</a:t>
            </a:r>
            <a:br>
              <a:rPr lang="ru-RU" sz="3600" dirty="0" smtClean="0"/>
            </a:br>
            <a:r>
              <a:rPr lang="ru-RU" sz="3600" dirty="0" smtClean="0"/>
              <a:t>Распоряжение – определение судьбы вещи путём совершения в её отношении юридических действий</a:t>
            </a:r>
            <a:br>
              <a:rPr lang="ru-RU" sz="3600" dirty="0" smtClean="0"/>
            </a:br>
            <a:r>
              <a:rPr lang="ru-RU" sz="3600" dirty="0" smtClean="0"/>
              <a:t>Приватизация – переход государственной собственности в частные руки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65844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534" y="0"/>
            <a:ext cx="12096466" cy="1023582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US" dirty="0" smtClean="0"/>
              <a:t>V</a:t>
            </a:r>
            <a:r>
              <a:rPr lang="ru-RU" dirty="0" smtClean="0"/>
              <a:t>. Права и обязанности детей в семье</a:t>
            </a:r>
            <a:endParaRPr lang="ru-RU" dirty="0"/>
          </a:p>
        </p:txBody>
      </p:sp>
      <p:pic>
        <p:nvPicPr>
          <p:cNvPr id="7170" name="Picture 2" descr="https://myslide.ru/documents_2/7dec756ad055a1289847df0d56ba6b63/img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03" r="1026"/>
          <a:stretch/>
        </p:blipFill>
        <p:spPr bwMode="auto">
          <a:xfrm>
            <a:off x="-322096" y="1187355"/>
            <a:ext cx="7541762" cy="4377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491318" y="5564874"/>
            <a:ext cx="10252881" cy="12931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4000" b="1" dirty="0" smtClean="0"/>
              <a:t>стр.187 работа с документами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1553668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1125200" cy="13716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VI</a:t>
            </a:r>
            <a:r>
              <a:rPr lang="ru-RU" dirty="0" smtClean="0"/>
              <a:t>. Дети, оставшиеся без попечения родителей</a:t>
            </a:r>
            <a:endParaRPr lang="ru-RU" dirty="0"/>
          </a:p>
        </p:txBody>
      </p:sp>
      <p:pic>
        <p:nvPicPr>
          <p:cNvPr id="8194" name="Picture 2" descr="https://avatars.mds.yandex.net/get-zen_doc/197911/pub_5d592952fe289100ad93ac1a_5d592bb7bf50d500ae33a499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3486" y="1020170"/>
            <a:ext cx="6524625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sun9-76.userapi.com/impg/TjdePN-VPhhSAiDVPOPWkwKZgKdLYHAVV-2edA/dS5Mw4fQ7G0.jpg?size=1280x720&amp;quality=96&amp;sign=69a633c3e7a921dde942770ea8696ade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8" y="2613972"/>
            <a:ext cx="5117911" cy="2878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9613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pbs.twimg.com/media/EX11a7VWkAIH8x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518" y="0"/>
            <a:ext cx="11430000" cy="642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6518" y="5486400"/>
            <a:ext cx="10058400" cy="13716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Семья – это самое дорогое, что может быть у человека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4605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378424" y="2091263"/>
            <a:ext cx="9251870" cy="542755"/>
          </a:xfrm>
        </p:spPr>
        <p:txBody>
          <a:bodyPr/>
          <a:lstStyle/>
          <a:p>
            <a:r>
              <a:rPr lang="ru-RU" sz="5400" dirty="0" smtClean="0"/>
              <a:t>Домашнее задание</a:t>
            </a:r>
            <a:endParaRPr lang="ru-RU" sz="5400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173707" y="2852382"/>
            <a:ext cx="9867331" cy="3043451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ru-RU" sz="4000" dirty="0" smtClean="0"/>
              <a:t>Прочитать параграф 18</a:t>
            </a:r>
          </a:p>
          <a:p>
            <a:r>
              <a:rPr lang="ru-RU" sz="4000" dirty="0" smtClean="0"/>
              <a:t>Стр.188-189 – по последнему пункту составьте кластер ил план конспект «Условия расторжения брака»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216775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moodle.mouo.n-varsh.obr55.ru/pluginfile.php/6037/mod_resource/content/2/img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429" y="-110959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800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43840" y="167640"/>
            <a:ext cx="11811000" cy="6492240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ru-RU" sz="3600" dirty="0" smtClean="0"/>
              <a:t>1. Право собственности- </a:t>
            </a:r>
            <a:br>
              <a:rPr lang="ru-RU" sz="3600" dirty="0" smtClean="0"/>
            </a:br>
            <a:r>
              <a:rPr lang="ru-RU" sz="3600" dirty="0" smtClean="0"/>
              <a:t>2. </a:t>
            </a:r>
            <a:r>
              <a:rPr lang="ru-RU" sz="3600" dirty="0" smtClean="0"/>
              <a:t>Владение – </a:t>
            </a:r>
            <a:br>
              <a:rPr lang="ru-RU" sz="3600" dirty="0" smtClean="0"/>
            </a:br>
            <a:r>
              <a:rPr lang="ru-RU" sz="3600" dirty="0" smtClean="0"/>
              <a:t>3. Пользование-</a:t>
            </a:r>
            <a:br>
              <a:rPr lang="ru-RU" sz="3600" dirty="0" smtClean="0"/>
            </a:br>
            <a:r>
              <a:rPr lang="ru-RU" sz="3600" dirty="0" smtClean="0"/>
              <a:t>4. Распоряжение –</a:t>
            </a:r>
            <a:br>
              <a:rPr lang="ru-RU" sz="3600" dirty="0" smtClean="0"/>
            </a:br>
            <a:r>
              <a:rPr lang="ru-RU" sz="3600" dirty="0" smtClean="0"/>
              <a:t>5. Приватизация – </a:t>
            </a:r>
            <a:br>
              <a:rPr lang="ru-RU" sz="3600" dirty="0" smtClean="0"/>
            </a:br>
            <a:r>
              <a:rPr lang="ru-RU" sz="3600" dirty="0" smtClean="0"/>
              <a:t>6. Полная дееспособность наступает с … лет</a:t>
            </a:r>
            <a:br>
              <a:rPr lang="ru-RU" sz="3600" dirty="0" smtClean="0"/>
            </a:br>
            <a:r>
              <a:rPr lang="ru-RU" sz="3600" dirty="0" smtClean="0"/>
              <a:t>7. Какие права имеет несовершеннолетний в отношении собственности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971030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057/000e0a16-3751ad1c/5/im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764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2331720" y="0"/>
            <a:ext cx="10088880" cy="33375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800" b="1" dirty="0" smtClean="0"/>
              <a:t>Любовь к родителям – основа всех </a:t>
            </a:r>
            <a:r>
              <a:rPr lang="ru-RU" sz="2800" b="1" dirty="0" err="1" smtClean="0"/>
              <a:t>добродетелй</a:t>
            </a:r>
            <a:endParaRPr lang="ru-RU" sz="2800" b="1" dirty="0" smtClean="0"/>
          </a:p>
          <a:p>
            <a:pPr algn="r"/>
            <a:r>
              <a:rPr lang="ru-RU" sz="2800" dirty="0" smtClean="0"/>
              <a:t>Марк Туллий Цицерон(106-43 </a:t>
            </a:r>
            <a:r>
              <a:rPr lang="ru-RU" sz="2800" dirty="0" err="1" smtClean="0"/>
              <a:t>г.до</a:t>
            </a:r>
            <a:r>
              <a:rPr lang="ru-RU" sz="2800" dirty="0" smtClean="0"/>
              <a:t> н.э.), древнеримский </a:t>
            </a:r>
            <a:r>
              <a:rPr lang="ru-RU" sz="2800" dirty="0" err="1" smtClean="0"/>
              <a:t>полититческий</a:t>
            </a:r>
            <a:r>
              <a:rPr lang="ru-RU" sz="2800" dirty="0" smtClean="0"/>
              <a:t> деятель, философ</a:t>
            </a:r>
          </a:p>
          <a:p>
            <a:pPr algn="r"/>
            <a:r>
              <a:rPr lang="ru-RU" sz="2800" b="1" dirty="0" smtClean="0"/>
              <a:t>Понимание – это улица с двусторонним движением.</a:t>
            </a:r>
          </a:p>
          <a:p>
            <a:pPr algn="r"/>
            <a:r>
              <a:rPr lang="ru-RU" sz="2800" dirty="0" err="1" smtClean="0"/>
              <a:t>Э.Рузвельт</a:t>
            </a:r>
            <a:r>
              <a:rPr lang="ru-RU" sz="2800" dirty="0" smtClean="0"/>
              <a:t> (1884-1962), американский общественный деятель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4095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Семейные правоотношения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81572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840" y="335280"/>
            <a:ext cx="11567160" cy="123444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 smtClean="0"/>
              <a:t>I</a:t>
            </a:r>
            <a:r>
              <a:rPr lang="ru-RU" dirty="0" smtClean="0"/>
              <a:t>. Правовая характеристика семьи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theslide.ru/img/tmb/6/506761/9517b9fea09fed607bfcaf36de15be00-800x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5" t="9063" r="-483" b="17078"/>
          <a:stretch/>
        </p:blipFill>
        <p:spPr bwMode="auto">
          <a:xfrm>
            <a:off x="363222" y="1736714"/>
            <a:ext cx="11691618" cy="5121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4827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s://im0-tub-ru.yandex.net/i?id=6742cf5089fe801794c9f6d079368927-l&amp;ref=rim&amp;n=13&amp;w=1080&amp;h=7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52399"/>
            <a:ext cx="10287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2499360" cy="102108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 smtClean="0"/>
              <a:t>II</a:t>
            </a:r>
            <a:r>
              <a:rPr lang="ru-RU" dirty="0" smtClean="0"/>
              <a:t>. Брак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-152400" y="5090160"/>
            <a:ext cx="10896600" cy="17678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4000" dirty="0" smtClean="0"/>
              <a:t>стр.182 выпишите определение и условия заключения брака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2155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" y="109194"/>
            <a:ext cx="10835640" cy="97284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 smtClean="0"/>
              <a:t>III</a:t>
            </a:r>
            <a:r>
              <a:rPr lang="ru-RU" dirty="0" smtClean="0"/>
              <a:t>. Права и обязанности супругов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mykaleidoscope.ru/uploads/posts/2020-02/1582821078_5-p-zhenikhi-i-nevesti-s-buketami-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4763" y="1435259"/>
            <a:ext cx="4217237" cy="5267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cf.ppt-online.org/files1/slide/k/KTcr10bYiNlInoOgyU2H8uGVSdLZWzfFwX3Psv4A5q/slide-7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22" r="412"/>
          <a:stretch/>
        </p:blipFill>
        <p:spPr bwMode="auto">
          <a:xfrm>
            <a:off x="-161138" y="1435259"/>
            <a:ext cx="8623581" cy="5881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3492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5945" t="16930" r="32448" b="16279"/>
          <a:stretch/>
        </p:blipFill>
        <p:spPr>
          <a:xfrm>
            <a:off x="0" y="0"/>
            <a:ext cx="9738631" cy="7086241"/>
          </a:xfrm>
          <a:prstGeom prst="rect">
            <a:avLst/>
          </a:prstGeom>
        </p:spPr>
      </p:pic>
      <p:pic>
        <p:nvPicPr>
          <p:cNvPr id="5124" name="Picture 4" descr="https://dirksen-lawyer.ru/wp-content/uploads/2018/05/brachnyj-dogovor-stoimost-u-notariusa_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7731" y="-246443"/>
            <a:ext cx="10554269" cy="709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201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6155" t="28311" r="31924" b="24860"/>
          <a:stretch/>
        </p:blipFill>
        <p:spPr>
          <a:xfrm>
            <a:off x="-150126" y="354842"/>
            <a:ext cx="12448144" cy="6312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551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Фиолетовый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TM03457510[[fn=Савон]]</Template>
  <TotalTime>53</TotalTime>
  <Words>125</Words>
  <Application>Microsoft Office PowerPoint</Application>
  <PresentationFormat>Широкоэкранный</PresentationFormat>
  <Paragraphs>18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Century Gothic</vt:lpstr>
      <vt:lpstr>Garamond</vt:lpstr>
      <vt:lpstr>Savon</vt:lpstr>
      <vt:lpstr>Право собственности – это мера возможного  поведения собственника: владение, пользование, распоряжение Владение – возможность иметь у себя данное имущество на основе закона Пользование- извлечение полезных свойств из вещи Распоряжение – определение судьбы вещи путём совершения в её отношении юридических действий Приватизация – переход государственной собственности в частные руки </vt:lpstr>
      <vt:lpstr>1. Право собственности-  2. Владение –  3. Пользование- 4. Распоряжение – 5. Приватизация –  6. Полная дееспособность наступает с … лет 7. Какие права имеет несовершеннолетний в отношении собственности</vt:lpstr>
      <vt:lpstr>Презентация PowerPoint</vt:lpstr>
      <vt:lpstr>Семейные правоотношения</vt:lpstr>
      <vt:lpstr>I. Правовая характеристика семьи</vt:lpstr>
      <vt:lpstr>II. Брак</vt:lpstr>
      <vt:lpstr>III. Права и обязанности супругов</vt:lpstr>
      <vt:lpstr>Презентация PowerPoint</vt:lpstr>
      <vt:lpstr>Презентация PowerPoint</vt:lpstr>
      <vt:lpstr>V. Права и обязанности детей в семье</vt:lpstr>
      <vt:lpstr>VI. Дети, оставшиеся без попечения родителей</vt:lpstr>
      <vt:lpstr>Семья – это самое дорогое, что может быть у человека</vt:lpstr>
      <vt:lpstr>Домашнее задание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Lenovo</cp:lastModifiedBy>
  <cp:revision>6</cp:revision>
  <dcterms:created xsi:type="dcterms:W3CDTF">2022-01-05T17:43:28Z</dcterms:created>
  <dcterms:modified xsi:type="dcterms:W3CDTF">2022-03-14T10:31:48Z</dcterms:modified>
</cp:coreProperties>
</file>