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9" r:id="rId3"/>
    <p:sldId id="258" r:id="rId4"/>
    <p:sldId id="256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  <p:sldId id="25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92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340180-C681-4E4E-8B4E-A0949B282682}" type="doc">
      <dgm:prSet loTypeId="urn:microsoft.com/office/officeart/2005/8/layout/matrix3" loCatId="matrix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819FF1-C6A1-4C33-A4E8-080D3FD3773C}">
      <dgm:prSet phldrT="[Текст]" custT="1"/>
      <dgm:spPr/>
      <dgm:t>
        <a:bodyPr/>
        <a:lstStyle/>
        <a:p>
          <a:r>
            <a:rPr lang="ru-RU" sz="2800" b="1" dirty="0" smtClean="0"/>
            <a:t>рабочее время не более 40 ч. в неделю</a:t>
          </a:r>
          <a:endParaRPr lang="ru-RU" sz="2800" b="1" dirty="0"/>
        </a:p>
      </dgm:t>
    </dgm:pt>
    <dgm:pt modelId="{F6882654-C883-4B04-AA5D-83A92EE450E2}" type="parTrans" cxnId="{ED43740D-1D71-4CED-96C2-8A27433D72A8}">
      <dgm:prSet/>
      <dgm:spPr/>
      <dgm:t>
        <a:bodyPr/>
        <a:lstStyle/>
        <a:p>
          <a:endParaRPr lang="ru-RU"/>
        </a:p>
      </dgm:t>
    </dgm:pt>
    <dgm:pt modelId="{A8EB985E-CAD9-4A88-84B4-5B041295EB93}" type="sibTrans" cxnId="{ED43740D-1D71-4CED-96C2-8A27433D72A8}">
      <dgm:prSet/>
      <dgm:spPr/>
      <dgm:t>
        <a:bodyPr/>
        <a:lstStyle/>
        <a:p>
          <a:endParaRPr lang="ru-RU"/>
        </a:p>
      </dgm:t>
    </dgm:pt>
    <dgm:pt modelId="{369629EE-0770-4C4B-BEFD-8218595E3445}">
      <dgm:prSet phldrT="[Текст]" custT="1"/>
      <dgm:spPr/>
      <dgm:t>
        <a:bodyPr/>
        <a:lstStyle/>
        <a:p>
          <a:r>
            <a:rPr lang="ru-RU" sz="3200" b="1" dirty="0" smtClean="0"/>
            <a:t>28 календарных дней отпуска</a:t>
          </a:r>
          <a:endParaRPr lang="ru-RU" sz="3200" b="1" dirty="0"/>
        </a:p>
      </dgm:t>
    </dgm:pt>
    <dgm:pt modelId="{FF3051F6-F71E-4E2C-A357-6D95A0A65C0B}" type="parTrans" cxnId="{6D11ABF6-7B2B-432C-A29E-640A01A5F411}">
      <dgm:prSet/>
      <dgm:spPr/>
      <dgm:t>
        <a:bodyPr/>
        <a:lstStyle/>
        <a:p>
          <a:endParaRPr lang="ru-RU"/>
        </a:p>
      </dgm:t>
    </dgm:pt>
    <dgm:pt modelId="{AE6DC34D-0823-49A7-A0DB-E59D484A5E90}" type="sibTrans" cxnId="{6D11ABF6-7B2B-432C-A29E-640A01A5F411}">
      <dgm:prSet/>
      <dgm:spPr/>
      <dgm:t>
        <a:bodyPr/>
        <a:lstStyle/>
        <a:p>
          <a:endParaRPr lang="ru-RU"/>
        </a:p>
      </dgm:t>
    </dgm:pt>
    <dgm:pt modelId="{AF595B25-F323-4FF2-9EAE-A0EA16F802F7}">
      <dgm:prSet phldrT="[Текст]" custT="1"/>
      <dgm:spPr/>
      <dgm:t>
        <a:bodyPr/>
        <a:lstStyle/>
        <a:p>
          <a:r>
            <a:rPr lang="ru-RU" sz="2800" b="1" dirty="0" smtClean="0"/>
            <a:t>Для учителей отпуск – 56 дней</a:t>
          </a:r>
          <a:endParaRPr lang="ru-RU" sz="2800" b="1" dirty="0"/>
        </a:p>
      </dgm:t>
    </dgm:pt>
    <dgm:pt modelId="{728E1A01-4630-401B-803A-C2637223788B}" type="parTrans" cxnId="{22B65BC9-EECB-4F9E-95FE-010F3D832323}">
      <dgm:prSet/>
      <dgm:spPr/>
      <dgm:t>
        <a:bodyPr/>
        <a:lstStyle/>
        <a:p>
          <a:endParaRPr lang="ru-RU"/>
        </a:p>
      </dgm:t>
    </dgm:pt>
    <dgm:pt modelId="{54DEC90E-CD12-4681-AE8D-F67631CD76E4}" type="sibTrans" cxnId="{22B65BC9-EECB-4F9E-95FE-010F3D832323}">
      <dgm:prSet/>
      <dgm:spPr/>
      <dgm:t>
        <a:bodyPr/>
        <a:lstStyle/>
        <a:p>
          <a:endParaRPr lang="ru-RU"/>
        </a:p>
      </dgm:t>
    </dgm:pt>
    <dgm:pt modelId="{034F6461-40FF-4A7F-A36F-534A535543C7}">
      <dgm:prSet phldrT="[Текст]" custT="1"/>
      <dgm:spPr/>
      <dgm:t>
        <a:bodyPr/>
        <a:lstStyle/>
        <a:p>
          <a:r>
            <a:rPr lang="ru-RU" sz="2400" b="1" dirty="0" smtClean="0"/>
            <a:t>Отдых в выходные и праздничные дни</a:t>
          </a:r>
          <a:endParaRPr lang="ru-RU" sz="2400" b="1" dirty="0"/>
        </a:p>
      </dgm:t>
    </dgm:pt>
    <dgm:pt modelId="{47700545-990A-474F-8C69-F2001EAA6960}" type="parTrans" cxnId="{5F372709-D862-4256-AA57-D22AAE694B30}">
      <dgm:prSet/>
      <dgm:spPr/>
      <dgm:t>
        <a:bodyPr/>
        <a:lstStyle/>
        <a:p>
          <a:endParaRPr lang="ru-RU"/>
        </a:p>
      </dgm:t>
    </dgm:pt>
    <dgm:pt modelId="{472904E6-22FE-4D19-B2E4-57C86C94F9A7}" type="sibTrans" cxnId="{5F372709-D862-4256-AA57-D22AAE694B30}">
      <dgm:prSet/>
      <dgm:spPr/>
      <dgm:t>
        <a:bodyPr/>
        <a:lstStyle/>
        <a:p>
          <a:endParaRPr lang="ru-RU"/>
        </a:p>
      </dgm:t>
    </dgm:pt>
    <dgm:pt modelId="{3F59BD3B-D58A-4A99-93A0-F8B4BCF14CEC}" type="pres">
      <dgm:prSet presAssocID="{C0340180-C681-4E4E-8B4E-A0949B28268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9007A0-1921-4FE1-88FE-2DA5DBA01200}" type="pres">
      <dgm:prSet presAssocID="{C0340180-C681-4E4E-8B4E-A0949B282682}" presName="diamond" presStyleLbl="bgShp" presStyleIdx="0" presStyleCnt="1" custLinFactNeighborX="-5289" custLinFactNeighborY="16419"/>
      <dgm:spPr/>
    </dgm:pt>
    <dgm:pt modelId="{43D0A97D-80E6-4C30-807A-F57C4201CB6D}" type="pres">
      <dgm:prSet presAssocID="{C0340180-C681-4E4E-8B4E-A0949B282682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7B588C-2560-4EA4-8E15-0F10B1DB4121}" type="pres">
      <dgm:prSet presAssocID="{C0340180-C681-4E4E-8B4E-A0949B282682}" presName="quad2" presStyleLbl="node1" presStyleIdx="1" presStyleCnt="4" custLinFactNeighborX="2583" custLinFactNeighborY="12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14E40F-55CB-4AE6-9053-839D95A331E5}" type="pres">
      <dgm:prSet presAssocID="{C0340180-C681-4E4E-8B4E-A0949B282682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12A6F5-3770-467F-9776-DA2A160F55C0}" type="pres">
      <dgm:prSet presAssocID="{C0340180-C681-4E4E-8B4E-A0949B282682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01689D-823D-423E-8BF4-A54AA5F02427}" type="presOf" srcId="{AF595B25-F323-4FF2-9EAE-A0EA16F802F7}" destId="{CD14E40F-55CB-4AE6-9053-839D95A331E5}" srcOrd="0" destOrd="0" presId="urn:microsoft.com/office/officeart/2005/8/layout/matrix3"/>
    <dgm:cxn modelId="{BBB08D56-B6F1-40C0-9E69-188DBCC30945}" type="presOf" srcId="{41819FF1-C6A1-4C33-A4E8-080D3FD3773C}" destId="{43D0A97D-80E6-4C30-807A-F57C4201CB6D}" srcOrd="0" destOrd="0" presId="urn:microsoft.com/office/officeart/2005/8/layout/matrix3"/>
    <dgm:cxn modelId="{A2E24C02-9FA5-4B2D-954B-813561C29BAB}" type="presOf" srcId="{C0340180-C681-4E4E-8B4E-A0949B282682}" destId="{3F59BD3B-D58A-4A99-93A0-F8B4BCF14CEC}" srcOrd="0" destOrd="0" presId="urn:microsoft.com/office/officeart/2005/8/layout/matrix3"/>
    <dgm:cxn modelId="{5F372709-D862-4256-AA57-D22AAE694B30}" srcId="{C0340180-C681-4E4E-8B4E-A0949B282682}" destId="{034F6461-40FF-4A7F-A36F-534A535543C7}" srcOrd="3" destOrd="0" parTransId="{47700545-990A-474F-8C69-F2001EAA6960}" sibTransId="{472904E6-22FE-4D19-B2E4-57C86C94F9A7}"/>
    <dgm:cxn modelId="{22B65BC9-EECB-4F9E-95FE-010F3D832323}" srcId="{C0340180-C681-4E4E-8B4E-A0949B282682}" destId="{AF595B25-F323-4FF2-9EAE-A0EA16F802F7}" srcOrd="2" destOrd="0" parTransId="{728E1A01-4630-401B-803A-C2637223788B}" sibTransId="{54DEC90E-CD12-4681-AE8D-F67631CD76E4}"/>
    <dgm:cxn modelId="{8E551AAC-354D-4038-8150-E8187BB1C7F1}" type="presOf" srcId="{034F6461-40FF-4A7F-A36F-534A535543C7}" destId="{A812A6F5-3770-467F-9776-DA2A160F55C0}" srcOrd="0" destOrd="0" presId="urn:microsoft.com/office/officeart/2005/8/layout/matrix3"/>
    <dgm:cxn modelId="{ED43740D-1D71-4CED-96C2-8A27433D72A8}" srcId="{C0340180-C681-4E4E-8B4E-A0949B282682}" destId="{41819FF1-C6A1-4C33-A4E8-080D3FD3773C}" srcOrd="0" destOrd="0" parTransId="{F6882654-C883-4B04-AA5D-83A92EE450E2}" sibTransId="{A8EB985E-CAD9-4A88-84B4-5B041295EB93}"/>
    <dgm:cxn modelId="{6D11ABF6-7B2B-432C-A29E-640A01A5F411}" srcId="{C0340180-C681-4E4E-8B4E-A0949B282682}" destId="{369629EE-0770-4C4B-BEFD-8218595E3445}" srcOrd="1" destOrd="0" parTransId="{FF3051F6-F71E-4E2C-A357-6D95A0A65C0B}" sibTransId="{AE6DC34D-0823-49A7-A0DB-E59D484A5E90}"/>
    <dgm:cxn modelId="{3214FE74-7975-407C-B1E3-7BCB0E0BEC8D}" type="presOf" srcId="{369629EE-0770-4C4B-BEFD-8218595E3445}" destId="{E47B588C-2560-4EA4-8E15-0F10B1DB4121}" srcOrd="0" destOrd="0" presId="urn:microsoft.com/office/officeart/2005/8/layout/matrix3"/>
    <dgm:cxn modelId="{1F5816D4-A576-481B-ADB0-999252E8521B}" type="presParOf" srcId="{3F59BD3B-D58A-4A99-93A0-F8B4BCF14CEC}" destId="{1C9007A0-1921-4FE1-88FE-2DA5DBA01200}" srcOrd="0" destOrd="0" presId="urn:microsoft.com/office/officeart/2005/8/layout/matrix3"/>
    <dgm:cxn modelId="{7D2F6DC0-5218-421A-AB56-BBFF00048A28}" type="presParOf" srcId="{3F59BD3B-D58A-4A99-93A0-F8B4BCF14CEC}" destId="{43D0A97D-80E6-4C30-807A-F57C4201CB6D}" srcOrd="1" destOrd="0" presId="urn:microsoft.com/office/officeart/2005/8/layout/matrix3"/>
    <dgm:cxn modelId="{CE82D8C8-9FED-4824-9CD7-B4B77F0B2FE1}" type="presParOf" srcId="{3F59BD3B-D58A-4A99-93A0-F8B4BCF14CEC}" destId="{E47B588C-2560-4EA4-8E15-0F10B1DB4121}" srcOrd="2" destOrd="0" presId="urn:microsoft.com/office/officeart/2005/8/layout/matrix3"/>
    <dgm:cxn modelId="{36028C28-9279-442D-9C83-69579555580D}" type="presParOf" srcId="{3F59BD3B-D58A-4A99-93A0-F8B4BCF14CEC}" destId="{CD14E40F-55CB-4AE6-9053-839D95A331E5}" srcOrd="3" destOrd="0" presId="urn:microsoft.com/office/officeart/2005/8/layout/matrix3"/>
    <dgm:cxn modelId="{57AE5A72-BDC0-441B-B75A-EC619ACF45AF}" type="presParOf" srcId="{3F59BD3B-D58A-4A99-93A0-F8B4BCF14CEC}" destId="{A812A6F5-3770-467F-9776-DA2A160F55C0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9007A0-1921-4FE1-88FE-2DA5DBA01200}">
      <dsp:nvSpPr>
        <dsp:cNvPr id="0" name=""/>
        <dsp:cNvSpPr/>
      </dsp:nvSpPr>
      <dsp:spPr>
        <a:xfrm>
          <a:off x="1068073" y="0"/>
          <a:ext cx="5418667" cy="5418667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3D0A97D-80E6-4C30-807A-F57C4201CB6D}">
      <dsp:nvSpPr>
        <dsp:cNvPr id="0" name=""/>
        <dsp:cNvSpPr/>
      </dsp:nvSpPr>
      <dsp:spPr>
        <a:xfrm>
          <a:off x="1869439" y="514773"/>
          <a:ext cx="2113280" cy="211328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70000"/>
                <a:shade val="63000"/>
              </a:schemeClr>
              <a:schemeClr val="accent1">
                <a:hueOff val="0"/>
                <a:satOff val="0"/>
                <a:lumOff val="0"/>
                <a:alphaOff val="0"/>
                <a:tint val="10000"/>
                <a:satMod val="150000"/>
              </a:schemeClr>
            </a:duotone>
          </a:blip>
          <a:tile tx="0" ty="0" sx="60000" sy="59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рабочее время не более 40 ч. в неделю</a:t>
          </a:r>
          <a:endParaRPr lang="ru-RU" sz="2800" b="1" kern="1200" dirty="0"/>
        </a:p>
      </dsp:txBody>
      <dsp:txXfrm>
        <a:off x="1972601" y="617935"/>
        <a:ext cx="1906956" cy="1906956"/>
      </dsp:txXfrm>
    </dsp:sp>
    <dsp:sp modelId="{E47B588C-2560-4EA4-8E15-0F10B1DB4121}">
      <dsp:nvSpPr>
        <dsp:cNvPr id="0" name=""/>
        <dsp:cNvSpPr/>
      </dsp:nvSpPr>
      <dsp:spPr>
        <a:xfrm>
          <a:off x="4199866" y="542076"/>
          <a:ext cx="2113280" cy="211328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70000"/>
                <a:shade val="63000"/>
              </a:schemeClr>
              <a:schemeClr val="accent1">
                <a:hueOff val="0"/>
                <a:satOff val="0"/>
                <a:lumOff val="0"/>
                <a:alphaOff val="0"/>
                <a:tint val="10000"/>
                <a:satMod val="150000"/>
              </a:schemeClr>
            </a:duotone>
          </a:blip>
          <a:tile tx="0" ty="0" sx="60000" sy="59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28 календарных дней отпуска</a:t>
          </a:r>
          <a:endParaRPr lang="ru-RU" sz="3200" b="1" kern="1200" dirty="0"/>
        </a:p>
      </dsp:txBody>
      <dsp:txXfrm>
        <a:off x="4303028" y="645238"/>
        <a:ext cx="1906956" cy="1906956"/>
      </dsp:txXfrm>
    </dsp:sp>
    <dsp:sp modelId="{CD14E40F-55CB-4AE6-9053-839D95A331E5}">
      <dsp:nvSpPr>
        <dsp:cNvPr id="0" name=""/>
        <dsp:cNvSpPr/>
      </dsp:nvSpPr>
      <dsp:spPr>
        <a:xfrm>
          <a:off x="1869439" y="2790613"/>
          <a:ext cx="2113280" cy="211328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70000"/>
                <a:shade val="63000"/>
              </a:schemeClr>
              <a:schemeClr val="accent1">
                <a:hueOff val="0"/>
                <a:satOff val="0"/>
                <a:lumOff val="0"/>
                <a:alphaOff val="0"/>
                <a:tint val="10000"/>
                <a:satMod val="150000"/>
              </a:schemeClr>
            </a:duotone>
          </a:blip>
          <a:tile tx="0" ty="0" sx="60000" sy="59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Для учителей отпуск – 56 дней</a:t>
          </a:r>
          <a:endParaRPr lang="ru-RU" sz="2800" b="1" kern="1200" dirty="0"/>
        </a:p>
      </dsp:txBody>
      <dsp:txXfrm>
        <a:off x="1972601" y="2893775"/>
        <a:ext cx="1906956" cy="1906956"/>
      </dsp:txXfrm>
    </dsp:sp>
    <dsp:sp modelId="{A812A6F5-3770-467F-9776-DA2A160F55C0}">
      <dsp:nvSpPr>
        <dsp:cNvPr id="0" name=""/>
        <dsp:cNvSpPr/>
      </dsp:nvSpPr>
      <dsp:spPr>
        <a:xfrm>
          <a:off x="4145280" y="2790613"/>
          <a:ext cx="2113280" cy="211328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70000"/>
                <a:shade val="63000"/>
              </a:schemeClr>
              <a:schemeClr val="accent1">
                <a:hueOff val="0"/>
                <a:satOff val="0"/>
                <a:lumOff val="0"/>
                <a:alphaOff val="0"/>
                <a:tint val="10000"/>
                <a:satMod val="150000"/>
              </a:schemeClr>
            </a:duotone>
          </a:blip>
          <a:tile tx="0" ty="0" sx="60000" sy="59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Отдых в выходные и праздничные дни</a:t>
          </a:r>
          <a:endParaRPr lang="ru-RU" sz="2400" b="1" kern="1200" dirty="0"/>
        </a:p>
      </dsp:txBody>
      <dsp:txXfrm>
        <a:off x="4248442" y="2893775"/>
        <a:ext cx="1906956" cy="19069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234C0-1608-495D-90E5-6815201EF7D6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F5659D94-A9F2-4853-9CD9-B81380F00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603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234C0-1608-495D-90E5-6815201EF7D6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9D94-A9F2-4853-9CD9-B81380F00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308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234C0-1608-495D-90E5-6815201EF7D6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9D94-A9F2-4853-9CD9-B81380F00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672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234C0-1608-495D-90E5-6815201EF7D6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9D94-A9F2-4853-9CD9-B81380F00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766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8ED234C0-1608-495D-90E5-6815201EF7D6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F5659D94-A9F2-4853-9CD9-B81380F00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100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234C0-1608-495D-90E5-6815201EF7D6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9D94-A9F2-4853-9CD9-B81380F00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388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234C0-1608-495D-90E5-6815201EF7D6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9D94-A9F2-4853-9CD9-B81380F00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2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234C0-1608-495D-90E5-6815201EF7D6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9D94-A9F2-4853-9CD9-B81380F00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756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234C0-1608-495D-90E5-6815201EF7D6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9D94-A9F2-4853-9CD9-B81380F00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408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234C0-1608-495D-90E5-6815201EF7D6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9D94-A9F2-4853-9CD9-B81380F00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796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234C0-1608-495D-90E5-6815201EF7D6}" type="datetimeFigureOut">
              <a:rPr lang="ru-RU" smtClean="0"/>
              <a:t>04.04.2022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9D94-A9F2-4853-9CD9-B81380F00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057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ED234C0-1608-495D-90E5-6815201EF7D6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F5659D94-A9F2-4853-9CD9-B81380F001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662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8120" y="0"/>
            <a:ext cx="11673840" cy="68580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b="1" dirty="0"/>
              <a:t>Право собственности </a:t>
            </a:r>
            <a:r>
              <a:rPr lang="ru-RU" sz="2800" dirty="0"/>
              <a:t>– это мера возможного  поведения собственника: владение, пользование, распоряжение</a:t>
            </a:r>
            <a:br>
              <a:rPr lang="ru-RU" sz="2800" dirty="0"/>
            </a:br>
            <a:r>
              <a:rPr lang="ru-RU" sz="2800" b="1" dirty="0" smtClean="0"/>
              <a:t>преступление - </a:t>
            </a:r>
            <a:r>
              <a:rPr lang="ru-RU" sz="2800" dirty="0" smtClean="0"/>
              <a:t> виновно совершенное общественно опасное деяние, запрещенное Уголовным Кодексом РФ</a:t>
            </a:r>
            <a:br>
              <a:rPr lang="ru-RU" sz="2800" dirty="0" smtClean="0"/>
            </a:br>
            <a:r>
              <a:rPr lang="ru-RU" sz="2800" dirty="0" smtClean="0"/>
              <a:t>С</a:t>
            </a:r>
            <a:r>
              <a:rPr lang="ru-RU" sz="2800" b="1" dirty="0" smtClean="0"/>
              <a:t>емья</a:t>
            </a:r>
            <a:r>
              <a:rPr lang="ru-RU" sz="2800" dirty="0" smtClean="0"/>
              <a:t> (в юр. смысле) – круг лиц, связанных имущественными и неимущественными правами и обязанностями, вытекающими из брака, родства, усыновления</a:t>
            </a:r>
            <a:br>
              <a:rPr lang="ru-RU" sz="2800" dirty="0" smtClean="0"/>
            </a:br>
            <a:r>
              <a:rPr lang="ru-RU" sz="2800" b="1" dirty="0" smtClean="0"/>
              <a:t>брак</a:t>
            </a:r>
            <a:r>
              <a:rPr lang="ru-RU" sz="2800" dirty="0" smtClean="0"/>
              <a:t>– союз мужчины и женщины с целью </a:t>
            </a:r>
            <a:r>
              <a:rPr lang="ru-RU" sz="2800" smtClean="0"/>
              <a:t>создания семьи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правонарушение - </a:t>
            </a:r>
            <a:r>
              <a:rPr lang="ru-RU" sz="2800" dirty="0" smtClean="0"/>
              <a:t> нарушение норм права, влекущее за собой юридическую ответственность </a:t>
            </a:r>
            <a:br>
              <a:rPr lang="ru-RU" sz="2800" dirty="0" smtClean="0"/>
            </a:br>
            <a:r>
              <a:rPr lang="ru-RU" sz="2800" b="1" dirty="0" smtClean="0"/>
              <a:t>ЗАГС</a:t>
            </a:r>
            <a:r>
              <a:rPr lang="ru-RU" sz="2800" dirty="0" smtClean="0"/>
              <a:t> – органы записи гражданского состояния</a:t>
            </a:r>
            <a:br>
              <a:rPr lang="ru-RU" sz="2800" dirty="0" smtClean="0"/>
            </a:br>
            <a:r>
              <a:rPr lang="ru-RU" sz="2800" b="1" dirty="0" smtClean="0"/>
              <a:t>условия вступления в брак</a:t>
            </a:r>
            <a:r>
              <a:rPr lang="ru-RU" sz="2800" dirty="0" smtClean="0"/>
              <a:t>: …., …., ….,….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5755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328" y="0"/>
            <a:ext cx="10058400" cy="16093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III</a:t>
            </a:r>
            <a:r>
              <a:rPr lang="ru-RU" dirty="0" smtClean="0"/>
              <a:t>. Прекращение трудового договора</a:t>
            </a:r>
            <a:endParaRPr lang="ru-RU" dirty="0"/>
          </a:p>
        </p:txBody>
      </p:sp>
      <p:pic>
        <p:nvPicPr>
          <p:cNvPr id="7170" name="Picture 2" descr="https://cf.ppt-online.org/files/slide/9/9W4iFolXLeYDfkKdytr2PvasEuCb51Q7IHBGp0/slide-3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00" r="-52" b="15593"/>
          <a:stretch/>
        </p:blipFill>
        <p:spPr bwMode="auto">
          <a:xfrm>
            <a:off x="490728" y="1760561"/>
            <a:ext cx="9758741" cy="4544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38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328" y="0"/>
            <a:ext cx="10058400" cy="16093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IV</a:t>
            </a:r>
            <a:r>
              <a:rPr lang="ru-RU" dirty="0" smtClean="0"/>
              <a:t>. Рабочее время и время отдыха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80720010"/>
              </p:ext>
            </p:extLst>
          </p:nvPr>
        </p:nvGraphicFramePr>
        <p:xfrm>
          <a:off x="5675953" y="1609344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18" name="Picture 2" descr="https://st2.depositphotos.com/3116407/8898/i/950/depositphotos_88989232-stock-photo-a-deadline-concep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393" y="1609344"/>
            <a:ext cx="7902690" cy="5276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29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328" y="0"/>
            <a:ext cx="10058400" cy="16093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IV</a:t>
            </a:r>
            <a:r>
              <a:rPr lang="ru-RU" dirty="0" smtClean="0"/>
              <a:t>. Трудоустройство несовершеннолетних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38328" y="1733265"/>
            <a:ext cx="10989314" cy="48040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Прочитайте текст Стр. 195 и далее, составьте план-конспект по нему или памятку «условия приёма на работу несовершеннолетних»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252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64024" y="1794817"/>
            <a:ext cx="10664224" cy="54657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Прочитайте параграф</a:t>
            </a:r>
          </a:p>
          <a:p>
            <a:r>
              <a:rPr lang="ru-RU" dirty="0" smtClean="0"/>
              <a:t>Выучите новые определения слов</a:t>
            </a:r>
          </a:p>
          <a:p>
            <a:r>
              <a:rPr lang="ru-RU" dirty="0" smtClean="0"/>
              <a:t>Задание №2 или №3 стр.198-199 выполнить письменно в тетради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990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oodle.mouo.n-varsh.obr55.ru/pluginfile.php/6037/mod_resource/content/2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848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98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8120" y="0"/>
            <a:ext cx="11673840" cy="68580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4400" b="1" dirty="0"/>
              <a:t>Право собственности </a:t>
            </a:r>
            <a:r>
              <a:rPr lang="ru-RU" sz="4400" dirty="0"/>
              <a:t>– </a:t>
            </a:r>
            <a:br>
              <a:rPr lang="ru-RU" sz="4400" dirty="0"/>
            </a:br>
            <a:r>
              <a:rPr lang="ru-RU" sz="4400" b="1" dirty="0" smtClean="0"/>
              <a:t>преступление - </a:t>
            </a:r>
            <a:r>
              <a:rPr lang="ru-RU" sz="4400" dirty="0" smtClean="0"/>
              <a:t> </a:t>
            </a:r>
            <a:br>
              <a:rPr lang="ru-RU" sz="4400" dirty="0" smtClean="0"/>
            </a:br>
            <a:r>
              <a:rPr lang="ru-RU" sz="4400" dirty="0" smtClean="0"/>
              <a:t>С</a:t>
            </a:r>
            <a:r>
              <a:rPr lang="ru-RU" sz="4400" b="1" dirty="0" smtClean="0"/>
              <a:t>емья</a:t>
            </a:r>
            <a:r>
              <a:rPr lang="ru-RU" sz="4400" dirty="0" smtClean="0"/>
              <a:t> (в юр. смысле) – </a:t>
            </a:r>
            <a:br>
              <a:rPr lang="ru-RU" sz="4400" dirty="0" smtClean="0"/>
            </a:br>
            <a:r>
              <a:rPr lang="ru-RU" sz="4400" b="1" dirty="0" smtClean="0"/>
              <a:t>брак</a:t>
            </a:r>
            <a:r>
              <a:rPr lang="ru-RU" sz="4400" dirty="0" smtClean="0"/>
              <a:t>–</a:t>
            </a:r>
            <a:br>
              <a:rPr lang="ru-RU" sz="4400" dirty="0" smtClean="0"/>
            </a:br>
            <a:r>
              <a:rPr lang="ru-RU" sz="4400" b="1" dirty="0" smtClean="0"/>
              <a:t>правонарушение -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b="1" dirty="0" smtClean="0"/>
              <a:t>ЗАГС</a:t>
            </a:r>
            <a:r>
              <a:rPr lang="ru-RU" sz="4400" dirty="0" smtClean="0"/>
              <a:t> –</a:t>
            </a:r>
            <a:br>
              <a:rPr lang="ru-RU" sz="4400" dirty="0" smtClean="0"/>
            </a:br>
            <a:r>
              <a:rPr lang="ru-RU" sz="4400" b="1" dirty="0" smtClean="0"/>
              <a:t>условия вступления в брак</a:t>
            </a:r>
            <a:r>
              <a:rPr lang="ru-RU" sz="4400" dirty="0" smtClean="0"/>
              <a:t>: …., …., ….,….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1407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11864454" cy="16093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Предположите, Какие отношения регулируют эти документы</a:t>
            </a:r>
            <a:endParaRPr lang="ru-RU" dirty="0"/>
          </a:p>
        </p:txBody>
      </p:sp>
      <p:pic>
        <p:nvPicPr>
          <p:cNvPr id="1026" name="Picture 2" descr="https://avatars.mds.yandex.net/get-zen_doc/3415135/pub_5f20393022373c0e2f54c778_5f203962d804e145b8218391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8055"/>
            <a:ext cx="8675458" cy="487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f.ppt-online.org/files/slide/p/p0WQynlRm8ht7qPvG1uxNDA649KTMHCirYjceB/slide-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86" r="2248"/>
          <a:stretch/>
        </p:blipFill>
        <p:spPr bwMode="auto">
          <a:xfrm>
            <a:off x="974441" y="1460310"/>
            <a:ext cx="9534335" cy="567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33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yur-gazeta.ru/wp-content/uploads/2020/05/rabochee-vrem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56" y="4094328"/>
            <a:ext cx="4007342" cy="2586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480" y="1432559"/>
            <a:ext cx="11780520" cy="3035471"/>
          </a:xfrm>
        </p:spPr>
        <p:txBody>
          <a:bodyPr/>
          <a:lstStyle/>
          <a:p>
            <a:r>
              <a:rPr lang="ru-RU" dirty="0" smtClean="0"/>
              <a:t>Трудовые правоотношения</a:t>
            </a:r>
            <a:endParaRPr lang="ru-RU" dirty="0"/>
          </a:p>
        </p:txBody>
      </p:sp>
      <p:pic>
        <p:nvPicPr>
          <p:cNvPr id="1030" name="Picture 6" descr="https://static.tildacdn.com/tild3665-6338-4663-b030-623766333839/_____60x70____2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689" y="-268246"/>
            <a:ext cx="3649425" cy="30971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12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964072" cy="16093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</a:t>
            </a:r>
            <a:r>
              <a:rPr lang="ru-RU" dirty="0" smtClean="0"/>
              <a:t>. Что такое труд</a:t>
            </a:r>
            <a:endParaRPr lang="ru-RU" dirty="0"/>
          </a:p>
        </p:txBody>
      </p:sp>
      <p:pic>
        <p:nvPicPr>
          <p:cNvPr id="2050" name="Picture 2" descr="https://xn--c1aejes9h.xn--p1acf/wp-content/uploads/2018/05/78481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8880"/>
            <a:ext cx="6583680" cy="4389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culture.ru/storage/images/298a5b1bf4ce47a8ce3b16bff55772f8/c34fd0ee03ae20ab89a8cf5acfebd6d3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072" y="2468880"/>
            <a:ext cx="6396740" cy="4264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1209822"/>
            <a:ext cx="12360812" cy="1463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Труд – это то, что отличает человека от животных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3967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328" y="0"/>
            <a:ext cx="10058400" cy="16093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II</a:t>
            </a:r>
            <a:r>
              <a:rPr lang="ru-RU" dirty="0" smtClean="0"/>
              <a:t>. Правовое регулирование трудовых отношений</a:t>
            </a:r>
            <a:endParaRPr lang="ru-RU" dirty="0"/>
          </a:p>
        </p:txBody>
      </p:sp>
      <p:pic>
        <p:nvPicPr>
          <p:cNvPr id="3074" name="Picture 2" descr="https://alrf.ru/upload/resize_cache/iblock/a3b/1005_580_2/nkfkM0KQN0Q_1000x6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0709"/>
            <a:ext cx="9572625" cy="552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868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present5.com/presentation/-32903411_133280530/imag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35" y="-16386"/>
            <a:ext cx="9165846" cy="68743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fs.znanio.ru/d5af0e/16/a3/97d3f69ac78e2d7f10148c8a6a514bd16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76" r="1122"/>
          <a:stretch/>
        </p:blipFill>
        <p:spPr bwMode="auto">
          <a:xfrm>
            <a:off x="124053" y="-136478"/>
            <a:ext cx="10830872" cy="7367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58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avatars.mds.yandex.net/get-zen_doc/1945572/pub_5dd2951465a00b326a524af5_5dd2970c2535bb706a2fbc93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84632"/>
            <a:ext cx="9753600" cy="650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6050" t="17490" r="32553" b="20942"/>
          <a:stretch/>
        </p:blipFill>
        <p:spPr>
          <a:xfrm>
            <a:off x="118280" y="0"/>
            <a:ext cx="10537727" cy="7096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566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024" y="484632"/>
            <a:ext cx="10664224" cy="54657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Прочитайте текст Стр. 192-193, составьте 5 вопросов по нему или проверьте друг друга, задав вопросы по тексту (работа в паре).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12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96</TotalTime>
  <Words>153</Words>
  <Application>Microsoft Office PowerPoint</Application>
  <PresentationFormat>Широкоэкранный</PresentationFormat>
  <Paragraphs>20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Cambria</vt:lpstr>
      <vt:lpstr>Rockwell</vt:lpstr>
      <vt:lpstr>Rockwell Condensed</vt:lpstr>
      <vt:lpstr>Wingdings</vt:lpstr>
      <vt:lpstr>Дерево</vt:lpstr>
      <vt:lpstr>Право собственности – это мера возможного  поведения собственника: владение, пользование, распоряжение преступление -  виновно совершенное общественно опасное деяние, запрещенное Уголовным Кодексом РФ Семья (в юр. смысле) – круг лиц, связанных имущественными и неимущественными правами и обязанностями, вытекающими из брака, родства, усыновления брак– союз мужчины и женщины с целью создания семьи правонарушение -  нарушение норм права, влекущее за собой юридическую ответственность  ЗАГС – органы записи гражданского состояния условия вступления в брак: …., …., ….,….</vt:lpstr>
      <vt:lpstr>Право собственности –  преступление -   Семья (в юр. смысле) –  брак– правонарушение - ЗАГС – условия вступления в брак: …., …., ….,….</vt:lpstr>
      <vt:lpstr>Предположите, Какие отношения регулируют эти документы</vt:lpstr>
      <vt:lpstr>Трудовые правоотношения</vt:lpstr>
      <vt:lpstr>I. Что такое труд</vt:lpstr>
      <vt:lpstr>II. Правовое регулирование трудовых отношений</vt:lpstr>
      <vt:lpstr>Презентация PowerPoint</vt:lpstr>
      <vt:lpstr>Презентация PowerPoint</vt:lpstr>
      <vt:lpstr>Прочитайте текст Стр. 192-193, составьте 5 вопросов по нему или проверьте друг друга, задав вопросы по тексту (работа в паре).</vt:lpstr>
      <vt:lpstr>III. Прекращение трудового договора</vt:lpstr>
      <vt:lpstr>IV. Рабочее время и время отдыха</vt:lpstr>
      <vt:lpstr>IV. Трудоустройство несовершеннолетних</vt:lpstr>
      <vt:lpstr>Домашнее задание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Lenovo</cp:lastModifiedBy>
  <cp:revision>10</cp:revision>
  <dcterms:created xsi:type="dcterms:W3CDTF">2022-01-05T18:20:25Z</dcterms:created>
  <dcterms:modified xsi:type="dcterms:W3CDTF">2022-04-04T09:53:13Z</dcterms:modified>
</cp:coreProperties>
</file>